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81" r:id="rId3"/>
    <p:sldId id="282" r:id="rId4"/>
    <p:sldId id="283" r:id="rId5"/>
    <p:sldId id="271" r:id="rId6"/>
    <p:sldId id="284" r:id="rId7"/>
    <p:sldId id="285" r:id="rId8"/>
    <p:sldId id="286" r:id="rId9"/>
    <p:sldId id="287" r:id="rId10"/>
    <p:sldId id="272" r:id="rId11"/>
    <p:sldId id="289" r:id="rId12"/>
    <p:sldId id="273" r:id="rId13"/>
    <p:sldId id="274" r:id="rId14"/>
    <p:sldId id="288" r:id="rId15"/>
    <p:sldId id="275" r:id="rId16"/>
    <p:sldId id="276" r:id="rId17"/>
    <p:sldId id="278" r:id="rId18"/>
    <p:sldId id="279" r:id="rId19"/>
    <p:sldId id="280" r:id="rId20"/>
    <p:sldId id="270" r:id="rId21"/>
  </p:sldIdLst>
  <p:sldSz cx="18288000" cy="10287000"/>
  <p:notesSz cx="6858000" cy="9144000"/>
  <p:embeddedFontLst>
    <p:embeddedFont>
      <p:font typeface="字由点字倔强黑" panose="02010600030101010101" charset="-122"/>
      <p:regular r:id="rId23"/>
    </p:embeddedFont>
    <p:embeddedFont>
      <p:font typeface="Times New Roman Bold" panose="02020803070505020304" pitchFamily="18" charset="0"/>
      <p:bold r:id="rId24"/>
    </p:embeddedFont>
    <p:embeddedFont>
      <p:font typeface="等线" panose="02010600030101010101" pitchFamily="2" charset="-122"/>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813" autoAdjust="0"/>
  </p:normalViewPr>
  <p:slideViewPr>
    <p:cSldViewPr>
      <p:cViewPr varScale="1">
        <p:scale>
          <a:sx n="55" d="100"/>
          <a:sy n="55" d="100"/>
        </p:scale>
        <p:origin x="1056"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50D5B-B0AC-4DAC-B209-B42EBCF0DEB6}" type="datetimeFigureOut">
              <a:rPr lang="zh-CN" altLang="en-US" smtClean="0"/>
              <a:t>2025/7/14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DC19A-2325-45E4-8FFA-31704C90AE0B}" type="slidenum">
              <a:rPr lang="zh-CN" altLang="en-US" smtClean="0"/>
              <a:t>‹#›</a:t>
            </a:fld>
            <a:endParaRPr lang="zh-CN" altLang="en-US"/>
          </a:p>
        </p:txBody>
      </p:sp>
    </p:spTree>
    <p:extLst>
      <p:ext uri="{BB962C8B-B14F-4D97-AF65-F5344CB8AC3E}">
        <p14:creationId xmlns:p14="http://schemas.microsoft.com/office/powerpoint/2010/main" val="361619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DDC19A-2325-45E4-8FFA-31704C90AE0B}" type="slidenum">
              <a:rPr lang="zh-CN" altLang="en-US" smtClean="0"/>
              <a:t>1</a:t>
            </a:fld>
            <a:endParaRPr lang="zh-CN" altLang="en-US"/>
          </a:p>
        </p:txBody>
      </p:sp>
    </p:spTree>
    <p:extLst>
      <p:ext uri="{BB962C8B-B14F-4D97-AF65-F5344CB8AC3E}">
        <p14:creationId xmlns:p14="http://schemas.microsoft.com/office/powerpoint/2010/main" val="396989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ltLang="zh-CN" dirty="0"/>
              <a:t>This study uses a dual-label annotation approach to analyze political discourse during Taiwan’s 2024 presidential election.</a:t>
            </a:r>
          </a:p>
          <a:p>
            <a:r>
              <a:rPr lang="en-US" altLang="zh-CN" dirty="0"/>
              <a:t>The dataset covers a full election cycle—from January 15th, 2023, to January 13th, 2024—and includes four types of sources:</a:t>
            </a:r>
            <a:br>
              <a:rPr lang="en-US" altLang="zh-CN" dirty="0"/>
            </a:br>
            <a:r>
              <a:rPr lang="en-US" altLang="zh-CN" dirty="0"/>
              <a:t>– televised campaign speeches,</a:t>
            </a:r>
            <a:br>
              <a:rPr lang="en-US" altLang="zh-CN" dirty="0"/>
            </a:br>
            <a:r>
              <a:rPr lang="en-US" altLang="zh-CN" dirty="0"/>
              <a:t>– televised debates,</a:t>
            </a:r>
            <a:br>
              <a:rPr lang="en-US" altLang="zh-CN" dirty="0"/>
            </a:br>
            <a:r>
              <a:rPr lang="en-US" altLang="zh-CN" dirty="0"/>
              <a:t>– media texts from Liberty Times, TVBS, and China Times,</a:t>
            </a:r>
            <a:br>
              <a:rPr lang="en-US" altLang="zh-CN" dirty="0"/>
            </a:br>
            <a:r>
              <a:rPr lang="en-US" altLang="zh-CN" dirty="0"/>
              <a:t>– and all tweets from the three major presidential candidates.</a:t>
            </a:r>
          </a:p>
          <a:p>
            <a:r>
              <a:rPr lang="en-US" altLang="zh-CN" dirty="0"/>
              <a:t>For each text unit, we applied a </a:t>
            </a:r>
            <a:r>
              <a:rPr lang="en-US" altLang="zh-CN" b="1" dirty="0"/>
              <a:t>dual-labeling strategy</a:t>
            </a:r>
            <a:r>
              <a:rPr lang="en-US" altLang="zh-CN" dirty="0"/>
              <a:t> using the DeepSeek large language model.</a:t>
            </a:r>
          </a:p>
          <a:p>
            <a:r>
              <a:rPr lang="en-US" altLang="zh-CN" dirty="0"/>
              <a:t>The first label identifies the </a:t>
            </a:r>
            <a:r>
              <a:rPr lang="en-US" altLang="zh-CN" b="1" dirty="0"/>
              <a:t>Political Semantic Framework</a:t>
            </a:r>
            <a:r>
              <a:rPr lang="en-US" altLang="zh-CN" dirty="0"/>
              <a:t>, such as security, morality, or economy.</a:t>
            </a:r>
          </a:p>
          <a:p>
            <a:r>
              <a:rPr lang="en-US" altLang="zh-CN" dirty="0"/>
              <a:t>The second label captures the </a:t>
            </a:r>
            <a:r>
              <a:rPr lang="en-US" altLang="zh-CN" b="1" dirty="0"/>
              <a:t>National Identity Construction Connotation</a:t>
            </a:r>
            <a:r>
              <a:rPr lang="en-US" altLang="zh-CN" dirty="0"/>
              <a:t>, such as claims to sovereignty, emotional mobilization, or international positioning.</a:t>
            </a:r>
          </a:p>
          <a:p>
            <a:r>
              <a:rPr lang="en-US" altLang="zh-CN" dirty="0"/>
              <a:t>The policy-oriented label system builds on the </a:t>
            </a:r>
            <a:r>
              <a:rPr lang="en-US" altLang="zh-CN" b="1" dirty="0"/>
              <a:t>Policy Frames Codebook</a:t>
            </a:r>
            <a:r>
              <a:rPr lang="en-US" altLang="zh-CN" dirty="0"/>
              <a:t> (Boydstun et al., 2013), extended by </a:t>
            </a:r>
            <a:r>
              <a:rPr lang="en-US" altLang="zh-CN" b="1" dirty="0"/>
              <a:t>McConnell (2020)</a:t>
            </a:r>
            <a:r>
              <a:rPr lang="en-US" altLang="zh-CN" dirty="0"/>
              <a:t> and enriched with </a:t>
            </a:r>
            <a:r>
              <a:rPr lang="en-US" altLang="zh-CN" b="1" dirty="0"/>
              <a:t>narrative framing theory</a:t>
            </a:r>
            <a:r>
              <a:rPr lang="en-US" altLang="zh-CN" dirty="0"/>
              <a:t> (Iyengar, 1991).</a:t>
            </a:r>
          </a:p>
          <a:p>
            <a:r>
              <a:rPr lang="en-US" altLang="zh-CN" dirty="0"/>
              <a:t>To guide the model, we designed a detailed </a:t>
            </a:r>
            <a:r>
              <a:rPr lang="en-US" altLang="zh-CN" b="1" dirty="0"/>
              <a:t>prompt</a:t>
            </a:r>
            <a:r>
              <a:rPr lang="en-US" altLang="zh-CN" dirty="0"/>
              <a:t>. This included the labeling schema, task instructions, and sample format.</a:t>
            </a:r>
          </a:p>
          <a:p>
            <a:r>
              <a:rPr lang="en-US" altLang="zh-CN" dirty="0"/>
              <a:t>Importantly, we adopted a </a:t>
            </a:r>
            <a:r>
              <a:rPr lang="en-US" altLang="zh-CN" b="1" dirty="0"/>
              <a:t>few-shot learning approach</a:t>
            </a:r>
            <a:r>
              <a:rPr lang="en-US" altLang="zh-CN" dirty="0"/>
              <a:t>, providing </a:t>
            </a:r>
            <a:r>
              <a:rPr lang="en-US" altLang="zh-CN" b="1" dirty="0"/>
              <a:t>135 manually labeled examples</a:t>
            </a:r>
            <a:r>
              <a:rPr lang="en-US" altLang="zh-CN" dirty="0"/>
              <a:t>.</a:t>
            </a:r>
          </a:p>
          <a:p>
            <a:r>
              <a:rPr lang="en-US" altLang="zh-CN" dirty="0"/>
              <a:t>These examples helped DeepSeek learn the patterns of both semantic framing and identity-building strategies before labeling the rest of the dataset.</a:t>
            </a:r>
          </a:p>
          <a:p>
            <a:r>
              <a:rPr lang="en-US" altLang="zh-CN" dirty="0"/>
              <a:t>This method balances accuracy and scalability. It allows us to apply fine-grained discourse analysis across a large volume of political texts with consistent labeling logic.</a:t>
            </a:r>
          </a:p>
          <a:p>
            <a:endParaRPr lang="en-US" dirty="0"/>
          </a:p>
          <a:p>
            <a:endParaRPr lang="en-US" dirty="0"/>
          </a:p>
          <a:p>
            <a:r>
              <a:rPr lang="en-US" dirty="0"/>
              <a:t>-----------</a:t>
            </a:r>
          </a:p>
          <a:p>
            <a:r>
              <a:rPr lang="en-US" dirty="0"/>
              <a:t>Dual-Labeling: Emphasize that DeepSeek was designed to assign two labels simultaneously, capturing different aspects of the political discourse.</a:t>
            </a:r>
          </a:p>
          <a:p>
            <a:endParaRPr lang="en-US" dirty="0"/>
          </a:p>
          <a:p>
            <a:r>
              <a:rPr lang="en-US" dirty="0"/>
              <a:t>Specific Label Categories: Highlight the names of the two label categories: "Political Semantic Framework" and "National Identity Construction Connotation." These define the specific analytical focus.</a:t>
            </a:r>
          </a:p>
          <a:p>
            <a:endParaRPr lang="en-US" dirty="0"/>
          </a:p>
          <a:p>
            <a:r>
              <a:rPr lang="en-US" dirty="0"/>
              <a:t>Prompt Engineering: The use of a prompt is crucial. Mention that it included detailed instructions and the label schema to guide the model.</a:t>
            </a:r>
          </a:p>
          <a:p>
            <a:endParaRPr lang="en-US" dirty="0"/>
          </a:p>
          <a:p>
            <a:r>
              <a:rPr lang="en-US" dirty="0"/>
              <a:t>Few-Shot Learning: The significant number of 135 few-shot examples is a key detail. This demonstrates that the model was provided with a substantial amount of manually labeled data to learn the nuances of the task before being used for assisted labeling of the rest of the dataset. It highlights the effort in preparing the examples and suggests that DeepSeek benefited from this targeted learning.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E4F2B-1B52-BB3B-34CF-5F8BD7245B97}"/>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6462A-7C15-1FA5-E64D-6720ADB01259}"/>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48BFA3C8-C08F-E818-2D28-BAC2A10BE91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AC28F4F8-9170-66E2-1826-9165212A475C}"/>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47BD1BC1-7BED-7379-ED02-5899A76DC7B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This is the specific </a:t>
            </a:r>
            <a:r>
              <a:rPr lang="en-US" altLang="zh-CN" sz="1200" u="none" strike="noStrike" dirty="0">
                <a:effectLst/>
                <a:latin typeface="Times New Roman" panose="02020603050405020304" pitchFamily="18" charset="0"/>
                <a:cs typeface="Times New Roman" panose="02020603050405020304" pitchFamily="18" charset="0"/>
              </a:rPr>
              <a:t>The DPM Framework, which had been adopted in NLP Model for annotation and label.</a:t>
            </a:r>
            <a:endParaRPr lang="en-US" dirty="0"/>
          </a:p>
        </p:txBody>
      </p:sp>
      <p:sp>
        <p:nvSpPr>
          <p:cNvPr id="6" name="Footer Placeholder 5">
            <a:extLst>
              <a:ext uri="{FF2B5EF4-FFF2-40B4-BE49-F238E27FC236}">
                <a16:creationId xmlns:a16="http://schemas.microsoft.com/office/drawing/2014/main" id="{C18B429B-F1D6-0D42-1401-AF8A7DEF268D}"/>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A3486AD6-3E25-892B-460D-5FEEF7433EDF}"/>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6482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ltLang="zh-CN" dirty="0"/>
              <a:t>In this study, we compared two models to classify Taiwanese political discourse:</a:t>
            </a:r>
            <a:br>
              <a:rPr lang="en-US" altLang="zh-CN" dirty="0"/>
            </a:br>
            <a:r>
              <a:rPr lang="en-US" altLang="zh-CN" dirty="0"/>
              <a:t>a conventional </a:t>
            </a:r>
            <a:r>
              <a:rPr lang="en-US" altLang="zh-CN" b="1" dirty="0"/>
              <a:t>BERT model</a:t>
            </a:r>
            <a:r>
              <a:rPr lang="en-US" altLang="zh-CN" dirty="0"/>
              <a:t>, and the newer </a:t>
            </a:r>
            <a:r>
              <a:rPr lang="en-US" altLang="zh-CN" b="1" dirty="0"/>
              <a:t>DeepSeek model</a:t>
            </a:r>
            <a:r>
              <a:rPr lang="en-US" altLang="zh-CN" dirty="0"/>
              <a:t>.</a:t>
            </a:r>
          </a:p>
          <a:p>
            <a:r>
              <a:rPr lang="en-US" altLang="zh-CN" dirty="0"/>
              <a:t>Both models were tested on a manually annotated dataset with 21 discourse categories.</a:t>
            </a:r>
          </a:p>
          <a:p>
            <a:r>
              <a:rPr lang="en-US" altLang="zh-CN" dirty="0"/>
              <a:t>While BERT performed well in training, it struggled to generalize—its validation accuracy stayed low, around 33%.</a:t>
            </a:r>
          </a:p>
          <a:p>
            <a:r>
              <a:rPr lang="en-US" altLang="zh-CN" dirty="0"/>
              <a:t>It also had trouble with categories that appeared less often, and failed to capture symbolic or emotional content.</a:t>
            </a:r>
          </a:p>
          <a:p>
            <a:r>
              <a:rPr lang="en-US" altLang="zh-CN" dirty="0"/>
              <a:t>In contrast, DeepSeek performed much better on complex and infrequent categories.</a:t>
            </a:r>
          </a:p>
          <a:p>
            <a:r>
              <a:rPr lang="en-US" altLang="zh-CN" dirty="0"/>
              <a:t>It showed stronger F1-scores in key areas like </a:t>
            </a:r>
            <a:r>
              <a:rPr lang="en-US" altLang="zh-CN" b="1" dirty="0"/>
              <a:t>sovereignty claims</a:t>
            </a:r>
            <a:r>
              <a:rPr lang="en-US" altLang="zh-CN" dirty="0"/>
              <a:t>, </a:t>
            </a:r>
            <a:r>
              <a:rPr lang="en-US" altLang="zh-CN" b="1" dirty="0"/>
              <a:t>national positioning</a:t>
            </a:r>
            <a:r>
              <a:rPr lang="en-US" altLang="zh-CN" dirty="0"/>
              <a:t>, and </a:t>
            </a:r>
            <a:r>
              <a:rPr lang="en-US" altLang="zh-CN" b="1" dirty="0"/>
              <a:t>collective mobilization</a:t>
            </a:r>
            <a:r>
              <a:rPr lang="en-US" altLang="zh-CN" dirty="0"/>
              <a:t>.</a:t>
            </a:r>
          </a:p>
          <a:p>
            <a:r>
              <a:rPr lang="en-US" altLang="zh-CN" dirty="0"/>
              <a:t>For this reason, we chose DeepSeek for the main labeling task. It was more effective for capturing the subtle and strategic patterns in national identity discourse.</a:t>
            </a:r>
          </a:p>
          <a:p>
            <a:endParaRPr lang="en-US" dirty="0"/>
          </a:p>
          <a:p>
            <a:endParaRPr lang="en-US" dirty="0"/>
          </a:p>
          <a:p>
            <a:endParaRPr lang="en-US" dirty="0"/>
          </a:p>
          <a:p>
            <a:endParaRPr lang="en-US" dirty="0"/>
          </a:p>
          <a:p>
            <a:endParaRPr lang="en-US" dirty="0"/>
          </a:p>
          <a:p>
            <a:r>
              <a:rPr lang="en-US" dirty="0"/>
              <a:t>---</a:t>
            </a:r>
          </a:p>
          <a:p>
            <a:r>
              <a:rPr lang="en-US" dirty="0"/>
              <a:t>Objective: To classify Taiwanese political discourse using local language models.</a:t>
            </a:r>
          </a:p>
          <a:p>
            <a:endParaRPr lang="en-US" dirty="0"/>
          </a:p>
          <a:p>
            <a:r>
              <a:rPr lang="en-US" dirty="0"/>
              <a:t>Models: Compared BERT (conventional) and DeepSeek (advanced).</a:t>
            </a:r>
          </a:p>
          <a:p>
            <a:endParaRPr lang="en-US" dirty="0"/>
          </a:p>
          <a:p>
            <a:r>
              <a:rPr lang="en-US" dirty="0"/>
              <a:t>Data: Manually annotated dataset with 21 categories.</a:t>
            </a:r>
          </a:p>
          <a:p>
            <a:endParaRPr lang="en-US" dirty="0"/>
          </a:p>
          <a:p>
            <a:r>
              <a:rPr lang="en-US" dirty="0"/>
              <a:t>BERT Findings:</a:t>
            </a:r>
          </a:p>
          <a:p>
            <a:endParaRPr lang="en-US" dirty="0"/>
          </a:p>
          <a:p>
            <a:r>
              <a:rPr lang="en-US" dirty="0"/>
              <a:t>    Generalization issues (low validation accuracy).</a:t>
            </a:r>
          </a:p>
          <a:p>
            <a:endParaRPr lang="en-US" dirty="0"/>
          </a:p>
          <a:p>
            <a:r>
              <a:rPr lang="en-US" dirty="0"/>
              <a:t>    Struggled with frequent categories ("support penalty").</a:t>
            </a:r>
          </a:p>
          <a:p>
            <a:endParaRPr lang="en-US" dirty="0"/>
          </a:p>
          <a:p>
            <a:r>
              <a:rPr lang="en-US" dirty="0"/>
              <a:t>    Poor performance in emotionally symbolic topics.</a:t>
            </a:r>
          </a:p>
          <a:p>
            <a:endParaRPr lang="en-US" dirty="0"/>
          </a:p>
          <a:p>
            <a:r>
              <a:rPr lang="en-US" dirty="0"/>
              <a:t>DeepSeek Findings:</a:t>
            </a:r>
          </a:p>
          <a:p>
            <a:endParaRPr lang="en-US" dirty="0"/>
          </a:p>
          <a:p>
            <a:r>
              <a:rPr lang="en-US" dirty="0"/>
              <a:t>    Better generalization, especially for imbalanced data.</a:t>
            </a:r>
          </a:p>
          <a:p>
            <a:endParaRPr lang="en-US" dirty="0"/>
          </a:p>
          <a:p>
            <a:r>
              <a:rPr lang="en-US" dirty="0"/>
              <a:t>    Significantly outperformed BERT in crucial political discourse areas (Sovereignty, National Positioning, Mobilization).</a:t>
            </a:r>
          </a:p>
          <a:p>
            <a:endParaRPr lang="en-US" dirty="0"/>
          </a:p>
          <a:p>
            <a:r>
              <a:rPr lang="en-US" dirty="0"/>
              <a:t>    Strong in complex semantic categories of national identity.</a:t>
            </a:r>
          </a:p>
          <a:p>
            <a:endParaRPr lang="en-US" dirty="0"/>
          </a:p>
          <a:p>
            <a:r>
              <a:rPr lang="en-US" dirty="0"/>
              <a:t>Key Insight: DeepSeek is more effective for nuanced and less frequent political discourse topics compared to standard BERT.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find that </a:t>
            </a:r>
            <a:r>
              <a:rPr lang="en-US" altLang="zh-CN" b="1" dirty="0"/>
              <a:t>conflict frames</a:t>
            </a:r>
            <a:r>
              <a:rPr lang="en-US" altLang="zh-CN" dirty="0"/>
              <a:t> often appear with meanings like </a:t>
            </a:r>
            <a:r>
              <a:rPr lang="en-US" altLang="zh-CN" b="1" dirty="0"/>
              <a:t>“setting a common enemy”</a:t>
            </a:r>
            <a:r>
              <a:rPr lang="en-US" altLang="zh-CN" dirty="0"/>
              <a:t> or </a:t>
            </a:r>
            <a:r>
              <a:rPr lang="en-US" altLang="zh-CN" b="1" dirty="0"/>
              <a:t>“building a shared crisis.”</a:t>
            </a:r>
            <a:br>
              <a:rPr lang="en-US" altLang="zh-CN" dirty="0"/>
            </a:br>
            <a:r>
              <a:rPr lang="en-US" altLang="zh-CN" dirty="0"/>
              <a:t>This shows how political discourse defines the nation by contrast — through opposition.</a:t>
            </a:r>
            <a:br>
              <a:rPr lang="en-US" altLang="zh-CN" dirty="0"/>
            </a:br>
            <a:r>
              <a:rPr lang="en-US" altLang="zh-CN" dirty="0"/>
              <a:t>It reflects the </a:t>
            </a:r>
            <a:r>
              <a:rPr lang="en-US" altLang="zh-CN" b="1" dirty="0"/>
              <a:t>“Defining the National Self”</a:t>
            </a:r>
            <a:r>
              <a:rPr lang="en-US" altLang="zh-CN" dirty="0"/>
              <a:t> part of our DPM framework.</a:t>
            </a:r>
          </a:p>
          <a:p>
            <a:r>
              <a:rPr lang="en-US" altLang="zh-CN" dirty="0"/>
              <a:t>Next, </a:t>
            </a:r>
            <a:r>
              <a:rPr lang="en-US" altLang="zh-CN" b="1" dirty="0"/>
              <a:t>human interest frames</a:t>
            </a:r>
            <a:r>
              <a:rPr lang="en-US" altLang="zh-CN" dirty="0"/>
              <a:t> often go with meanings like </a:t>
            </a:r>
            <a:r>
              <a:rPr lang="en-US" altLang="zh-CN" b="1" dirty="0"/>
              <a:t>“national pride”</a:t>
            </a:r>
            <a:r>
              <a:rPr lang="en-US" altLang="zh-CN" dirty="0"/>
              <a:t> and </a:t>
            </a:r>
            <a:r>
              <a:rPr lang="en-US" altLang="zh-CN" b="1" dirty="0"/>
              <a:t>“shared emotions.”</a:t>
            </a:r>
            <a:br>
              <a:rPr lang="en-US" altLang="zh-CN" dirty="0"/>
            </a:br>
            <a:r>
              <a:rPr lang="en-US" altLang="zh-CN" dirty="0"/>
              <a:t>These build the nation as a community of feeling and memory.</a:t>
            </a:r>
            <a:br>
              <a:rPr lang="en-US" altLang="zh-CN" dirty="0"/>
            </a:br>
            <a:r>
              <a:rPr lang="en-US" altLang="zh-CN" dirty="0"/>
              <a:t>This fits the </a:t>
            </a:r>
            <a:r>
              <a:rPr lang="en-US" altLang="zh-CN" b="1" dirty="0"/>
              <a:t>“Mobilizing the Collective”</a:t>
            </a:r>
            <a:r>
              <a:rPr lang="en-US" altLang="zh-CN" dirty="0"/>
              <a:t> dimension.</a:t>
            </a:r>
          </a:p>
          <a:p>
            <a:r>
              <a:rPr lang="en-US" altLang="zh-CN" dirty="0"/>
              <a:t>We also see that </a:t>
            </a:r>
            <a:r>
              <a:rPr lang="en-US" altLang="zh-CN" b="1" dirty="0"/>
              <a:t>economic</a:t>
            </a:r>
            <a:r>
              <a:rPr lang="en-US" altLang="zh-CN" dirty="0"/>
              <a:t> and </a:t>
            </a:r>
            <a:r>
              <a:rPr lang="en-US" altLang="zh-CN" b="1" dirty="0"/>
              <a:t>legality frames</a:t>
            </a:r>
            <a:r>
              <a:rPr lang="en-US" altLang="zh-CN" dirty="0"/>
              <a:t> link to </a:t>
            </a:r>
            <a:r>
              <a:rPr lang="en-US" altLang="zh-CN" b="1" dirty="0"/>
              <a:t>global position</a:t>
            </a:r>
            <a:r>
              <a:rPr lang="en-US" altLang="zh-CN" dirty="0"/>
              <a:t> and </a:t>
            </a:r>
            <a:r>
              <a:rPr lang="en-US" altLang="zh-CN" b="1" dirty="0"/>
              <a:t>comparative strength.</a:t>
            </a:r>
            <a:br>
              <a:rPr lang="en-US" altLang="zh-CN" dirty="0"/>
            </a:br>
            <a:r>
              <a:rPr lang="en-US" altLang="zh-CN" dirty="0"/>
              <a:t>Here, the nation is shown as a capable actor in international settings.</a:t>
            </a:r>
            <a:br>
              <a:rPr lang="en-US" altLang="zh-CN" dirty="0"/>
            </a:br>
            <a:r>
              <a:rPr lang="en-US" altLang="zh-CN" dirty="0"/>
              <a:t>This relates to </a:t>
            </a:r>
            <a:r>
              <a:rPr lang="en-US" altLang="zh-CN" b="1" dirty="0"/>
              <a:t>“Positioning the Nation Globally.”</a:t>
            </a:r>
            <a:endParaRPr lang="en-US" altLang="zh-CN" dirty="0"/>
          </a:p>
          <a:p>
            <a:r>
              <a:rPr lang="en-US" altLang="zh-CN" dirty="0"/>
              <a:t>Finally, </a:t>
            </a:r>
            <a:r>
              <a:rPr lang="en-US" altLang="zh-CN" b="1" dirty="0"/>
              <a:t>policy and public frames</a:t>
            </a:r>
            <a:r>
              <a:rPr lang="en-US" altLang="zh-CN" dirty="0"/>
              <a:t> highlight </a:t>
            </a:r>
            <a:r>
              <a:rPr lang="en-US" altLang="zh-CN" b="1" dirty="0"/>
              <a:t>responsibility</a:t>
            </a:r>
            <a:r>
              <a:rPr lang="en-US" altLang="zh-CN" dirty="0"/>
              <a:t> and </a:t>
            </a:r>
            <a:r>
              <a:rPr lang="en-US" altLang="zh-CN" b="1" dirty="0"/>
              <a:t>shared goals.</a:t>
            </a:r>
            <a:br>
              <a:rPr lang="en-US" altLang="zh-CN" dirty="0"/>
            </a:br>
            <a:r>
              <a:rPr lang="en-US" altLang="zh-CN" dirty="0"/>
              <a:t>They promote civic duty and collective direction.</a:t>
            </a:r>
          </a:p>
          <a:p>
            <a:r>
              <a:rPr lang="en-US" altLang="zh-CN" dirty="0"/>
              <a:t>Overall, these patterns suggest that national identity is shaped through different discursive strategies — not fixed, but constructed in context.</a:t>
            </a:r>
          </a:p>
          <a:p>
            <a:endParaRPr lang="zh-CN" altLang="en-US" dirty="0"/>
          </a:p>
        </p:txBody>
      </p:sp>
      <p:sp>
        <p:nvSpPr>
          <p:cNvPr id="4" name="灯片编号占位符 3"/>
          <p:cNvSpPr>
            <a:spLocks noGrp="1"/>
          </p:cNvSpPr>
          <p:nvPr>
            <p:ph type="sldNum" sz="quarter" idx="5"/>
          </p:nvPr>
        </p:nvSpPr>
        <p:spPr/>
        <p:txBody>
          <a:bodyPr/>
          <a:lstStyle/>
          <a:p>
            <a:fld id="{A7DDC19A-2325-45E4-8FFA-31704C90AE0B}" type="slidenum">
              <a:rPr lang="zh-CN" altLang="en-US" smtClean="0"/>
              <a:t>13</a:t>
            </a:fld>
            <a:endParaRPr lang="zh-CN" altLang="en-US"/>
          </a:p>
        </p:txBody>
      </p:sp>
    </p:spTree>
    <p:extLst>
      <p:ext uri="{BB962C8B-B14F-4D97-AF65-F5344CB8AC3E}">
        <p14:creationId xmlns:p14="http://schemas.microsoft.com/office/powerpoint/2010/main" val="3136665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00F0D"/>
                </a:solidFill>
                <a:latin typeface="Times New Roman"/>
                <a:ea typeface="Times New Roman"/>
                <a:cs typeface="Times New Roman"/>
                <a:sym typeface="Times New Roman"/>
              </a:rPr>
              <a:t>We did specific analysis of the framings used by three </a:t>
            </a:r>
            <a:r>
              <a:rPr lang="en-US" altLang="zh-CN" sz="1200" b="1" kern="1200" dirty="0" err="1">
                <a:solidFill>
                  <a:srgbClr val="100F0D"/>
                </a:solidFill>
                <a:latin typeface="+mn-lt"/>
                <a:ea typeface="微软雅黑" panose="020B0503020204020204" pitchFamily="34" charset="-122"/>
                <a:cs typeface="Times New Roman" panose="02020603050405020304" pitchFamily="18" charset="0"/>
                <a:sym typeface="字由点字倔强黑"/>
              </a:rPr>
              <a:t>Candidates:LAI</a:t>
            </a:r>
            <a:r>
              <a:rPr lang="en-US" altLang="zh-CN" sz="1200" b="1" kern="1200" dirty="0">
                <a:solidFill>
                  <a:srgbClr val="100F0D"/>
                </a:solidFill>
                <a:latin typeface="+mn-lt"/>
                <a:ea typeface="微软雅黑" panose="020B0503020204020204" pitchFamily="34" charset="-122"/>
                <a:cs typeface="Times New Roman" panose="02020603050405020304" pitchFamily="18" charset="0"/>
                <a:sym typeface="字由点字倔强黑"/>
              </a:rPr>
              <a:t>\KE\HO, </a:t>
            </a:r>
            <a:r>
              <a:rPr lang="en-US" altLang="zh-CN" sz="1200" b="0" kern="1200" dirty="0">
                <a:solidFill>
                  <a:srgbClr val="100F0D"/>
                </a:solidFill>
                <a:latin typeface="+mn-lt"/>
                <a:ea typeface="微软雅黑" panose="020B0503020204020204" pitchFamily="34" charset="-122"/>
                <a:cs typeface="Times New Roman" panose="02020603050405020304" pitchFamily="18" charset="0"/>
                <a:sym typeface="字由点字倔强黑"/>
              </a:rPr>
              <a:t>and conducted the usage trend of the them.</a:t>
            </a:r>
            <a:endParaRPr lang="en-US" altLang="zh-CN" sz="1200" dirty="0">
              <a:solidFill>
                <a:srgbClr val="100F0D"/>
              </a:solidFill>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00F0D"/>
                </a:solidFill>
                <a:latin typeface="Times New Roman"/>
                <a:ea typeface="Times New Roman"/>
                <a:cs typeface="Times New Roman"/>
                <a:sym typeface="Times New Roman"/>
              </a:rPr>
              <a:t>Lai Ching-</a:t>
            </a:r>
            <a:r>
              <a:rPr lang="en-US" altLang="zh-CN" sz="1200" dirty="0" err="1">
                <a:solidFill>
                  <a:srgbClr val="100F0D"/>
                </a:solidFill>
                <a:latin typeface="Times New Roman"/>
                <a:ea typeface="Times New Roman"/>
                <a:cs typeface="Times New Roman"/>
                <a:sym typeface="Times New Roman"/>
              </a:rPr>
              <a:t>te</a:t>
            </a:r>
            <a:r>
              <a:rPr lang="en-US" altLang="zh-CN" sz="1200" dirty="0">
                <a:solidFill>
                  <a:srgbClr val="100F0D"/>
                </a:solidFill>
                <a:latin typeface="Times New Roman"/>
                <a:ea typeface="Times New Roman"/>
                <a:cs typeface="Times New Roman"/>
                <a:sym typeface="Times New Roman"/>
              </a:rPr>
              <a:t> used frames emphasizing national sovereignty and external threats to project authority and mobilize support for his vision of the nation.</a:t>
            </a:r>
          </a:p>
          <a:p>
            <a:endParaRPr lang="zh-CN" altLang="en-US" dirty="0"/>
          </a:p>
        </p:txBody>
      </p:sp>
      <p:sp>
        <p:nvSpPr>
          <p:cNvPr id="4" name="灯片编号占位符 3"/>
          <p:cNvSpPr>
            <a:spLocks noGrp="1"/>
          </p:cNvSpPr>
          <p:nvPr>
            <p:ph type="sldNum" sz="quarter" idx="5"/>
          </p:nvPr>
        </p:nvSpPr>
        <p:spPr/>
        <p:txBody>
          <a:bodyPr/>
          <a:lstStyle/>
          <a:p>
            <a:fld id="{A7DDC19A-2325-45E4-8FFA-31704C90AE0B}" type="slidenum">
              <a:rPr lang="zh-CN" altLang="en-US" smtClean="0"/>
              <a:t>14</a:t>
            </a:fld>
            <a:endParaRPr lang="zh-CN" altLang="en-US"/>
          </a:p>
        </p:txBody>
      </p:sp>
    </p:spTree>
    <p:extLst>
      <p:ext uri="{BB962C8B-B14F-4D97-AF65-F5344CB8AC3E}">
        <p14:creationId xmlns:p14="http://schemas.microsoft.com/office/powerpoint/2010/main" val="109116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00F0D"/>
                </a:solidFill>
                <a:latin typeface="Times New Roman"/>
                <a:ea typeface="Times New Roman"/>
                <a:cs typeface="Times New Roman"/>
                <a:sym typeface="Times New Roman"/>
              </a:rPr>
              <a:t>Ko Wen-je strategically employed frames centered on transformation and inclusivity to challenge the status quo and offer an alternative national identity.</a:t>
            </a:r>
          </a:p>
          <a:p>
            <a:endParaRPr lang="zh-CN" altLang="en-US" dirty="0"/>
          </a:p>
        </p:txBody>
      </p:sp>
      <p:sp>
        <p:nvSpPr>
          <p:cNvPr id="4" name="灯片编号占位符 3"/>
          <p:cNvSpPr>
            <a:spLocks noGrp="1"/>
          </p:cNvSpPr>
          <p:nvPr>
            <p:ph type="sldNum" sz="quarter" idx="5"/>
          </p:nvPr>
        </p:nvSpPr>
        <p:spPr/>
        <p:txBody>
          <a:bodyPr/>
          <a:lstStyle/>
          <a:p>
            <a:fld id="{A7DDC19A-2325-45E4-8FFA-31704C90AE0B}" type="slidenum">
              <a:rPr lang="zh-CN" altLang="en-US" smtClean="0"/>
              <a:t>15</a:t>
            </a:fld>
            <a:endParaRPr lang="zh-CN" altLang="en-US"/>
          </a:p>
        </p:txBody>
      </p:sp>
    </p:spTree>
    <p:extLst>
      <p:ext uri="{BB962C8B-B14F-4D97-AF65-F5344CB8AC3E}">
        <p14:creationId xmlns:p14="http://schemas.microsoft.com/office/powerpoint/2010/main" val="2036399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100F0D"/>
                </a:solidFill>
                <a:latin typeface="Times New Roman"/>
                <a:ea typeface="Times New Roman"/>
                <a:cs typeface="Times New Roman"/>
                <a:sym typeface="Times New Roman"/>
              </a:rPr>
              <a:t>Hou You-</a:t>
            </a:r>
            <a:r>
              <a:rPr lang="en-US" altLang="zh-CN" sz="1200" dirty="0" err="1">
                <a:solidFill>
                  <a:srgbClr val="100F0D"/>
                </a:solidFill>
                <a:latin typeface="Times New Roman"/>
                <a:ea typeface="Times New Roman"/>
                <a:cs typeface="Times New Roman"/>
                <a:sym typeface="Times New Roman"/>
              </a:rPr>
              <a:t>ih</a:t>
            </a:r>
            <a:r>
              <a:rPr lang="en-US" altLang="zh-CN" sz="1200" dirty="0">
                <a:solidFill>
                  <a:srgbClr val="100F0D"/>
                </a:solidFill>
                <a:latin typeface="Times New Roman"/>
                <a:ea typeface="Times New Roman"/>
                <a:cs typeface="Times New Roman"/>
                <a:sym typeface="Times New Roman"/>
              </a:rPr>
              <a:t> focused his framing on pragmatic governance and people's livelihood to position himself as a stable problem-solver aligned with public interests.</a:t>
            </a:r>
          </a:p>
          <a:p>
            <a:endParaRPr lang="zh-CN" altLang="en-US" dirty="0"/>
          </a:p>
        </p:txBody>
      </p:sp>
      <p:sp>
        <p:nvSpPr>
          <p:cNvPr id="4" name="灯片编号占位符 3"/>
          <p:cNvSpPr>
            <a:spLocks noGrp="1"/>
          </p:cNvSpPr>
          <p:nvPr>
            <p:ph type="sldNum" sz="quarter" idx="5"/>
          </p:nvPr>
        </p:nvSpPr>
        <p:spPr/>
        <p:txBody>
          <a:bodyPr/>
          <a:lstStyle/>
          <a:p>
            <a:fld id="{A7DDC19A-2325-45E4-8FFA-31704C90AE0B}" type="slidenum">
              <a:rPr lang="zh-CN" altLang="en-US" smtClean="0"/>
              <a:t>16</a:t>
            </a:fld>
            <a:endParaRPr lang="zh-CN" altLang="en-US"/>
          </a:p>
        </p:txBody>
      </p:sp>
    </p:spTree>
    <p:extLst>
      <p:ext uri="{BB962C8B-B14F-4D97-AF65-F5344CB8AC3E}">
        <p14:creationId xmlns:p14="http://schemas.microsoft.com/office/powerpoint/2010/main" val="3947599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ltLang="zh-CN" dirty="0"/>
              <a:t>We’ve identified three key framing strategies used to construct national identity, and also we illustrate some examples above.</a:t>
            </a:r>
          </a:p>
          <a:p>
            <a:endParaRPr lang="en-US" altLang="zh-CN" dirty="0"/>
          </a:p>
          <a:p>
            <a:r>
              <a:rPr lang="en-US" altLang="zh-CN" dirty="0"/>
              <a:t>The first one is the Conflict Frame.</a:t>
            </a:r>
            <a:br>
              <a:rPr lang="en-US" altLang="zh-CN" dirty="0"/>
            </a:br>
            <a:r>
              <a:rPr lang="en-US" altLang="zh-CN" dirty="0"/>
              <a:t>This strategy emphasizes a sense of "us versus them" by identifying a common enemy or constructing a shared crisis.</a:t>
            </a:r>
            <a:br>
              <a:rPr lang="en-US" altLang="zh-CN" dirty="0"/>
            </a:br>
            <a:r>
              <a:rPr lang="en-US" altLang="zh-CN" dirty="0"/>
              <a:t>It helps build national unity by creating external pressure — basically, bringing people together through a perceived threat.</a:t>
            </a:r>
            <a:br>
              <a:rPr lang="en-US" altLang="zh-CN" dirty="0"/>
            </a:br>
            <a:endParaRPr lang="en-US" altLang="zh-CN" dirty="0"/>
          </a:p>
          <a:p>
            <a:r>
              <a:rPr lang="en-US" altLang="zh-CN" dirty="0"/>
              <a:t>Next is the Human Interest Frame.</a:t>
            </a:r>
            <a:br>
              <a:rPr lang="en-US" altLang="zh-CN" dirty="0"/>
            </a:br>
            <a:r>
              <a:rPr lang="en-US" altLang="zh-CN" dirty="0"/>
              <a:t>This one works through emotion. It taps into shared feelings — like national pride, collective struggles, or cultural identity.</a:t>
            </a:r>
            <a:br>
              <a:rPr lang="en-US" altLang="zh-CN" dirty="0"/>
            </a:br>
            <a:r>
              <a:rPr lang="en-US" altLang="zh-CN" dirty="0"/>
              <a:t>It portrays the nation as an emotional community, where people feel connected through stories, symbols, and shared values.</a:t>
            </a:r>
            <a:br>
              <a:rPr lang="en-US" altLang="zh-CN" dirty="0"/>
            </a:br>
            <a:endParaRPr lang="en-US" altLang="zh-CN" dirty="0"/>
          </a:p>
          <a:p>
            <a:r>
              <a:rPr lang="en-US" altLang="zh-CN" dirty="0"/>
              <a:t>Finally, we have the Economic or Legitimacy Frame.</a:t>
            </a:r>
            <a:br>
              <a:rPr lang="en-US" altLang="zh-CN" dirty="0"/>
            </a:br>
            <a:r>
              <a:rPr lang="en-US" altLang="zh-CN" dirty="0"/>
              <a:t>This frame focuses on positioning the nation in a global context — showing how it competes, progresses, and gains international recognition.</a:t>
            </a:r>
            <a:br>
              <a:rPr lang="en-US" altLang="zh-CN" dirty="0"/>
            </a:br>
            <a:r>
              <a:rPr lang="en-US" altLang="zh-CN" dirty="0"/>
              <a:t>It highlights institutional strength, development, and foreign approval, helping people feel proud of their country’s global role.</a:t>
            </a:r>
          </a:p>
          <a:p>
            <a:endParaRPr lang="en-US" altLang="zh-CN"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ltLang="zh-CN" dirty="0"/>
              <a:t>First, the </a:t>
            </a:r>
            <a:r>
              <a:rPr lang="en-US" altLang="zh-CN" b="1" dirty="0"/>
              <a:t>dominant themes</a:t>
            </a:r>
            <a:r>
              <a:rPr lang="en-US" altLang="zh-CN" dirty="0"/>
              <a:t> — people most often call to </a:t>
            </a:r>
            <a:r>
              <a:rPr lang="en-US" altLang="zh-CN" b="1" dirty="0"/>
              <a:t>“awaken public responsibility”</a:t>
            </a:r>
            <a:r>
              <a:rPr lang="en-US" altLang="zh-CN" dirty="0"/>
              <a:t> and </a:t>
            </a:r>
            <a:r>
              <a:rPr lang="en-US" altLang="zh-CN" b="1" dirty="0"/>
              <a:t>“articulate a shared vision.”</a:t>
            </a:r>
            <a:br>
              <a:rPr lang="en-US" altLang="zh-CN" dirty="0"/>
            </a:br>
            <a:r>
              <a:rPr lang="en-US" altLang="zh-CN" dirty="0"/>
              <a:t>These are all about looking forward and encouraging everyone to get involved and take action.</a:t>
            </a:r>
          </a:p>
          <a:p>
            <a:endParaRPr lang="en-US" altLang="zh-CN" dirty="0"/>
          </a:p>
          <a:p>
            <a:r>
              <a:rPr lang="en-US" altLang="zh-CN" dirty="0"/>
              <a:t>Then, there are some themes that come up much less — like </a:t>
            </a:r>
            <a:r>
              <a:rPr lang="en-US" altLang="zh-CN" b="1" dirty="0"/>
              <a:t>“metaphoric national symbols”</a:t>
            </a:r>
            <a:r>
              <a:rPr lang="en-US" altLang="zh-CN" dirty="0"/>
              <a:t> and </a:t>
            </a:r>
            <a:r>
              <a:rPr lang="en-US" altLang="zh-CN" b="1" dirty="0"/>
              <a:t>“building collective memory.”</a:t>
            </a:r>
            <a:br>
              <a:rPr lang="en-US" altLang="zh-CN" dirty="0"/>
            </a:br>
            <a:r>
              <a:rPr lang="en-US" altLang="zh-CN" dirty="0"/>
              <a:t>This tells us that there’s less focus on deep cultural traditions and historical roots of China in the current conversations.</a:t>
            </a:r>
          </a:p>
          <a:p>
            <a:endParaRPr lang="en-US" altLang="zh-CN" dirty="0"/>
          </a:p>
          <a:p>
            <a:r>
              <a:rPr lang="en-US" altLang="zh-CN" dirty="0"/>
              <a:t>But one thing that stays pretty consistent is the idea of </a:t>
            </a:r>
            <a:r>
              <a:rPr lang="en-US" altLang="zh-CN" b="1" dirty="0"/>
              <a:t>“shared crises”</a:t>
            </a:r>
            <a:r>
              <a:rPr lang="en-US" altLang="zh-CN" dirty="0"/>
              <a:t> and </a:t>
            </a:r>
            <a:r>
              <a:rPr lang="en-US" altLang="zh-CN" b="1" dirty="0"/>
              <a:t>“common enemies.”</a:t>
            </a:r>
            <a:br>
              <a:rPr lang="en-US" altLang="zh-CN" dirty="0"/>
            </a:br>
            <a:r>
              <a:rPr lang="en-US" altLang="zh-CN" dirty="0"/>
              <a:t>This means that national identity is still shaped not just by who “we” are, but also by who “we” are against.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there’s the construction of a clear </a:t>
            </a:r>
            <a:r>
              <a:rPr lang="en-US" altLang="zh-CN" b="1" dirty="0"/>
              <a:t>“Us-Them” divide</a:t>
            </a:r>
            <a:r>
              <a:rPr lang="en-US" altLang="zh-CN" dirty="0"/>
              <a:t>.</a:t>
            </a:r>
            <a:br>
              <a:rPr lang="en-US" altLang="zh-CN" dirty="0"/>
            </a:br>
            <a:r>
              <a:rPr lang="en-US" altLang="zh-CN" dirty="0"/>
              <a:t>“Taiwanese identity” is often defined in opposition to outside threats or in terms of uniting people inside the group.</a:t>
            </a:r>
            <a:br>
              <a:rPr lang="en-US" altLang="zh-CN" dirty="0"/>
            </a:br>
            <a:r>
              <a:rPr lang="en-US" altLang="zh-CN" dirty="0"/>
              <a:t>This kind of political talk draws clear group boundaries and helps people feel they belong together.</a:t>
            </a:r>
          </a:p>
          <a:p>
            <a:endParaRPr lang="en-US" altLang="zh-CN" dirty="0"/>
          </a:p>
          <a:p>
            <a:r>
              <a:rPr lang="en-US" altLang="zh-CN" dirty="0"/>
              <a:t>Second, identity gets linked to important policy issues like national security and economic growth.</a:t>
            </a:r>
            <a:br>
              <a:rPr lang="en-US" altLang="zh-CN" dirty="0"/>
            </a:br>
            <a:r>
              <a:rPr lang="en-US" altLang="zh-CN" dirty="0"/>
              <a:t>By doing this, politicians legitimize their actions and shape what the public focuses on.</a:t>
            </a:r>
          </a:p>
          <a:p>
            <a:endParaRPr lang="en-US" altLang="zh-CN" dirty="0"/>
          </a:p>
          <a:p>
            <a:r>
              <a:rPr lang="en-US" altLang="zh-CN" dirty="0"/>
              <a:t>Third, we found that the idea of “Taiwanese identity” isn’t fixed — it’s constantly being reimagined.</a:t>
            </a:r>
            <a:br>
              <a:rPr lang="en-US" altLang="zh-CN" dirty="0"/>
            </a:br>
            <a:r>
              <a:rPr lang="en-US" altLang="zh-CN" dirty="0"/>
              <a:t>Through ongoing discussions, it gains new meanings related to sovereignty, citizen participation, and shared hopes for the future.</a:t>
            </a:r>
          </a:p>
          <a:p>
            <a:endParaRPr lang="en-US" altLang="zh-CN" dirty="0"/>
          </a:p>
          <a:p>
            <a:r>
              <a:rPr lang="en-US" altLang="zh-CN" dirty="0"/>
              <a:t>Finally, “Taiwanese identity” isn’t just a given; it’s something people actively negotiate.</a:t>
            </a:r>
            <a:br>
              <a:rPr lang="en-US" altLang="zh-CN" dirty="0"/>
            </a:br>
            <a:r>
              <a:rPr lang="en-US" altLang="zh-CN" dirty="0"/>
              <a:t>Different political parties, election strategies, and visions all compete to define what it really means to be Taiwanese.</a:t>
            </a:r>
          </a:p>
          <a:p>
            <a:endParaRPr lang="zh-CN" altLang="en-US" dirty="0"/>
          </a:p>
        </p:txBody>
      </p:sp>
      <p:sp>
        <p:nvSpPr>
          <p:cNvPr id="4" name="灯片编号占位符 3"/>
          <p:cNvSpPr>
            <a:spLocks noGrp="1"/>
          </p:cNvSpPr>
          <p:nvPr>
            <p:ph type="sldNum" sz="quarter" idx="5"/>
          </p:nvPr>
        </p:nvSpPr>
        <p:spPr/>
        <p:txBody>
          <a:bodyPr/>
          <a:lstStyle/>
          <a:p>
            <a:fld id="{A7DDC19A-2325-45E4-8FFA-31704C90AE0B}" type="slidenum">
              <a:rPr lang="zh-CN" altLang="en-US" smtClean="0"/>
              <a:t>19</a:t>
            </a:fld>
            <a:endParaRPr lang="zh-CN" altLang="en-US"/>
          </a:p>
        </p:txBody>
      </p:sp>
    </p:spTree>
    <p:extLst>
      <p:ext uri="{BB962C8B-B14F-4D97-AF65-F5344CB8AC3E}">
        <p14:creationId xmlns:p14="http://schemas.microsoft.com/office/powerpoint/2010/main" val="188327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study, I focus on how national identity is shaped through political discourse.</a:t>
            </a:r>
          </a:p>
          <a:p>
            <a:r>
              <a:rPr lang="en-US" altLang="zh-CN" dirty="0"/>
              <a:t>We know that national identity is not something natural or fixed. Instead, it is constructed—especially during elections, where candidates present different ideas of who "we" are.</a:t>
            </a:r>
          </a:p>
          <a:p>
            <a:r>
              <a:rPr lang="en-US" altLang="zh-CN" dirty="0"/>
              <a:t>Anderson calls the nation an </a:t>
            </a:r>
            <a:r>
              <a:rPr lang="en-US" altLang="zh-CN" i="1" dirty="0"/>
              <a:t>imagined community</a:t>
            </a:r>
            <a:r>
              <a:rPr lang="en-US" altLang="zh-CN" dirty="0"/>
              <a:t>. This means that people feel a shared bond, not because they all know each other, but because they share symbols, stories, and values.</a:t>
            </a:r>
          </a:p>
          <a:p>
            <a:r>
              <a:rPr lang="en-US" altLang="zh-CN" dirty="0"/>
              <a:t>Political language plays a key role in building that sense of unity. It frames what to highlight and what to ignore.</a:t>
            </a:r>
          </a:p>
          <a:p>
            <a:r>
              <a:rPr lang="en-US" altLang="zh-CN" dirty="0"/>
              <a:t>In Chinese, the word "nation" can mean </a:t>
            </a:r>
            <a:r>
              <a:rPr lang="en-US" altLang="zh-CN" i="1" dirty="0" err="1"/>
              <a:t>minzu</a:t>
            </a:r>
            <a:r>
              <a:rPr lang="en-US" altLang="zh-CN" dirty="0"/>
              <a:t>, an ethnic group, or </a:t>
            </a:r>
            <a:r>
              <a:rPr lang="en-US" altLang="zh-CN" i="1" dirty="0" err="1"/>
              <a:t>guojia</a:t>
            </a:r>
            <a:r>
              <a:rPr lang="en-US" altLang="zh-CN" dirty="0"/>
              <a:t>, a political state. This creates confusion—but also opportunity.</a:t>
            </a:r>
          </a:p>
          <a:p>
            <a:r>
              <a:rPr lang="en-US" altLang="zh-CN" dirty="0"/>
              <a:t>In Taiwan, political actors often use this ambiguity to shape different visions of national identity.</a:t>
            </a:r>
          </a:p>
          <a:p>
            <a:endParaRPr lang="zh-CN" altLang="en-US" dirty="0"/>
          </a:p>
        </p:txBody>
      </p:sp>
      <p:sp>
        <p:nvSpPr>
          <p:cNvPr id="4" name="灯片编号占位符 3"/>
          <p:cNvSpPr>
            <a:spLocks noGrp="1"/>
          </p:cNvSpPr>
          <p:nvPr>
            <p:ph type="sldNum" sz="quarter" idx="5"/>
          </p:nvPr>
        </p:nvSpPr>
        <p:spPr/>
        <p:txBody>
          <a:bodyPr/>
          <a:lstStyle/>
          <a:p>
            <a:fld id="{A7DDC19A-2325-45E4-8FFA-31704C90AE0B}" type="slidenum">
              <a:rPr lang="zh-CN" altLang="en-US" smtClean="0"/>
              <a:t>2</a:t>
            </a:fld>
            <a:endParaRPr lang="zh-CN" altLang="en-US"/>
          </a:p>
        </p:txBody>
      </p:sp>
    </p:spTree>
    <p:extLst>
      <p:ext uri="{BB962C8B-B14F-4D97-AF65-F5344CB8AC3E}">
        <p14:creationId xmlns:p14="http://schemas.microsoft.com/office/powerpoint/2010/main" val="263487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556B9-83D1-7B2A-5E39-B6AE19BA5BE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A5C7C7-8742-29B3-2E29-E845354537D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19C9DC2-D99C-17C7-FD9A-AE4CC2BA954B}"/>
              </a:ext>
            </a:extLst>
          </p:cNvPr>
          <p:cNvSpPr>
            <a:spLocks noGrp="1"/>
          </p:cNvSpPr>
          <p:nvPr>
            <p:ph type="body" idx="1"/>
          </p:nvPr>
        </p:nvSpPr>
        <p:spPr/>
        <p:txBody>
          <a:bodyPr/>
          <a:lstStyle/>
          <a:p>
            <a:r>
              <a:rPr lang="en-US" altLang="zh-CN" dirty="0"/>
              <a:t>Most studies on national identity focus on theory or case-specific interpretations.</a:t>
            </a:r>
          </a:p>
          <a:p>
            <a:r>
              <a:rPr lang="en-US" altLang="zh-CN" dirty="0"/>
              <a:t>However, they rarely test whether certain </a:t>
            </a:r>
            <a:r>
              <a:rPr lang="en-US" altLang="zh-CN" b="1" dirty="0"/>
              <a:t>discursive patterns repeat</a:t>
            </a:r>
            <a:r>
              <a:rPr lang="en-US" altLang="zh-CN" dirty="0"/>
              <a:t> or whether framing strategies vary across time, parties, or contexts.</a:t>
            </a:r>
          </a:p>
          <a:p>
            <a:r>
              <a:rPr lang="en-US" altLang="zh-CN" dirty="0"/>
              <a:t>This gap motivates our two research questions.</a:t>
            </a:r>
            <a:endParaRPr lang="zh-CN" altLang="en-US" dirty="0"/>
          </a:p>
        </p:txBody>
      </p:sp>
      <p:sp>
        <p:nvSpPr>
          <p:cNvPr id="4" name="灯片编号占位符 3">
            <a:extLst>
              <a:ext uri="{FF2B5EF4-FFF2-40B4-BE49-F238E27FC236}">
                <a16:creationId xmlns:a16="http://schemas.microsoft.com/office/drawing/2014/main" id="{D01117CF-AA43-F857-A7A0-843C914FF690}"/>
              </a:ext>
            </a:extLst>
          </p:cNvPr>
          <p:cNvSpPr>
            <a:spLocks noGrp="1"/>
          </p:cNvSpPr>
          <p:nvPr>
            <p:ph type="sldNum" sz="quarter" idx="5"/>
          </p:nvPr>
        </p:nvSpPr>
        <p:spPr/>
        <p:txBody>
          <a:bodyPr/>
          <a:lstStyle/>
          <a:p>
            <a:fld id="{A7DDC19A-2325-45E4-8FFA-31704C90AE0B}" type="slidenum">
              <a:rPr lang="zh-CN" altLang="en-US" smtClean="0"/>
              <a:t>3</a:t>
            </a:fld>
            <a:endParaRPr lang="zh-CN" altLang="en-US"/>
          </a:p>
        </p:txBody>
      </p:sp>
    </p:spTree>
    <p:extLst>
      <p:ext uri="{BB962C8B-B14F-4D97-AF65-F5344CB8AC3E}">
        <p14:creationId xmlns:p14="http://schemas.microsoft.com/office/powerpoint/2010/main" val="2594676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603AB-0AE9-6B70-F7B3-8D717A82B1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7F3E0C-7762-D2DD-75E9-49D0E4AA433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00B783-0E4D-F18E-37CF-FF5E73034B6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Answering these requires both a solid theoretical framework and a systematic analysis of political texts.</a:t>
            </a:r>
          </a:p>
          <a:p>
            <a:r>
              <a:rPr lang="en-US" altLang="zh-CN" dirty="0"/>
              <a:t>We mainly focus on two research questions:</a:t>
            </a:r>
            <a:endParaRPr lang="zh-CN" altLang="en-US" dirty="0"/>
          </a:p>
        </p:txBody>
      </p:sp>
      <p:sp>
        <p:nvSpPr>
          <p:cNvPr id="4" name="灯片编号占位符 3">
            <a:extLst>
              <a:ext uri="{FF2B5EF4-FFF2-40B4-BE49-F238E27FC236}">
                <a16:creationId xmlns:a16="http://schemas.microsoft.com/office/drawing/2014/main" id="{A208BDA2-4280-7B0A-EFA5-8DD8C16666FD}"/>
              </a:ext>
            </a:extLst>
          </p:cNvPr>
          <p:cNvSpPr>
            <a:spLocks noGrp="1"/>
          </p:cNvSpPr>
          <p:nvPr>
            <p:ph type="sldNum" sz="quarter" idx="5"/>
          </p:nvPr>
        </p:nvSpPr>
        <p:spPr/>
        <p:txBody>
          <a:bodyPr/>
          <a:lstStyle/>
          <a:p>
            <a:fld id="{A7DDC19A-2325-45E4-8FFA-31704C90AE0B}" type="slidenum">
              <a:rPr lang="zh-CN" altLang="en-US" smtClean="0"/>
              <a:t>4</a:t>
            </a:fld>
            <a:endParaRPr lang="zh-CN" altLang="en-US"/>
          </a:p>
        </p:txBody>
      </p:sp>
    </p:spTree>
    <p:extLst>
      <p:ext uri="{BB962C8B-B14F-4D97-AF65-F5344CB8AC3E}">
        <p14:creationId xmlns:p14="http://schemas.microsoft.com/office/powerpoint/2010/main" val="121743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study draws upon a set of theoretical approaches that view the nation not as a fixed entity, but as a construct shaped by discourse.</a:t>
            </a:r>
          </a:p>
          <a:p>
            <a:r>
              <a:rPr lang="en-US" altLang="zh-CN" dirty="0"/>
              <a:t>In nationalist theory, Anderson describes the nation as an </a:t>
            </a:r>
            <a:r>
              <a:rPr lang="en-US" altLang="zh-CN" i="1" dirty="0"/>
              <a:t>imagined community</a:t>
            </a:r>
            <a:r>
              <a:rPr lang="en-US" altLang="zh-CN" dirty="0"/>
              <a:t>, while Gellner emphasizes the role of nationalism in producing cultural uniformity.</a:t>
            </a:r>
          </a:p>
          <a:p>
            <a:r>
              <a:rPr lang="en-US" altLang="zh-CN" dirty="0"/>
              <a:t>Smith adds an </a:t>
            </a:r>
            <a:r>
              <a:rPr lang="en-US" altLang="zh-CN" dirty="0" err="1"/>
              <a:t>ethnosymbolist</a:t>
            </a:r>
            <a:r>
              <a:rPr lang="en-US" altLang="zh-CN" dirty="0"/>
              <a:t> dimension, linking national identity to shared ancestry and historical memory.</a:t>
            </a:r>
          </a:p>
          <a:p>
            <a:endParaRPr lang="zh-CN" altLang="en-US" dirty="0"/>
          </a:p>
        </p:txBody>
      </p:sp>
      <p:sp>
        <p:nvSpPr>
          <p:cNvPr id="4" name="灯片编号占位符 3"/>
          <p:cNvSpPr>
            <a:spLocks noGrp="1"/>
          </p:cNvSpPr>
          <p:nvPr>
            <p:ph type="sldNum" sz="quarter" idx="5"/>
          </p:nvPr>
        </p:nvSpPr>
        <p:spPr/>
        <p:txBody>
          <a:bodyPr/>
          <a:lstStyle/>
          <a:p>
            <a:fld id="{A7DDC19A-2325-45E4-8FFA-31704C90AE0B}" type="slidenum">
              <a:rPr lang="zh-CN" altLang="en-US" smtClean="0"/>
              <a:t>5</a:t>
            </a:fld>
            <a:endParaRPr lang="zh-CN" altLang="en-US"/>
          </a:p>
        </p:txBody>
      </p:sp>
    </p:spTree>
    <p:extLst>
      <p:ext uri="{BB962C8B-B14F-4D97-AF65-F5344CB8AC3E}">
        <p14:creationId xmlns:p14="http://schemas.microsoft.com/office/powerpoint/2010/main" val="2496902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1A923-313B-202E-7346-75605D7DF94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855683E-66E3-4325-5371-1E3855C8715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A2E70AD-89EC-7602-9BD6-E40D7921CC18}"/>
              </a:ext>
            </a:extLst>
          </p:cNvPr>
          <p:cNvSpPr>
            <a:spLocks noGrp="1"/>
          </p:cNvSpPr>
          <p:nvPr>
            <p:ph type="body" idx="1"/>
          </p:nvPr>
        </p:nvSpPr>
        <p:spPr/>
        <p:txBody>
          <a:bodyPr/>
          <a:lstStyle/>
          <a:p>
            <a:r>
              <a:rPr lang="en-US" altLang="zh-CN" dirty="0"/>
              <a:t>These theories help explain how the concept of the nation is built over time, especially through symbolic and cultural mechanisms.</a:t>
            </a:r>
          </a:p>
          <a:p>
            <a:r>
              <a:rPr lang="en-US" altLang="zh-CN" dirty="0"/>
              <a:t>In the Chinese language, “nation” has dual meanings—</a:t>
            </a:r>
            <a:r>
              <a:rPr lang="en-US" altLang="zh-CN" i="1" dirty="0" err="1"/>
              <a:t>minzu</a:t>
            </a:r>
            <a:r>
              <a:rPr lang="en-US" altLang="zh-CN" dirty="0"/>
              <a:t> and </a:t>
            </a:r>
            <a:r>
              <a:rPr lang="en-US" altLang="zh-CN" i="1" dirty="0" err="1"/>
              <a:t>guojia</a:t>
            </a:r>
            <a:r>
              <a:rPr lang="en-US" altLang="zh-CN" dirty="0"/>
              <a:t>—which creates a layer of semantic ambiguity.</a:t>
            </a:r>
          </a:p>
          <a:p>
            <a:r>
              <a:rPr lang="en-US" altLang="zh-CN" dirty="0"/>
              <a:t>This ambiguity provides discursive flexibility and becomes a site of strategic contestation.</a:t>
            </a:r>
          </a:p>
          <a:p>
            <a:r>
              <a:rPr lang="en-US" altLang="zh-CN" dirty="0"/>
              <a:t>Discourse theory, especially </a:t>
            </a:r>
            <a:r>
              <a:rPr lang="en-US" altLang="zh-CN" dirty="0" err="1"/>
              <a:t>Laclau</a:t>
            </a:r>
            <a:r>
              <a:rPr lang="en-US" altLang="zh-CN" dirty="0"/>
              <a:t> and </a:t>
            </a:r>
            <a:r>
              <a:rPr lang="en-US" altLang="zh-CN" dirty="0" err="1"/>
              <a:t>Mouffe’s</a:t>
            </a:r>
            <a:r>
              <a:rPr lang="en-US" altLang="zh-CN" dirty="0"/>
              <a:t> concept of floating signifiers, shows how such ambiguous terms are given meaning through political struggle.</a:t>
            </a:r>
          </a:p>
          <a:p>
            <a:r>
              <a:rPr lang="en-US" altLang="zh-CN" dirty="0"/>
              <a:t>Fairclough’s critical discourse framework further allows us to trace how language shapes social identities through rhetorical tools.</a:t>
            </a:r>
          </a:p>
          <a:p>
            <a:r>
              <a:rPr lang="en-US" altLang="zh-CN" dirty="0"/>
              <a:t>Together, these perspectives form a coherent foundation for analyzing how political actors use language to frame and reshape national identity in electoral settings.</a:t>
            </a:r>
          </a:p>
          <a:p>
            <a:endParaRPr lang="zh-CN" altLang="en-US" dirty="0"/>
          </a:p>
        </p:txBody>
      </p:sp>
      <p:sp>
        <p:nvSpPr>
          <p:cNvPr id="4" name="灯片编号占位符 3">
            <a:extLst>
              <a:ext uri="{FF2B5EF4-FFF2-40B4-BE49-F238E27FC236}">
                <a16:creationId xmlns:a16="http://schemas.microsoft.com/office/drawing/2014/main" id="{D45A0EA1-4B19-BE39-8D33-6F995A1C42B1}"/>
              </a:ext>
            </a:extLst>
          </p:cNvPr>
          <p:cNvSpPr>
            <a:spLocks noGrp="1"/>
          </p:cNvSpPr>
          <p:nvPr>
            <p:ph type="sldNum" sz="quarter" idx="5"/>
          </p:nvPr>
        </p:nvSpPr>
        <p:spPr/>
        <p:txBody>
          <a:bodyPr/>
          <a:lstStyle/>
          <a:p>
            <a:fld id="{A7DDC19A-2325-45E4-8FFA-31704C90AE0B}" type="slidenum">
              <a:rPr lang="zh-CN" altLang="en-US" smtClean="0"/>
              <a:t>6</a:t>
            </a:fld>
            <a:endParaRPr lang="zh-CN" altLang="en-US"/>
          </a:p>
        </p:txBody>
      </p:sp>
    </p:spTree>
    <p:extLst>
      <p:ext uri="{BB962C8B-B14F-4D97-AF65-F5344CB8AC3E}">
        <p14:creationId xmlns:p14="http://schemas.microsoft.com/office/powerpoint/2010/main" val="38683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37CFB-8558-3F87-22EB-E894043A73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2D13F55-0894-B920-DA07-892666F6A2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27696D-4FFA-8C78-B63D-DD4AA1C7CF6B}"/>
              </a:ext>
            </a:extLst>
          </p:cNvPr>
          <p:cNvSpPr>
            <a:spLocks noGrp="1"/>
          </p:cNvSpPr>
          <p:nvPr>
            <p:ph type="body" idx="1"/>
          </p:nvPr>
        </p:nvSpPr>
        <p:spPr/>
        <p:txBody>
          <a:bodyPr/>
          <a:lstStyle/>
          <a:p>
            <a:r>
              <a:rPr lang="en-US" altLang="zh-CN" dirty="0"/>
              <a:t>To analyze how national identity is constructed in political discourse, this study introduces the </a:t>
            </a:r>
            <a:r>
              <a:rPr lang="en-US" altLang="zh-CN" b="1" dirty="0"/>
              <a:t>DPM Framework</a:t>
            </a:r>
            <a:r>
              <a:rPr lang="en-US" altLang="zh-CN" dirty="0"/>
              <a:t>—a three-dimensional model that captures the rhetorical strategies used by political actors.</a:t>
            </a:r>
          </a:p>
          <a:p>
            <a:r>
              <a:rPr lang="en-US" altLang="zh-CN" dirty="0"/>
              <a:t>The first dimension, </a:t>
            </a:r>
            <a:r>
              <a:rPr lang="en-US" altLang="zh-CN" b="1" dirty="0"/>
              <a:t>Defining the National Self</a:t>
            </a:r>
            <a:r>
              <a:rPr lang="en-US" altLang="zh-CN" dirty="0"/>
              <a:t>, focuses on how political discourse shapes internal identity.</a:t>
            </a:r>
            <a:br>
              <a:rPr lang="en-US" altLang="zh-CN" dirty="0"/>
            </a:br>
            <a:r>
              <a:rPr lang="en-US" altLang="zh-CN" dirty="0"/>
              <a:t>This includes framing sovereignty, establishing cultural boundaries, and reinterpreting historical narratives to strengthen collective memory.</a:t>
            </a:r>
          </a:p>
          <a:p>
            <a:endParaRPr lang="zh-CN" altLang="en-US" dirty="0"/>
          </a:p>
        </p:txBody>
      </p:sp>
      <p:sp>
        <p:nvSpPr>
          <p:cNvPr id="4" name="灯片编号占位符 3">
            <a:extLst>
              <a:ext uri="{FF2B5EF4-FFF2-40B4-BE49-F238E27FC236}">
                <a16:creationId xmlns:a16="http://schemas.microsoft.com/office/drawing/2014/main" id="{293301FB-29CE-E554-E226-8F74D40B6DC2}"/>
              </a:ext>
            </a:extLst>
          </p:cNvPr>
          <p:cNvSpPr>
            <a:spLocks noGrp="1"/>
          </p:cNvSpPr>
          <p:nvPr>
            <p:ph type="sldNum" sz="quarter" idx="5"/>
          </p:nvPr>
        </p:nvSpPr>
        <p:spPr/>
        <p:txBody>
          <a:bodyPr/>
          <a:lstStyle/>
          <a:p>
            <a:fld id="{A7DDC19A-2325-45E4-8FFA-31704C90AE0B}" type="slidenum">
              <a:rPr lang="zh-CN" altLang="en-US" smtClean="0"/>
              <a:t>7</a:t>
            </a:fld>
            <a:endParaRPr lang="zh-CN" altLang="en-US"/>
          </a:p>
        </p:txBody>
      </p:sp>
    </p:spTree>
    <p:extLst>
      <p:ext uri="{BB962C8B-B14F-4D97-AF65-F5344CB8AC3E}">
        <p14:creationId xmlns:p14="http://schemas.microsoft.com/office/powerpoint/2010/main" val="3451817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E5509-45CB-F6BA-A2DE-1CEEB5C4F21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6871588-0830-2808-9FE6-877AF16A9F4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6EB6D4-575F-E1E1-E837-5F87BD6E6BDD}"/>
              </a:ext>
            </a:extLst>
          </p:cNvPr>
          <p:cNvSpPr>
            <a:spLocks noGrp="1"/>
          </p:cNvSpPr>
          <p:nvPr>
            <p:ph type="body" idx="1"/>
          </p:nvPr>
        </p:nvSpPr>
        <p:spPr/>
        <p:txBody>
          <a:bodyPr/>
          <a:lstStyle/>
          <a:p>
            <a:r>
              <a:rPr lang="en-US" altLang="zh-CN" dirty="0"/>
              <a:t>The second dimension, </a:t>
            </a:r>
            <a:r>
              <a:rPr lang="en-US" altLang="zh-CN" b="1" dirty="0"/>
              <a:t>Positioning the Nation Globally</a:t>
            </a:r>
            <a:r>
              <a:rPr lang="en-US" altLang="zh-CN" dirty="0"/>
              <a:t>, looks at how actors place the nation within the international order.</a:t>
            </a:r>
            <a:br>
              <a:rPr lang="en-US" altLang="zh-CN" dirty="0"/>
            </a:br>
            <a:r>
              <a:rPr lang="en-US" altLang="zh-CN" dirty="0"/>
              <a:t>This involves framing external threats, asserting legitimacy through global engagement, and comparing national performance with others.</a:t>
            </a:r>
            <a:endParaRPr lang="zh-CN" altLang="en-US" dirty="0"/>
          </a:p>
        </p:txBody>
      </p:sp>
      <p:sp>
        <p:nvSpPr>
          <p:cNvPr id="4" name="灯片编号占位符 3">
            <a:extLst>
              <a:ext uri="{FF2B5EF4-FFF2-40B4-BE49-F238E27FC236}">
                <a16:creationId xmlns:a16="http://schemas.microsoft.com/office/drawing/2014/main" id="{6B5F3BA7-C2DF-81B6-4B20-023173D91251}"/>
              </a:ext>
            </a:extLst>
          </p:cNvPr>
          <p:cNvSpPr>
            <a:spLocks noGrp="1"/>
          </p:cNvSpPr>
          <p:nvPr>
            <p:ph type="sldNum" sz="quarter" idx="5"/>
          </p:nvPr>
        </p:nvSpPr>
        <p:spPr/>
        <p:txBody>
          <a:bodyPr/>
          <a:lstStyle/>
          <a:p>
            <a:fld id="{A7DDC19A-2325-45E4-8FFA-31704C90AE0B}" type="slidenum">
              <a:rPr lang="zh-CN" altLang="en-US" smtClean="0"/>
              <a:t>8</a:t>
            </a:fld>
            <a:endParaRPr lang="zh-CN" altLang="en-US"/>
          </a:p>
        </p:txBody>
      </p:sp>
    </p:spTree>
    <p:extLst>
      <p:ext uri="{BB962C8B-B14F-4D97-AF65-F5344CB8AC3E}">
        <p14:creationId xmlns:p14="http://schemas.microsoft.com/office/powerpoint/2010/main" val="45611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70396-F862-B937-2A5A-D4CDABE359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C2AC666-5206-31E0-AFC5-8F417EC2F88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685025-B1CB-BA87-A4A0-5794E5E64B7F}"/>
              </a:ext>
            </a:extLst>
          </p:cNvPr>
          <p:cNvSpPr>
            <a:spLocks noGrp="1"/>
          </p:cNvSpPr>
          <p:nvPr>
            <p:ph type="body" idx="1"/>
          </p:nvPr>
        </p:nvSpPr>
        <p:spPr/>
        <p:txBody>
          <a:bodyPr/>
          <a:lstStyle/>
          <a:p>
            <a:r>
              <a:rPr lang="en-US" altLang="zh-CN" dirty="0"/>
              <a:t>The third dimension, </a:t>
            </a:r>
            <a:r>
              <a:rPr lang="en-US" altLang="zh-CN" b="1" dirty="0"/>
              <a:t>Mobilizing the National Collective</a:t>
            </a:r>
            <a:r>
              <a:rPr lang="en-US" altLang="zh-CN" dirty="0"/>
              <a:t>, captures how discourse promotes unity and forward-looking imagination.</a:t>
            </a:r>
          </a:p>
          <a:p>
            <a:r>
              <a:rPr lang="en-US" altLang="zh-CN" dirty="0"/>
              <a:t>It includes appeals to shared emotions and values, calls for pride and responsibility, and visions of collective future.</a:t>
            </a:r>
          </a:p>
          <a:p>
            <a:r>
              <a:rPr lang="en-US" altLang="zh-CN" dirty="0"/>
              <a:t>The DPM Framework integrates insights from </a:t>
            </a:r>
            <a:r>
              <a:rPr lang="en-US" altLang="zh-CN" b="1" dirty="0"/>
              <a:t>framing theory</a:t>
            </a:r>
            <a:r>
              <a:rPr lang="en-US" altLang="zh-CN" dirty="0"/>
              <a:t>, </a:t>
            </a:r>
            <a:r>
              <a:rPr lang="en-US" altLang="zh-CN" b="1" dirty="0"/>
              <a:t>constructivist theories of nationalism</a:t>
            </a:r>
            <a:r>
              <a:rPr lang="en-US" altLang="zh-CN" dirty="0"/>
              <a:t>, and </a:t>
            </a:r>
            <a:r>
              <a:rPr lang="en-US" altLang="zh-CN" b="1" dirty="0"/>
              <a:t>discourse theory</a:t>
            </a:r>
            <a:r>
              <a:rPr lang="en-US" altLang="zh-CN" dirty="0"/>
              <a:t>.</a:t>
            </a:r>
            <a:br>
              <a:rPr lang="en-US" altLang="zh-CN" dirty="0"/>
            </a:br>
            <a:r>
              <a:rPr lang="en-US" altLang="zh-CN" dirty="0"/>
              <a:t>It allows us to go beyond surface-level content analysis and identify deeper strategic patterns in how national identity is discursively constructed.</a:t>
            </a:r>
          </a:p>
          <a:p>
            <a:r>
              <a:rPr lang="en-US" altLang="zh-CN" dirty="0"/>
              <a:t>In this study, each political text is annotated according to these dimensions, enabling both qualitative interpretation and computational classification.</a:t>
            </a:r>
          </a:p>
          <a:p>
            <a:endParaRPr lang="zh-CN" altLang="en-US" dirty="0"/>
          </a:p>
        </p:txBody>
      </p:sp>
      <p:sp>
        <p:nvSpPr>
          <p:cNvPr id="4" name="灯片编号占位符 3">
            <a:extLst>
              <a:ext uri="{FF2B5EF4-FFF2-40B4-BE49-F238E27FC236}">
                <a16:creationId xmlns:a16="http://schemas.microsoft.com/office/drawing/2014/main" id="{13C2D908-A208-9638-9FEB-AE3262BAF4F5}"/>
              </a:ext>
            </a:extLst>
          </p:cNvPr>
          <p:cNvSpPr>
            <a:spLocks noGrp="1"/>
          </p:cNvSpPr>
          <p:nvPr>
            <p:ph type="sldNum" sz="quarter" idx="5"/>
          </p:nvPr>
        </p:nvSpPr>
        <p:spPr/>
        <p:txBody>
          <a:bodyPr/>
          <a:lstStyle/>
          <a:p>
            <a:fld id="{A7DDC19A-2325-45E4-8FFA-31704C90AE0B}" type="slidenum">
              <a:rPr lang="zh-CN" altLang="en-US" smtClean="0"/>
              <a:t>9</a:t>
            </a:fld>
            <a:endParaRPr lang="zh-CN" altLang="en-US"/>
          </a:p>
        </p:txBody>
      </p:sp>
    </p:spTree>
    <p:extLst>
      <p:ext uri="{BB962C8B-B14F-4D97-AF65-F5344CB8AC3E}">
        <p14:creationId xmlns:p14="http://schemas.microsoft.com/office/powerpoint/2010/main" val="516882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8.sv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8.sv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58484">
            <a:off x="7745252" y="4842310"/>
            <a:ext cx="13022180" cy="5984032"/>
          </a:xfrm>
          <a:custGeom>
            <a:avLst/>
            <a:gdLst/>
            <a:ahLst/>
            <a:cxnLst/>
            <a:rect l="l" t="t" r="r" b="b"/>
            <a:pathLst>
              <a:path w="13022180" h="5984032">
                <a:moveTo>
                  <a:pt x="0" y="0"/>
                </a:moveTo>
                <a:lnTo>
                  <a:pt x="13022180" y="0"/>
                </a:lnTo>
                <a:lnTo>
                  <a:pt x="13022180" y="5984032"/>
                </a:lnTo>
                <a:lnTo>
                  <a:pt x="0" y="5984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158484">
            <a:off x="9730021" y="6474094"/>
            <a:ext cx="13022180" cy="5984032"/>
          </a:xfrm>
          <a:custGeom>
            <a:avLst/>
            <a:gdLst/>
            <a:ahLst/>
            <a:cxnLst/>
            <a:rect l="l" t="t" r="r" b="b"/>
            <a:pathLst>
              <a:path w="13022180" h="5984032">
                <a:moveTo>
                  <a:pt x="0" y="0"/>
                </a:moveTo>
                <a:lnTo>
                  <a:pt x="13022180" y="0"/>
                </a:lnTo>
                <a:lnTo>
                  <a:pt x="13022180" y="5984032"/>
                </a:lnTo>
                <a:lnTo>
                  <a:pt x="0" y="59840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1464017" y="7729979"/>
            <a:ext cx="7375183" cy="805779"/>
            <a:chOff x="0" y="-47625"/>
            <a:chExt cx="916223" cy="219322"/>
          </a:xfrm>
        </p:grpSpPr>
        <p:sp>
          <p:nvSpPr>
            <p:cNvPr id="9" name="Freeform 9"/>
            <p:cNvSpPr/>
            <p:nvPr/>
          </p:nvSpPr>
          <p:spPr>
            <a:xfrm>
              <a:off x="0" y="0"/>
              <a:ext cx="916223" cy="171697"/>
            </a:xfrm>
            <a:custGeom>
              <a:avLst/>
              <a:gdLst/>
              <a:ahLst/>
              <a:cxnLst/>
              <a:rect l="l" t="t" r="r" b="b"/>
              <a:pathLst>
                <a:path w="916223" h="171697">
                  <a:moveTo>
                    <a:pt x="85849" y="0"/>
                  </a:moveTo>
                  <a:lnTo>
                    <a:pt x="830375" y="0"/>
                  </a:lnTo>
                  <a:cubicBezTo>
                    <a:pt x="853143" y="0"/>
                    <a:pt x="874979" y="9045"/>
                    <a:pt x="891079" y="25144"/>
                  </a:cubicBezTo>
                  <a:cubicBezTo>
                    <a:pt x="907178" y="41244"/>
                    <a:pt x="916223" y="63080"/>
                    <a:pt x="916223" y="85849"/>
                  </a:cubicBezTo>
                  <a:lnTo>
                    <a:pt x="916223" y="85849"/>
                  </a:lnTo>
                  <a:cubicBezTo>
                    <a:pt x="916223" y="133261"/>
                    <a:pt x="877787" y="171697"/>
                    <a:pt x="830375" y="171697"/>
                  </a:cubicBezTo>
                  <a:lnTo>
                    <a:pt x="85849" y="171697"/>
                  </a:lnTo>
                  <a:cubicBezTo>
                    <a:pt x="38436" y="171697"/>
                    <a:pt x="0" y="133261"/>
                    <a:pt x="0" y="85849"/>
                  </a:cubicBezTo>
                  <a:lnTo>
                    <a:pt x="0" y="85849"/>
                  </a:lnTo>
                  <a:cubicBezTo>
                    <a:pt x="0" y="38436"/>
                    <a:pt x="38436" y="0"/>
                    <a:pt x="85849" y="0"/>
                  </a:cubicBezTo>
                  <a:close/>
                </a:path>
              </a:pathLst>
            </a:custGeom>
            <a:solidFill>
              <a:srgbClr val="000000">
                <a:alpha val="0"/>
              </a:srgbClr>
            </a:solidFill>
            <a:ln w="19050" cap="rnd">
              <a:solidFill>
                <a:srgbClr val="5B7396"/>
              </a:solidFill>
              <a:prstDash val="solid"/>
              <a:round/>
            </a:ln>
          </p:spPr>
        </p:sp>
        <p:sp>
          <p:nvSpPr>
            <p:cNvPr id="10" name="TextBox 10"/>
            <p:cNvSpPr txBox="1"/>
            <p:nvPr/>
          </p:nvSpPr>
          <p:spPr>
            <a:xfrm>
              <a:off x="0" y="-47625"/>
              <a:ext cx="916223" cy="219322"/>
            </a:xfrm>
            <a:prstGeom prst="rect">
              <a:avLst/>
            </a:prstGeom>
          </p:spPr>
          <p:txBody>
            <a:bodyPr lIns="50800" tIns="50800" rIns="50800" bIns="50800" rtlCol="0" anchor="ctr"/>
            <a:lstStyle/>
            <a:p>
              <a:pPr algn="ctr">
                <a:lnSpc>
                  <a:spcPts val="3211"/>
                </a:lnSpc>
              </a:pPr>
              <a:endParaRPr/>
            </a:p>
          </p:txBody>
        </p:sp>
      </p:grpSp>
      <p:sp>
        <p:nvSpPr>
          <p:cNvPr id="11" name="Freeform 11"/>
          <p:cNvSpPr/>
          <p:nvPr/>
        </p:nvSpPr>
        <p:spPr>
          <a:xfrm>
            <a:off x="1779057" y="8016501"/>
            <a:ext cx="382735" cy="407707"/>
          </a:xfrm>
          <a:custGeom>
            <a:avLst/>
            <a:gdLst/>
            <a:ahLst/>
            <a:cxnLst/>
            <a:rect l="l" t="t" r="r" b="b"/>
            <a:pathLst>
              <a:path w="382735" h="407707">
                <a:moveTo>
                  <a:pt x="0" y="0"/>
                </a:moveTo>
                <a:lnTo>
                  <a:pt x="382735" y="0"/>
                </a:lnTo>
                <a:lnTo>
                  <a:pt x="382735" y="407706"/>
                </a:lnTo>
                <a:lnTo>
                  <a:pt x="0" y="4077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TextBox 12"/>
          <p:cNvSpPr txBox="1"/>
          <p:nvPr/>
        </p:nvSpPr>
        <p:spPr>
          <a:xfrm>
            <a:off x="1565391" y="3429261"/>
            <a:ext cx="15884409" cy="2492990"/>
          </a:xfrm>
          <a:prstGeom prst="rect">
            <a:avLst/>
          </a:prstGeom>
        </p:spPr>
        <p:txBody>
          <a:bodyPr wrap="square" lIns="0" tIns="0" rIns="0" bIns="0" rtlCol="0" anchor="t">
            <a:spAutoFit/>
          </a:bodyPr>
          <a:lstStyle/>
          <a:p>
            <a:r>
              <a:rPr lang="en-US" altLang="zh-CN" sz="5400" b="1" dirty="0">
                <a:latin typeface="Times New Roman" panose="02020603050405020304" pitchFamily="18" charset="0"/>
                <a:cs typeface="Times New Roman" panose="02020603050405020304" pitchFamily="18" charset="0"/>
              </a:rPr>
              <a:t>Discourse of National Identity Construction in the Taiwan Region—An Analysis of 2024 Electoral Campaign Texts</a:t>
            </a:r>
          </a:p>
        </p:txBody>
      </p:sp>
      <p:sp>
        <p:nvSpPr>
          <p:cNvPr id="13" name="TextBox 13"/>
          <p:cNvSpPr txBox="1"/>
          <p:nvPr/>
        </p:nvSpPr>
        <p:spPr>
          <a:xfrm>
            <a:off x="1565391" y="1881640"/>
            <a:ext cx="12690951" cy="1391150"/>
          </a:xfrm>
          <a:prstGeom prst="rect">
            <a:avLst/>
          </a:prstGeom>
        </p:spPr>
        <p:txBody>
          <a:bodyPr lIns="0" tIns="0" rIns="0" bIns="0" rtlCol="0" anchor="t">
            <a:spAutoFit/>
          </a:bodyPr>
          <a:lstStyle/>
          <a:p>
            <a:pPr algn="l">
              <a:lnSpc>
                <a:spcPts val="11849"/>
              </a:lnSpc>
            </a:pPr>
            <a:r>
              <a:rPr lang="en-US" sz="8524" b="1" dirty="0">
                <a:solidFill>
                  <a:srgbClr val="5B7396"/>
                </a:solidFill>
                <a:latin typeface="Times New Roman" panose="02020603050405020304" pitchFamily="18" charset="0"/>
                <a:ea typeface="Times New Roman Bold"/>
                <a:cs typeface="Times New Roman" panose="02020603050405020304" pitchFamily="18" charset="0"/>
                <a:sym typeface="Times New Roman Bold"/>
              </a:rPr>
              <a:t>Framing the “Nation” :</a:t>
            </a:r>
          </a:p>
        </p:txBody>
      </p:sp>
      <p:sp>
        <p:nvSpPr>
          <p:cNvPr id="14" name="TextBox 14"/>
          <p:cNvSpPr txBox="1"/>
          <p:nvPr/>
        </p:nvSpPr>
        <p:spPr>
          <a:xfrm>
            <a:off x="1565390" y="8903124"/>
            <a:ext cx="5673609" cy="644407"/>
          </a:xfrm>
          <a:prstGeom prst="rect">
            <a:avLst/>
          </a:prstGeom>
        </p:spPr>
        <p:txBody>
          <a:bodyPr wrap="square" lIns="0" tIns="0" rIns="0" bIns="0" rtlCol="0" anchor="t">
            <a:spAutoFit/>
          </a:bodyPr>
          <a:lstStyle/>
          <a:p>
            <a:pPr>
              <a:lnSpc>
                <a:spcPts val="2640"/>
              </a:lnSpc>
            </a:pPr>
            <a:r>
              <a:rPr lang="en-US" altLang="zh-CN" cap="all" dirty="0">
                <a:latin typeface="Times New Roman" panose="02020603050405020304" pitchFamily="18" charset="0"/>
                <a:cs typeface="Times New Roman" panose="02020603050405020304" pitchFamily="18" charset="0"/>
              </a:rPr>
              <a:t>RC14.11</a:t>
            </a:r>
          </a:p>
          <a:p>
            <a:pPr>
              <a:lnSpc>
                <a:spcPts val="2640"/>
              </a:lnSpc>
            </a:pPr>
            <a:r>
              <a:rPr lang="en-US" altLang="zh-CN" cap="all" dirty="0">
                <a:latin typeface="Times New Roman" panose="02020603050405020304" pitchFamily="18" charset="0"/>
                <a:cs typeface="Times New Roman" panose="02020603050405020304" pitchFamily="18" charset="0"/>
              </a:rPr>
              <a:t>28th World Congress of Political Science</a:t>
            </a:r>
          </a:p>
        </p:txBody>
      </p:sp>
      <p:sp>
        <p:nvSpPr>
          <p:cNvPr id="16" name="TextBox 16"/>
          <p:cNvSpPr txBox="1"/>
          <p:nvPr/>
        </p:nvSpPr>
        <p:spPr>
          <a:xfrm>
            <a:off x="2272467" y="8004590"/>
            <a:ext cx="7481133" cy="366062"/>
          </a:xfrm>
          <a:prstGeom prst="rect">
            <a:avLst/>
          </a:prstGeom>
        </p:spPr>
        <p:txBody>
          <a:bodyPr wrap="square" lIns="0" tIns="0" rIns="0" bIns="0" rtlCol="0" anchor="t">
            <a:spAutoFit/>
          </a:bodyPr>
          <a:lstStyle/>
          <a:p>
            <a:pPr algn="l">
              <a:lnSpc>
                <a:spcPts val="3107"/>
              </a:lnSpc>
            </a:pPr>
            <a:r>
              <a:rPr lang="en-US" sz="2219" dirty="0">
                <a:solidFill>
                  <a:srgbClr val="1E1E1E"/>
                </a:solidFill>
                <a:latin typeface="Times New Roman" panose="02020603050405020304" pitchFamily="18" charset="0"/>
                <a:ea typeface="思源黑体 1"/>
                <a:cs typeface="Times New Roman" panose="02020603050405020304" pitchFamily="18" charset="0"/>
                <a:sym typeface="思源黑体 1"/>
              </a:rPr>
              <a:t>Junyu </a:t>
            </a:r>
            <a:r>
              <a:rPr lang="en-US" sz="2219" dirty="0" err="1">
                <a:solidFill>
                  <a:srgbClr val="1E1E1E"/>
                </a:solidFill>
                <a:latin typeface="Times New Roman" panose="02020603050405020304" pitchFamily="18" charset="0"/>
                <a:ea typeface="思源黑体 1"/>
                <a:cs typeface="Times New Roman" panose="02020603050405020304" pitchFamily="18" charset="0"/>
                <a:sym typeface="思源黑体 1"/>
              </a:rPr>
              <a:t>JIANG</a:t>
            </a:r>
            <a:r>
              <a:rPr lang="en-US" sz="2219" dirty="0" err="1">
                <a:solidFill>
                  <a:srgbClr val="FFFFFF"/>
                </a:solidFill>
                <a:latin typeface="Times New Roman" panose="02020603050405020304" pitchFamily="18" charset="0"/>
                <a:ea typeface="思源黑体 1"/>
                <a:cs typeface="Times New Roman" panose="02020603050405020304" pitchFamily="18" charset="0"/>
                <a:sym typeface="思源黑体 1"/>
              </a:rPr>
              <a:t>Jiang</a:t>
            </a:r>
            <a:r>
              <a:rPr lang="en-US" sz="2219" dirty="0">
                <a:solidFill>
                  <a:srgbClr val="1E1E1E"/>
                </a:solidFill>
                <a:latin typeface="Times New Roman" panose="02020603050405020304" pitchFamily="18" charset="0"/>
                <a:ea typeface="思源黑体 1"/>
                <a:cs typeface="Times New Roman" panose="02020603050405020304" pitchFamily="18" charset="0"/>
                <a:sym typeface="思源黑体 1"/>
              </a:rPr>
              <a:t> Communication University of China  </a:t>
            </a:r>
          </a:p>
        </p:txBody>
      </p:sp>
      <p:sp>
        <p:nvSpPr>
          <p:cNvPr id="17" name="Freeform 17"/>
          <p:cNvSpPr/>
          <p:nvPr/>
        </p:nvSpPr>
        <p:spPr>
          <a:xfrm>
            <a:off x="1183168" y="-4844097"/>
            <a:ext cx="13022180" cy="5984032"/>
          </a:xfrm>
          <a:custGeom>
            <a:avLst/>
            <a:gdLst/>
            <a:ahLst/>
            <a:cxnLst/>
            <a:rect l="l" t="t" r="r" b="b"/>
            <a:pathLst>
              <a:path w="13022180" h="5984032">
                <a:moveTo>
                  <a:pt x="0" y="0"/>
                </a:moveTo>
                <a:lnTo>
                  <a:pt x="13022180" y="0"/>
                </a:lnTo>
                <a:lnTo>
                  <a:pt x="13022180" y="5984032"/>
                </a:lnTo>
                <a:lnTo>
                  <a:pt x="0" y="5984032"/>
                </a:lnTo>
                <a:lnTo>
                  <a:pt x="0" y="0"/>
                </a:lnTo>
                <a:close/>
              </a:path>
            </a:pathLst>
          </a:custGeom>
          <a:blipFill>
            <a:blip r:embed="rId9">
              <a:alphaModFix amt="35000"/>
              <a:extLst>
                <a:ext uri="{96DAC541-7B7A-43D3-8B79-37D633B846F1}">
                  <asvg:svgBlip xmlns:asvg="http://schemas.microsoft.com/office/drawing/2016/SVG/main" r:embed="rId10"/>
                </a:ext>
              </a:extLst>
            </a:blip>
            <a:stretch>
              <a:fillRect/>
            </a:stretch>
          </a:blipFill>
        </p:spPr>
      </p:sp>
      <p:sp>
        <p:nvSpPr>
          <p:cNvPr id="18" name="Freeform 18"/>
          <p:cNvSpPr/>
          <p:nvPr/>
        </p:nvSpPr>
        <p:spPr>
          <a:xfrm flipH="1" flipV="1">
            <a:off x="-2985814" y="-889353"/>
            <a:ext cx="6234284" cy="2864817"/>
          </a:xfrm>
          <a:custGeom>
            <a:avLst/>
            <a:gdLst/>
            <a:ahLst/>
            <a:cxnLst/>
            <a:rect l="l" t="t" r="r" b="b"/>
            <a:pathLst>
              <a:path w="6234284" h="2864817">
                <a:moveTo>
                  <a:pt x="6234284" y="2864816"/>
                </a:moveTo>
                <a:lnTo>
                  <a:pt x="0" y="2864816"/>
                </a:lnTo>
                <a:lnTo>
                  <a:pt x="0" y="0"/>
                </a:lnTo>
                <a:lnTo>
                  <a:pt x="6234284" y="0"/>
                </a:lnTo>
                <a:lnTo>
                  <a:pt x="6234284" y="2864816"/>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Freeform 19"/>
          <p:cNvSpPr/>
          <p:nvPr/>
        </p:nvSpPr>
        <p:spPr>
          <a:xfrm rot="-158484">
            <a:off x="11596700" y="6508618"/>
            <a:ext cx="13022180" cy="5984032"/>
          </a:xfrm>
          <a:custGeom>
            <a:avLst/>
            <a:gdLst/>
            <a:ahLst/>
            <a:cxnLst/>
            <a:rect l="l" t="t" r="r" b="b"/>
            <a:pathLst>
              <a:path w="13022180" h="5984032">
                <a:moveTo>
                  <a:pt x="0" y="0"/>
                </a:moveTo>
                <a:lnTo>
                  <a:pt x="13022179" y="0"/>
                </a:lnTo>
                <a:lnTo>
                  <a:pt x="13022179" y="5984033"/>
                </a:lnTo>
                <a:lnTo>
                  <a:pt x="0" y="59840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24" name="Group 4"/>
          <p:cNvGrpSpPr/>
          <p:nvPr/>
        </p:nvGrpSpPr>
        <p:grpSpPr>
          <a:xfrm>
            <a:off x="1452643" y="6988580"/>
            <a:ext cx="7386557" cy="630807"/>
            <a:chOff x="0" y="0"/>
            <a:chExt cx="916223" cy="171697"/>
          </a:xfrm>
        </p:grpSpPr>
        <p:sp>
          <p:nvSpPr>
            <p:cNvPr id="25" name="Freeform 5"/>
            <p:cNvSpPr/>
            <p:nvPr/>
          </p:nvSpPr>
          <p:spPr>
            <a:xfrm>
              <a:off x="0" y="0"/>
              <a:ext cx="916223" cy="171697"/>
            </a:xfrm>
            <a:custGeom>
              <a:avLst/>
              <a:gdLst/>
              <a:ahLst/>
              <a:cxnLst/>
              <a:rect l="l" t="t" r="r" b="b"/>
              <a:pathLst>
                <a:path w="916223" h="171697">
                  <a:moveTo>
                    <a:pt x="85849" y="0"/>
                  </a:moveTo>
                  <a:lnTo>
                    <a:pt x="830375" y="0"/>
                  </a:lnTo>
                  <a:cubicBezTo>
                    <a:pt x="853143" y="0"/>
                    <a:pt x="874979" y="9045"/>
                    <a:pt x="891079" y="25144"/>
                  </a:cubicBezTo>
                  <a:cubicBezTo>
                    <a:pt x="907178" y="41244"/>
                    <a:pt x="916223" y="63080"/>
                    <a:pt x="916223" y="85849"/>
                  </a:cubicBezTo>
                  <a:lnTo>
                    <a:pt x="916223" y="85849"/>
                  </a:lnTo>
                  <a:cubicBezTo>
                    <a:pt x="916223" y="133261"/>
                    <a:pt x="877787" y="171697"/>
                    <a:pt x="830375" y="171697"/>
                  </a:cubicBezTo>
                  <a:lnTo>
                    <a:pt x="85849" y="171697"/>
                  </a:lnTo>
                  <a:cubicBezTo>
                    <a:pt x="38436" y="171697"/>
                    <a:pt x="0" y="133261"/>
                    <a:pt x="0" y="85849"/>
                  </a:cubicBezTo>
                  <a:lnTo>
                    <a:pt x="0" y="85849"/>
                  </a:lnTo>
                  <a:cubicBezTo>
                    <a:pt x="0" y="38436"/>
                    <a:pt x="38436" y="0"/>
                    <a:pt x="85849" y="0"/>
                  </a:cubicBezTo>
                  <a:close/>
                </a:path>
              </a:pathLst>
            </a:custGeom>
            <a:solidFill>
              <a:srgbClr val="5B7396"/>
            </a:solidFill>
          </p:spPr>
          <p:txBody>
            <a:bodyPr/>
            <a:lstStyle/>
            <a:p>
              <a:endParaRPr lang="zh-CN" altLang="en-US" dirty="0"/>
            </a:p>
          </p:txBody>
        </p:sp>
        <p:sp>
          <p:nvSpPr>
            <p:cNvPr id="26" name="TextBox 6"/>
            <p:cNvSpPr txBox="1"/>
            <p:nvPr/>
          </p:nvSpPr>
          <p:spPr>
            <a:xfrm>
              <a:off x="0" y="-47625"/>
              <a:ext cx="916223" cy="219322"/>
            </a:xfrm>
            <a:prstGeom prst="rect">
              <a:avLst/>
            </a:prstGeom>
          </p:spPr>
          <p:txBody>
            <a:bodyPr lIns="50800" tIns="50800" rIns="50800" bIns="50800" rtlCol="0" anchor="ctr"/>
            <a:lstStyle/>
            <a:p>
              <a:pPr algn="ctr">
                <a:lnSpc>
                  <a:spcPts val="3211"/>
                </a:lnSpc>
              </a:pPr>
              <a:endParaRPr/>
            </a:p>
          </p:txBody>
        </p:sp>
      </p:grpSp>
      <p:sp>
        <p:nvSpPr>
          <p:cNvPr id="27" name="Freeform 7"/>
          <p:cNvSpPr/>
          <p:nvPr/>
        </p:nvSpPr>
        <p:spPr>
          <a:xfrm>
            <a:off x="1767684" y="7100130"/>
            <a:ext cx="382735" cy="407707"/>
          </a:xfrm>
          <a:custGeom>
            <a:avLst/>
            <a:gdLst/>
            <a:ahLst/>
            <a:cxnLst/>
            <a:rect l="l" t="t" r="r" b="b"/>
            <a:pathLst>
              <a:path w="382735" h="407707">
                <a:moveTo>
                  <a:pt x="0" y="0"/>
                </a:moveTo>
                <a:lnTo>
                  <a:pt x="382735" y="0"/>
                </a:lnTo>
                <a:lnTo>
                  <a:pt x="382735" y="407706"/>
                </a:lnTo>
                <a:lnTo>
                  <a:pt x="0" y="40770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8" name="TextBox 15"/>
          <p:cNvSpPr txBox="1"/>
          <p:nvPr/>
        </p:nvSpPr>
        <p:spPr>
          <a:xfrm>
            <a:off x="2261093" y="7088219"/>
            <a:ext cx="6882907" cy="366062"/>
          </a:xfrm>
          <a:prstGeom prst="rect">
            <a:avLst/>
          </a:prstGeom>
        </p:spPr>
        <p:txBody>
          <a:bodyPr wrap="square" lIns="0" tIns="0" rIns="0" bIns="0" rtlCol="0" anchor="t">
            <a:spAutoFit/>
          </a:bodyPr>
          <a:lstStyle/>
          <a:p>
            <a:pPr algn="l">
              <a:lnSpc>
                <a:spcPts val="3107"/>
              </a:lnSpc>
            </a:pPr>
            <a:r>
              <a:rPr lang="en-US" sz="2219" dirty="0">
                <a:solidFill>
                  <a:srgbClr val="FFFFFF"/>
                </a:solidFill>
                <a:latin typeface="Times New Roman" panose="02020603050405020304" pitchFamily="18" charset="0"/>
                <a:ea typeface="思源黑体 1"/>
                <a:cs typeface="Times New Roman" panose="02020603050405020304" pitchFamily="18" charset="0"/>
                <a:sym typeface="思源黑体 1"/>
              </a:rPr>
              <a:t>Presenter: </a:t>
            </a:r>
            <a:r>
              <a:rPr lang="en-US" sz="2219" dirty="0" err="1">
                <a:solidFill>
                  <a:srgbClr val="FFFFFF"/>
                </a:solidFill>
                <a:latin typeface="Times New Roman" panose="02020603050405020304" pitchFamily="18" charset="0"/>
                <a:ea typeface="思源黑体 1"/>
                <a:cs typeface="Times New Roman" panose="02020603050405020304" pitchFamily="18" charset="0"/>
                <a:sym typeface="思源黑体 1"/>
              </a:rPr>
              <a:t>Zhuolin</a:t>
            </a:r>
            <a:r>
              <a:rPr lang="en-US" sz="2219" dirty="0">
                <a:solidFill>
                  <a:srgbClr val="FFFFFF"/>
                </a:solidFill>
                <a:latin typeface="Times New Roman" panose="02020603050405020304" pitchFamily="18" charset="0"/>
                <a:ea typeface="思源黑体 1"/>
                <a:cs typeface="Times New Roman" panose="02020603050405020304" pitchFamily="18" charset="0"/>
                <a:sym typeface="思源黑体 1"/>
              </a:rPr>
              <a:t> Li                         </a:t>
            </a:r>
            <a:r>
              <a:rPr lang="en-US" altLang="zh-CN" sz="2219" dirty="0">
                <a:solidFill>
                  <a:srgbClr val="FFFFFF"/>
                </a:solidFill>
                <a:latin typeface="Times New Roman" panose="02020603050405020304" pitchFamily="18" charset="0"/>
                <a:ea typeface="思源黑体 1"/>
                <a:cs typeface="Times New Roman" panose="02020603050405020304" pitchFamily="18" charset="0"/>
                <a:sym typeface="思源黑体 1"/>
              </a:rPr>
              <a:t>Nankai University</a:t>
            </a:r>
            <a:endParaRPr lang="en-US" sz="2219" dirty="0">
              <a:solidFill>
                <a:srgbClr val="FFFFFF"/>
              </a:solidFill>
              <a:latin typeface="Times New Roman" panose="02020603050405020304" pitchFamily="18" charset="0"/>
              <a:ea typeface="思源黑体 1"/>
              <a:cs typeface="Times New Roman" panose="02020603050405020304" pitchFamily="18" charset="0"/>
              <a:sym typeface="思源黑体 1"/>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956870" y="878832"/>
            <a:ext cx="8374259" cy="820738"/>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Methodology</a:t>
            </a:r>
          </a:p>
        </p:txBody>
      </p:sp>
      <p:sp>
        <p:nvSpPr>
          <p:cNvPr id="13" name="TextBox 13"/>
          <p:cNvSpPr txBox="1"/>
          <p:nvPr/>
        </p:nvSpPr>
        <p:spPr>
          <a:xfrm>
            <a:off x="9210357" y="2936975"/>
            <a:ext cx="9077643" cy="6794755"/>
          </a:xfrm>
          <a:prstGeom prst="rect">
            <a:avLst/>
          </a:prstGeom>
        </p:spPr>
        <p:txBody>
          <a:bodyPr lIns="0" tIns="0" rIns="0" bIns="0" rtlCol="0" anchor="t">
            <a:spAutoFit/>
          </a:bodyPr>
          <a:lstStyle/>
          <a:p>
            <a:pPr marL="561336" lvl="1" indent="-280668" algn="l">
              <a:lnSpc>
                <a:spcPts val="4367"/>
              </a:lnSpc>
              <a:buFont typeface="Arial"/>
              <a:buChar char="•"/>
            </a:pPr>
            <a:r>
              <a:rPr lang="en-US" sz="2599" dirty="0">
                <a:solidFill>
                  <a:srgbClr val="1E1E1E"/>
                </a:solidFill>
                <a:latin typeface="Times New Roman"/>
                <a:ea typeface="Times New Roman"/>
                <a:cs typeface="Times New Roman"/>
                <a:sym typeface="Times New Roman"/>
              </a:rPr>
              <a:t>Task: Determined dual labels for each text.</a:t>
            </a:r>
          </a:p>
          <a:p>
            <a:pPr marL="1122671" lvl="2" indent="-374224" algn="l">
              <a:lnSpc>
                <a:spcPts val="4367"/>
              </a:lnSpc>
              <a:buFont typeface="Arial"/>
              <a:buChar char="⚬"/>
            </a:pPr>
            <a:r>
              <a:rPr lang="en-US" sz="2599" dirty="0">
                <a:solidFill>
                  <a:srgbClr val="1E1E1E"/>
                </a:solidFill>
                <a:latin typeface="Times New Roman"/>
                <a:ea typeface="Times New Roman"/>
                <a:cs typeface="Times New Roman"/>
                <a:sym typeface="Times New Roman"/>
              </a:rPr>
              <a:t>Label 1: Political Semantic Framework</a:t>
            </a:r>
          </a:p>
          <a:p>
            <a:pPr marL="1122671" lvl="2" indent="-374224" algn="l">
              <a:lnSpc>
                <a:spcPts val="4367"/>
              </a:lnSpc>
              <a:buFont typeface="Arial"/>
              <a:buChar char="⚬"/>
            </a:pPr>
            <a:r>
              <a:rPr lang="en-US" sz="2599" dirty="0">
                <a:solidFill>
                  <a:srgbClr val="1E1E1E"/>
                </a:solidFill>
                <a:latin typeface="Times New Roman"/>
                <a:ea typeface="Times New Roman"/>
                <a:cs typeface="Times New Roman"/>
                <a:sym typeface="Times New Roman"/>
              </a:rPr>
              <a:t>Label 2: National Identity Construction Connotation</a:t>
            </a:r>
          </a:p>
          <a:p>
            <a:pPr marL="561336" lvl="1" indent="-280668" algn="l">
              <a:lnSpc>
                <a:spcPts val="4367"/>
              </a:lnSpc>
              <a:buFont typeface="Arial"/>
              <a:buChar char="•"/>
            </a:pPr>
            <a:r>
              <a:rPr lang="en-US" sz="2599" dirty="0">
                <a:solidFill>
                  <a:srgbClr val="1E1E1E"/>
                </a:solidFill>
                <a:latin typeface="Times New Roman"/>
                <a:ea typeface="Times New Roman"/>
                <a:cs typeface="Times New Roman"/>
                <a:sym typeface="Times New Roman"/>
              </a:rPr>
              <a:t>Method: Used a prompt with:</a:t>
            </a:r>
          </a:p>
          <a:p>
            <a:pPr marL="1122671" lvl="2" indent="-374224" algn="l">
              <a:lnSpc>
                <a:spcPts val="4367"/>
              </a:lnSpc>
              <a:buFont typeface="Arial"/>
              <a:buChar char="⚬"/>
            </a:pPr>
            <a:r>
              <a:rPr lang="en-US" sz="2599" dirty="0">
                <a:solidFill>
                  <a:srgbClr val="1E1E1E"/>
                </a:solidFill>
                <a:latin typeface="Times New Roman"/>
                <a:ea typeface="Times New Roman"/>
                <a:cs typeface="Times New Roman"/>
                <a:sym typeface="Times New Roman"/>
              </a:rPr>
              <a:t>Task instructions</a:t>
            </a:r>
          </a:p>
          <a:p>
            <a:pPr marL="1122671" lvl="2" indent="-374224" algn="l">
              <a:lnSpc>
                <a:spcPts val="4367"/>
              </a:lnSpc>
              <a:buFont typeface="Arial"/>
              <a:buChar char="⚬"/>
            </a:pPr>
            <a:r>
              <a:rPr lang="en-US" sz="2599" dirty="0">
                <a:solidFill>
                  <a:srgbClr val="1E1E1E"/>
                </a:solidFill>
                <a:latin typeface="Times New Roman"/>
                <a:ea typeface="Times New Roman"/>
                <a:cs typeface="Times New Roman"/>
                <a:sym typeface="Times New Roman"/>
              </a:rPr>
              <a:t>Label schema details</a:t>
            </a:r>
          </a:p>
          <a:p>
            <a:pPr marL="561336" lvl="1" indent="-280668" algn="l">
              <a:lnSpc>
                <a:spcPts val="4367"/>
              </a:lnSpc>
              <a:buFont typeface="Arial"/>
              <a:buChar char="•"/>
            </a:pPr>
            <a:r>
              <a:rPr lang="en-US" sz="2599" dirty="0">
                <a:solidFill>
                  <a:srgbClr val="1E1E1E"/>
                </a:solidFill>
                <a:latin typeface="Times New Roman"/>
                <a:ea typeface="Times New Roman"/>
                <a:cs typeface="Times New Roman"/>
                <a:sym typeface="Times New Roman"/>
              </a:rPr>
              <a:t>135 Few-shot examples by manual label for learning.</a:t>
            </a:r>
          </a:p>
          <a:p>
            <a:pPr marL="561336" lvl="1" indent="-280668" algn="l">
              <a:lnSpc>
                <a:spcPts val="4367"/>
              </a:lnSpc>
              <a:buFont typeface="Arial"/>
              <a:buChar char="•"/>
            </a:pPr>
            <a:r>
              <a:rPr lang="en-US" sz="2599" dirty="0">
                <a:solidFill>
                  <a:srgbClr val="1E1E1E"/>
                </a:solidFill>
                <a:latin typeface="Times New Roman"/>
                <a:ea typeface="Times New Roman"/>
                <a:cs typeface="Times New Roman"/>
                <a:sym typeface="Times New Roman"/>
              </a:rPr>
              <a:t>prompt (in </a:t>
            </a:r>
            <a:r>
              <a:rPr lang="en-US" sz="2599" dirty="0" err="1">
                <a:solidFill>
                  <a:srgbClr val="1E1E1E"/>
                </a:solidFill>
                <a:latin typeface="Times New Roman"/>
                <a:ea typeface="Times New Roman"/>
                <a:cs typeface="Times New Roman"/>
                <a:sym typeface="Times New Roman"/>
              </a:rPr>
              <a:t>chinese</a:t>
            </a:r>
            <a:r>
              <a:rPr lang="en-US" sz="2599" dirty="0">
                <a:solidFill>
                  <a:srgbClr val="1E1E1E"/>
                </a:solidFill>
                <a:latin typeface="Times New Roman"/>
                <a:ea typeface="Times New Roman"/>
                <a:cs typeface="Times New Roman"/>
                <a:sym typeface="Times New Roman"/>
              </a:rPr>
              <a:t>): </a:t>
            </a:r>
          </a:p>
          <a:p>
            <a:pPr marL="367031" lvl="1" indent="-183515" algn="l">
              <a:lnSpc>
                <a:spcPts val="2856"/>
              </a:lnSpc>
              <a:buFont typeface="Arial"/>
              <a:buChar char="•"/>
            </a:pPr>
            <a:r>
              <a:rPr lang="en-US" sz="1700" dirty="0">
                <a:solidFill>
                  <a:srgbClr val="1E1E1E"/>
                </a:solidFill>
                <a:latin typeface="Times New Roman"/>
                <a:ea typeface="Times New Roman"/>
                <a:cs typeface="Times New Roman"/>
                <a:sym typeface="Times New Roman"/>
              </a:rPr>
              <a:t> [Label 1: Political Semantic Framework] {label1_guide} </a:t>
            </a:r>
          </a:p>
          <a:p>
            <a:pPr marL="367031" lvl="1" indent="-183515" algn="l">
              <a:lnSpc>
                <a:spcPts val="2856"/>
              </a:lnSpc>
              <a:buFont typeface="Arial"/>
              <a:buChar char="•"/>
            </a:pPr>
            <a:r>
              <a:rPr lang="en-US" sz="1700" dirty="0">
                <a:solidFill>
                  <a:srgbClr val="1E1E1E"/>
                </a:solidFill>
                <a:latin typeface="Times New Roman"/>
                <a:ea typeface="Times New Roman"/>
                <a:cs typeface="Times New Roman"/>
                <a:sym typeface="Times New Roman"/>
              </a:rPr>
              <a:t> [Label 2: National Identity Construction Connotation] {label2_guide} </a:t>
            </a:r>
          </a:p>
          <a:p>
            <a:pPr marL="367031" lvl="1" indent="-183515" algn="l">
              <a:lnSpc>
                <a:spcPts val="2856"/>
              </a:lnSpc>
              <a:buFont typeface="Arial"/>
              <a:buChar char="•"/>
            </a:pPr>
            <a:r>
              <a:rPr lang="en-US" sz="1700" dirty="0">
                <a:solidFill>
                  <a:srgbClr val="1E1E1E"/>
                </a:solidFill>
                <a:latin typeface="Times New Roman"/>
                <a:ea typeface="Times New Roman"/>
                <a:cs typeface="Times New Roman"/>
                <a:sym typeface="Times New Roman"/>
              </a:rPr>
              <a:t> Please refer to the following few-shot examples: {</a:t>
            </a:r>
            <a:r>
              <a:rPr lang="en-US" sz="1700" dirty="0" err="1">
                <a:solidFill>
                  <a:srgbClr val="1E1E1E"/>
                </a:solidFill>
                <a:latin typeface="Times New Roman"/>
                <a:ea typeface="Times New Roman"/>
                <a:cs typeface="Times New Roman"/>
                <a:sym typeface="Times New Roman"/>
              </a:rPr>
              <a:t>few_shot_examples</a:t>
            </a:r>
            <a:r>
              <a:rPr lang="en-US" sz="1700" dirty="0">
                <a:solidFill>
                  <a:srgbClr val="1E1E1E"/>
                </a:solidFill>
                <a:latin typeface="Times New Roman"/>
                <a:ea typeface="Times New Roman"/>
                <a:cs typeface="Times New Roman"/>
                <a:sym typeface="Times New Roman"/>
              </a:rPr>
              <a:t>} </a:t>
            </a:r>
          </a:p>
          <a:p>
            <a:pPr marL="367031" lvl="1" indent="-183515" algn="l">
              <a:lnSpc>
                <a:spcPts val="2856"/>
              </a:lnSpc>
              <a:buFont typeface="Arial"/>
              <a:buChar char="•"/>
            </a:pPr>
            <a:r>
              <a:rPr lang="en-US" sz="1700" dirty="0">
                <a:solidFill>
                  <a:srgbClr val="1E1E1E"/>
                </a:solidFill>
                <a:latin typeface="Times New Roman"/>
                <a:ea typeface="Times New Roman"/>
                <a:cs typeface="Times New Roman"/>
                <a:sym typeface="Times New Roman"/>
              </a:rPr>
              <a:t> Now, please determine the labels for the following text: "{text}" </a:t>
            </a:r>
          </a:p>
          <a:p>
            <a:pPr marL="367031" lvl="1" indent="-183515" algn="l">
              <a:lnSpc>
                <a:spcPts val="2856"/>
              </a:lnSpc>
              <a:buFont typeface="Arial"/>
              <a:buChar char="•"/>
            </a:pPr>
            <a:r>
              <a:rPr lang="en-US" sz="1700" dirty="0">
                <a:solidFill>
                  <a:srgbClr val="1E1E1E"/>
                </a:solidFill>
                <a:latin typeface="Times New Roman"/>
                <a:ea typeface="Times New Roman"/>
                <a:cs typeface="Times New Roman"/>
                <a:sym typeface="Times New Roman"/>
              </a:rPr>
              <a:t> Please return only in the following format: Label 1: xxx Label 2: </a:t>
            </a:r>
            <a:r>
              <a:rPr lang="en-US" sz="1700" dirty="0" err="1">
                <a:solidFill>
                  <a:srgbClr val="1E1E1E"/>
                </a:solidFill>
                <a:latin typeface="Times New Roman"/>
                <a:ea typeface="Times New Roman"/>
                <a:cs typeface="Times New Roman"/>
                <a:sym typeface="Times New Roman"/>
              </a:rPr>
              <a:t>xxxb</a:t>
            </a:r>
            <a:r>
              <a:rPr lang="en-US" sz="1700" dirty="0">
                <a:solidFill>
                  <a:srgbClr val="1E1E1E"/>
                </a:solidFill>
                <a:latin typeface="Times New Roman"/>
                <a:ea typeface="Times New Roman"/>
                <a:cs typeface="Times New Roman"/>
                <a:sym typeface="Times New Roman"/>
              </a:rPr>
              <a:t>. </a:t>
            </a:r>
          </a:p>
          <a:p>
            <a:pPr algn="l">
              <a:lnSpc>
                <a:spcPts val="4367"/>
              </a:lnSpc>
            </a:pPr>
            <a:endParaRPr lang="en-US" sz="1700" dirty="0">
              <a:solidFill>
                <a:srgbClr val="1E1E1E"/>
              </a:solidFill>
              <a:latin typeface="Times New Roman"/>
              <a:ea typeface="Times New Roman"/>
              <a:cs typeface="Times New Roman"/>
              <a:sym typeface="Times New Roman"/>
            </a:endParaRPr>
          </a:p>
        </p:txBody>
      </p:sp>
      <p:sp>
        <p:nvSpPr>
          <p:cNvPr id="14" name="TextBox 14"/>
          <p:cNvSpPr txBox="1"/>
          <p:nvPr/>
        </p:nvSpPr>
        <p:spPr>
          <a:xfrm>
            <a:off x="418049" y="2936975"/>
            <a:ext cx="9077643" cy="7194805"/>
          </a:xfrm>
          <a:prstGeom prst="rect">
            <a:avLst/>
          </a:prstGeom>
        </p:spPr>
        <p:txBody>
          <a:bodyPr lIns="0" tIns="0" rIns="0" bIns="0" rtlCol="0" anchor="t">
            <a:spAutoFit/>
          </a:bodyPr>
          <a:lstStyle/>
          <a:p>
            <a:pPr algn="l">
              <a:lnSpc>
                <a:spcPts val="4367"/>
              </a:lnSpc>
            </a:pPr>
            <a:r>
              <a:rPr lang="en-US" sz="2599" dirty="0">
                <a:solidFill>
                  <a:srgbClr val="1E1E1E"/>
                </a:solidFill>
                <a:latin typeface="Times New Roman"/>
                <a:ea typeface="Times New Roman"/>
                <a:cs typeface="Times New Roman"/>
                <a:sym typeface="Times New Roman"/>
              </a:rPr>
              <a:t>Data Sources:</a:t>
            </a:r>
          </a:p>
          <a:p>
            <a:pPr marL="561336" lvl="1" indent="-280668" algn="l">
              <a:lnSpc>
                <a:spcPts val="4367"/>
              </a:lnSpc>
              <a:buFont typeface="Arial"/>
              <a:buChar char="•"/>
            </a:pPr>
            <a:r>
              <a:rPr lang="en-US" sz="2599" dirty="0">
                <a:solidFill>
                  <a:srgbClr val="1E1E1E"/>
                </a:solidFill>
                <a:latin typeface="Times New Roman"/>
                <a:ea typeface="Times New Roman"/>
                <a:cs typeface="Times New Roman"/>
                <a:sym typeface="Times New Roman"/>
              </a:rPr>
              <a:t>Timeframe: Covered the entire 2024 Taiwanese presidential election cycle (Jan 15, 2023 - Jan 13, 2024).</a:t>
            </a:r>
          </a:p>
          <a:p>
            <a:pPr marL="561336" lvl="1" indent="-280668" algn="l">
              <a:lnSpc>
                <a:spcPts val="4367"/>
              </a:lnSpc>
              <a:buFont typeface="Arial"/>
              <a:buChar char="•"/>
            </a:pPr>
            <a:r>
              <a:rPr lang="en-US" sz="2599" dirty="0">
                <a:solidFill>
                  <a:srgbClr val="1E1E1E"/>
                </a:solidFill>
                <a:latin typeface="Times New Roman"/>
                <a:ea typeface="Times New Roman"/>
                <a:cs typeface="Times New Roman"/>
                <a:sym typeface="Times New Roman"/>
              </a:rPr>
              <a:t>Televised Campaign Speeches and Debates: All delivered within the election cycle.</a:t>
            </a:r>
          </a:p>
          <a:p>
            <a:pPr marL="561336" lvl="1" indent="-280668" algn="l">
              <a:lnSpc>
                <a:spcPts val="4367"/>
              </a:lnSpc>
              <a:buFont typeface="Arial"/>
              <a:buChar char="•"/>
            </a:pPr>
            <a:r>
              <a:rPr lang="en-US" sz="2599" dirty="0">
                <a:solidFill>
                  <a:srgbClr val="1E1E1E"/>
                </a:solidFill>
                <a:latin typeface="Times New Roman"/>
                <a:ea typeface="Times New Roman"/>
                <a:cs typeface="Times New Roman"/>
                <a:sym typeface="Times New Roman"/>
              </a:rPr>
              <a:t>Media Texts: Collected from three ideologically diverse outlets:</a:t>
            </a:r>
          </a:p>
          <a:p>
            <a:pPr marL="1122671" lvl="2" indent="-374224" algn="l">
              <a:lnSpc>
                <a:spcPts val="4367"/>
              </a:lnSpc>
              <a:buFont typeface="Arial"/>
              <a:buChar char="⚬"/>
            </a:pPr>
            <a:r>
              <a:rPr lang="en-US" sz="2599" dirty="0">
                <a:solidFill>
                  <a:srgbClr val="1E1E1E"/>
                </a:solidFill>
                <a:latin typeface="Times New Roman"/>
                <a:ea typeface="Times New Roman"/>
                <a:cs typeface="Times New Roman"/>
                <a:sym typeface="Times New Roman"/>
              </a:rPr>
              <a:t>Liberty Times</a:t>
            </a:r>
          </a:p>
          <a:p>
            <a:pPr marL="1122671" lvl="2" indent="-374224" algn="l">
              <a:lnSpc>
                <a:spcPts val="4367"/>
              </a:lnSpc>
              <a:buFont typeface="Arial"/>
              <a:buChar char="⚬"/>
            </a:pPr>
            <a:r>
              <a:rPr lang="en-US" sz="2599" dirty="0">
                <a:solidFill>
                  <a:srgbClr val="1E1E1E"/>
                </a:solidFill>
                <a:latin typeface="Times New Roman"/>
                <a:ea typeface="Times New Roman"/>
                <a:cs typeface="Times New Roman"/>
                <a:sym typeface="Times New Roman"/>
              </a:rPr>
              <a:t>TVBS</a:t>
            </a:r>
          </a:p>
          <a:p>
            <a:pPr marL="1122671" lvl="2" indent="-374224" algn="l">
              <a:lnSpc>
                <a:spcPts val="4367"/>
              </a:lnSpc>
              <a:buFont typeface="Arial"/>
              <a:buChar char="⚬"/>
            </a:pPr>
            <a:r>
              <a:rPr lang="en-US" sz="2599" dirty="0">
                <a:solidFill>
                  <a:srgbClr val="1E1E1E"/>
                </a:solidFill>
                <a:latin typeface="Times New Roman"/>
                <a:ea typeface="Times New Roman"/>
                <a:cs typeface="Times New Roman"/>
                <a:sym typeface="Times New Roman"/>
              </a:rPr>
              <a:t>China Times</a:t>
            </a:r>
          </a:p>
          <a:p>
            <a:pPr marL="561336" lvl="1" indent="-280668" algn="l">
              <a:lnSpc>
                <a:spcPts val="4367"/>
              </a:lnSpc>
              <a:buFont typeface="Arial"/>
              <a:buChar char="•"/>
            </a:pPr>
            <a:r>
              <a:rPr lang="en-US" sz="2599" dirty="0">
                <a:solidFill>
                  <a:srgbClr val="1E1E1E"/>
                </a:solidFill>
                <a:latin typeface="Times New Roman"/>
                <a:ea typeface="Times New Roman"/>
                <a:cs typeface="Times New Roman"/>
                <a:sym typeface="Times New Roman"/>
              </a:rPr>
              <a:t>Twitter Posts: All tweets from the three major presidential candidates during the election cycle.</a:t>
            </a:r>
          </a:p>
          <a:p>
            <a:pPr algn="l">
              <a:lnSpc>
                <a:spcPts val="4367"/>
              </a:lnSpc>
            </a:pPr>
            <a:endParaRPr lang="en-US" sz="2599" dirty="0">
              <a:solidFill>
                <a:srgbClr val="1E1E1E"/>
              </a:solidFill>
              <a:latin typeface="Times New Roman"/>
              <a:ea typeface="Times New Roman"/>
              <a:cs typeface="Times New Roman"/>
              <a:sym typeface="Times New Roman"/>
            </a:endParaRPr>
          </a:p>
        </p:txBody>
      </p:sp>
      <p:grpSp>
        <p:nvGrpSpPr>
          <p:cNvPr id="15" name="Group 9">
            <a:extLst>
              <a:ext uri="{FF2B5EF4-FFF2-40B4-BE49-F238E27FC236}">
                <a16:creationId xmlns:a16="http://schemas.microsoft.com/office/drawing/2014/main" id="{E9B3208E-B482-3975-647C-8D767631935E}"/>
              </a:ext>
            </a:extLst>
          </p:cNvPr>
          <p:cNvGrpSpPr/>
          <p:nvPr/>
        </p:nvGrpSpPr>
        <p:grpSpPr>
          <a:xfrm>
            <a:off x="6083743" y="1907904"/>
            <a:ext cx="6120512" cy="820738"/>
            <a:chOff x="0" y="0"/>
            <a:chExt cx="6507834" cy="927463"/>
          </a:xfrm>
        </p:grpSpPr>
        <p:sp>
          <p:nvSpPr>
            <p:cNvPr id="16" name="Freeform 10">
              <a:extLst>
                <a:ext uri="{FF2B5EF4-FFF2-40B4-BE49-F238E27FC236}">
                  <a16:creationId xmlns:a16="http://schemas.microsoft.com/office/drawing/2014/main" id="{86BDD282-0923-956B-0D7C-D17D1DE682B0}"/>
                </a:ext>
              </a:extLst>
            </p:cNvPr>
            <p:cNvSpPr/>
            <p:nvPr/>
          </p:nvSpPr>
          <p:spPr>
            <a:xfrm>
              <a:off x="0" y="0"/>
              <a:ext cx="6507834" cy="927463"/>
            </a:xfrm>
            <a:custGeom>
              <a:avLst/>
              <a:gdLst/>
              <a:ahLst/>
              <a:cxnLst/>
              <a:rect l="l" t="t" r="r" b="b"/>
              <a:pathLst>
                <a:path w="6507834" h="927463">
                  <a:moveTo>
                    <a:pt x="112027" y="0"/>
                  </a:moveTo>
                  <a:lnTo>
                    <a:pt x="6395807" y="0"/>
                  </a:lnTo>
                  <a:cubicBezTo>
                    <a:pt x="6425518" y="0"/>
                    <a:pt x="6454013" y="11803"/>
                    <a:pt x="6475022" y="32812"/>
                  </a:cubicBezTo>
                  <a:cubicBezTo>
                    <a:pt x="6496031" y="53821"/>
                    <a:pt x="6507834" y="82316"/>
                    <a:pt x="6507834" y="112027"/>
                  </a:cubicBezTo>
                  <a:lnTo>
                    <a:pt x="6507834" y="815436"/>
                  </a:lnTo>
                  <a:cubicBezTo>
                    <a:pt x="6507834" y="845147"/>
                    <a:pt x="6496031" y="873642"/>
                    <a:pt x="6475022" y="894651"/>
                  </a:cubicBezTo>
                  <a:cubicBezTo>
                    <a:pt x="6454013" y="915660"/>
                    <a:pt x="6425518" y="927463"/>
                    <a:pt x="6395807" y="927463"/>
                  </a:cubicBezTo>
                  <a:lnTo>
                    <a:pt x="112027" y="927463"/>
                  </a:lnTo>
                  <a:cubicBezTo>
                    <a:pt x="82316" y="927463"/>
                    <a:pt x="53821" y="915660"/>
                    <a:pt x="32812" y="894651"/>
                  </a:cubicBezTo>
                  <a:cubicBezTo>
                    <a:pt x="11803" y="873642"/>
                    <a:pt x="0" y="845147"/>
                    <a:pt x="0" y="815436"/>
                  </a:cubicBezTo>
                  <a:lnTo>
                    <a:pt x="0" y="112027"/>
                  </a:lnTo>
                  <a:cubicBezTo>
                    <a:pt x="0" y="82316"/>
                    <a:pt x="11803" y="53821"/>
                    <a:pt x="32812" y="32812"/>
                  </a:cubicBezTo>
                  <a:cubicBezTo>
                    <a:pt x="53821" y="11803"/>
                    <a:pt x="82316" y="0"/>
                    <a:pt x="112027" y="0"/>
                  </a:cubicBezTo>
                  <a:close/>
                </a:path>
              </a:pathLst>
            </a:custGeom>
            <a:solidFill>
              <a:srgbClr val="CBDCDE">
                <a:alpha val="50980"/>
              </a:srgbClr>
            </a:solidFill>
            <a:ln cap="rnd">
              <a:noFill/>
              <a:prstDash val="solid"/>
              <a:round/>
            </a:ln>
          </p:spPr>
        </p:sp>
        <p:sp>
          <p:nvSpPr>
            <p:cNvPr id="17" name="TextBox 11">
              <a:extLst>
                <a:ext uri="{FF2B5EF4-FFF2-40B4-BE49-F238E27FC236}">
                  <a16:creationId xmlns:a16="http://schemas.microsoft.com/office/drawing/2014/main" id="{6535A5C0-704C-A2DE-61E6-F8A03F7F8A7E}"/>
                </a:ext>
              </a:extLst>
            </p:cNvPr>
            <p:cNvSpPr txBox="1"/>
            <p:nvPr/>
          </p:nvSpPr>
          <p:spPr>
            <a:xfrm>
              <a:off x="0" y="-28575"/>
              <a:ext cx="6507834" cy="956038"/>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8" name="TextBox 12">
            <a:extLst>
              <a:ext uri="{FF2B5EF4-FFF2-40B4-BE49-F238E27FC236}">
                <a16:creationId xmlns:a16="http://schemas.microsoft.com/office/drawing/2014/main" id="{61878303-9867-53ED-9553-67E9386E6E46}"/>
              </a:ext>
            </a:extLst>
          </p:cNvPr>
          <p:cNvSpPr txBox="1"/>
          <p:nvPr/>
        </p:nvSpPr>
        <p:spPr>
          <a:xfrm>
            <a:off x="6248400" y="2029856"/>
            <a:ext cx="7290068" cy="576833"/>
          </a:xfrm>
          <a:prstGeom prst="rect">
            <a:avLst/>
          </a:prstGeom>
        </p:spPr>
        <p:txBody>
          <a:bodyPr lIns="0" tIns="0" rIns="0" bIns="0" rtlCol="0" anchor="t">
            <a:spAutoFit/>
          </a:bodyPr>
          <a:lstStyle/>
          <a:p>
            <a:pPr algn="l">
              <a:lnSpc>
                <a:spcPts val="4368"/>
              </a:lnSpc>
            </a:pPr>
            <a:r>
              <a:rPr lang="en-US" sz="2800" b="1" dirty="0">
                <a:solidFill>
                  <a:srgbClr val="1E1E1E"/>
                </a:solidFill>
                <a:latin typeface="Times New Roman Bold"/>
                <a:ea typeface="Times New Roman Bold"/>
                <a:cs typeface="Times New Roman Bold"/>
                <a:sym typeface="Times New Roman Bold"/>
              </a:rPr>
              <a:t>DeepSeek Model for Assisted Labeling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B57B4-1630-A947-90CC-A727361ACC9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704078E-3897-E5D0-F1FC-A2F95CC45346}"/>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E6DAEE0D-967D-647A-4E70-636462980156}"/>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7FD3963F-E7A5-A83E-8BB9-F5C0446CDE8B}"/>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6AC2E9B9-555E-1E14-369B-BC1BED540409}"/>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07B3CF8D-2573-65FE-445C-A818B44913CD}"/>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D25B72E4-D000-240F-290C-3C2F52DBCB72}"/>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17" name="表格 16">
            <a:extLst>
              <a:ext uri="{FF2B5EF4-FFF2-40B4-BE49-F238E27FC236}">
                <a16:creationId xmlns:a16="http://schemas.microsoft.com/office/drawing/2014/main" id="{A306300C-F45A-66B0-09F9-A45FFBBA8E7D}"/>
              </a:ext>
            </a:extLst>
          </p:cNvPr>
          <p:cNvGraphicFramePr>
            <a:graphicFrameLocks noGrp="1"/>
          </p:cNvGraphicFramePr>
          <p:nvPr>
            <p:extLst>
              <p:ext uri="{D42A27DB-BD31-4B8C-83A1-F6EECF244321}">
                <p14:modId xmlns:p14="http://schemas.microsoft.com/office/powerpoint/2010/main" val="1142646018"/>
              </p:ext>
            </p:extLst>
          </p:nvPr>
        </p:nvGraphicFramePr>
        <p:xfrm>
          <a:off x="2362200" y="1104899"/>
          <a:ext cx="12725401" cy="8142486"/>
        </p:xfrm>
        <a:graphic>
          <a:graphicData uri="http://schemas.openxmlformats.org/drawingml/2006/table">
            <a:tbl>
              <a:tblPr>
                <a:tableStyleId>{5940675A-B579-460E-94D1-54222C63F5DA}</a:tableStyleId>
              </a:tblPr>
              <a:tblGrid>
                <a:gridCol w="2227152">
                  <a:extLst>
                    <a:ext uri="{9D8B030D-6E8A-4147-A177-3AD203B41FA5}">
                      <a16:colId xmlns:a16="http://schemas.microsoft.com/office/drawing/2014/main" val="2800889138"/>
                    </a:ext>
                  </a:extLst>
                </a:gridCol>
                <a:gridCol w="3335448">
                  <a:extLst>
                    <a:ext uri="{9D8B030D-6E8A-4147-A177-3AD203B41FA5}">
                      <a16:colId xmlns:a16="http://schemas.microsoft.com/office/drawing/2014/main" val="2615668983"/>
                    </a:ext>
                  </a:extLst>
                </a:gridCol>
                <a:gridCol w="7162801">
                  <a:extLst>
                    <a:ext uri="{9D8B030D-6E8A-4147-A177-3AD203B41FA5}">
                      <a16:colId xmlns:a16="http://schemas.microsoft.com/office/drawing/2014/main" val="2176794161"/>
                    </a:ext>
                  </a:extLst>
                </a:gridCol>
              </a:tblGrid>
              <a:tr h="370113">
                <a:tc gridSpan="3">
                  <a:txBody>
                    <a:bodyPr/>
                    <a:lstStyle/>
                    <a:p>
                      <a:pPr algn="ctr" rtl="0" fontAlgn="ctr">
                        <a:buNone/>
                      </a:pPr>
                      <a:r>
                        <a:rPr lang="en-US" sz="1600" u="none" strike="noStrike" dirty="0">
                          <a:effectLst/>
                          <a:latin typeface="Times New Roman" panose="02020603050405020304" pitchFamily="18" charset="0"/>
                          <a:cs typeface="Times New Roman" panose="02020603050405020304" pitchFamily="18" charset="0"/>
                        </a:rPr>
                        <a:t>The DPM Framework for National Identity Construction</a:t>
                      </a:r>
                      <a:endParaRPr lang="en-US" sz="1600" b="1" i="1" u="none" strike="noStrike" dirty="0">
                        <a:solidFill>
                          <a:srgbClr val="1E1E1E"/>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26343401"/>
                  </a:ext>
                </a:extLst>
              </a:tr>
              <a:tr h="370113">
                <a:tc rowSpan="8">
                  <a:txBody>
                    <a:bodyPr/>
                    <a:lstStyle/>
                    <a:p>
                      <a:pPr algn="ctr" fontAlgn="ctr">
                        <a:buNone/>
                      </a:pPr>
                      <a:r>
                        <a:rPr lang="en-US" sz="1200" u="none" strike="noStrike" dirty="0">
                          <a:effectLst/>
                          <a:latin typeface="Times New Roman" panose="02020603050405020304" pitchFamily="18" charset="0"/>
                          <a:cs typeface="Times New Roman" panose="02020603050405020304" pitchFamily="18" charset="0"/>
                        </a:rPr>
                        <a:t>Political Semantic Framework</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Economic Factors</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Encompasses issues related to resources, capabilities, market influence, and distribution.</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1486593"/>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Morality and Ethics</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Addresses public opinion dynamics and potential political consequences.</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2386438"/>
                  </a:ext>
                </a:extLst>
              </a:tr>
              <a:tr h="370113">
                <a:tc vMerge="1">
                  <a:txBody>
                    <a:bodyPr/>
                    <a:lstStyle/>
                    <a:p>
                      <a:endParaRPr lang="zh-CN" altLang="en-US"/>
                    </a:p>
                  </a:txBody>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Conflict and Security</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Covers matters of social tensions, crime, public safety, and national security.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481411"/>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Human Interest and Well-being</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Focuses on quality of life, health and safety, and cultural identity.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2614021"/>
                  </a:ext>
                </a:extLst>
              </a:tr>
              <a:tr h="370113">
                <a:tc vMerge="1">
                  <a:txBody>
                    <a:bodyPr/>
                    <a:lstStyle/>
                    <a:p>
                      <a:endParaRPr lang="zh-CN" altLang="en-US"/>
                    </a:p>
                  </a:txBody>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Fairness, Equality, and Justice</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Includes concerns about social justice, legal rights, and jurisdictional fairness.</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422109"/>
                  </a:ext>
                </a:extLst>
              </a:tr>
              <a:tr h="370113">
                <a:tc vMerge="1">
                  <a:txBody>
                    <a:bodyPr/>
                    <a:lstStyle/>
                    <a:p>
                      <a:endParaRPr lang="zh-CN" altLang="en-US"/>
                    </a:p>
                  </a:txBody>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Legality and Governance</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Encompasses constitutional principles, rule of law, and judicial authority.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8022776"/>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Public Sentiment and Political Implications</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Addresses public opinion dynamics and potential political consequences.</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6428296"/>
                  </a:ext>
                </a:extLst>
              </a:tr>
              <a:tr h="370113">
                <a:tc vMerge="1">
                  <a:txBody>
                    <a:bodyPr/>
                    <a:lstStyle/>
                    <a:p>
                      <a:endParaRPr lang="zh-CN" altLang="en-US"/>
                    </a:p>
                  </a:txBody>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Policy Formulation and Evaluation</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Involves policy design, implementation effectiveness, external oversight, and foreign policy considerations.</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5008780"/>
                  </a:ext>
                </a:extLst>
              </a:tr>
              <a:tr h="370113">
                <a:tc rowSpan="13">
                  <a:txBody>
                    <a:bodyPr/>
                    <a:lstStyle/>
                    <a:p>
                      <a:pPr algn="ctr" fontAlgn="ctr">
                        <a:buNone/>
                      </a:pPr>
                      <a:r>
                        <a:rPr lang="en-US" sz="1200" u="none" strike="noStrike" dirty="0">
                          <a:effectLst/>
                          <a:latin typeface="Times New Roman" panose="02020603050405020304" pitchFamily="18" charset="0"/>
                          <a:cs typeface="Times New Roman" panose="02020603050405020304" pitchFamily="18" charset="0"/>
                        </a:rPr>
                        <a:t>National Identity Construction Framework</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Articulating Shared Vision</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Projects an aspirational future to inspire hope and unity.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409961"/>
                  </a:ext>
                </a:extLst>
              </a:tr>
              <a:tr h="370113">
                <a:tc vMerge="1">
                  <a:txBody>
                    <a:bodyPr/>
                    <a:lstStyle/>
                    <a:p>
                      <a:endParaRPr lang="zh-CN" altLang="en-US"/>
                    </a:p>
                  </a:txBody>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Awakening Public Responsibility</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Reinforces members' sense of duty and responsibility toward the collective.</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1431641"/>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Calling for Unity</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Appeals to collective determination and belief in joint action.</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4645310"/>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Constructing Collective Memory</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Builds a shared memory base to foster emotional attachment and group identity.</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3899895"/>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Constructing Common Crisis</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Emphasizes universal and collective threats to generate cohesion.</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8328406"/>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Differentiating Collective Identity</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Highlights the distinction between the in-group and the "Other."</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4266870"/>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Evoking National Pride</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Invokes national honor, achievements, or symbols to elicit positive identification.</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825863"/>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Fostering Comparative and Competitive Awareness</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Frames identity through contrast with external reference groups to stimulate internal mobilization.</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632224"/>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Mobilizing Shared Emotions</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Activates group emotions to create strong emotional bonds.</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6305842"/>
                  </a:ext>
                </a:extLst>
              </a:tr>
              <a:tr h="370113">
                <a:tc vMerge="1">
                  <a:txBody>
                    <a:bodyPr/>
                    <a:lstStyle/>
                    <a:p>
                      <a:endParaRPr lang="zh-CN" altLang="en-US"/>
                    </a:p>
                  </a:txBody>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Nation Symbols Full of Metaphors</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Imbues national identity with symbolic representations to strengthen individual identification.</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99470"/>
                  </a:ext>
                </a:extLst>
              </a:tr>
              <a:tr h="370113">
                <a:tc vMerge="1">
                  <a:txBody>
                    <a:bodyPr/>
                    <a:lstStyle/>
                    <a:p>
                      <a:endParaRPr lang="zh-CN" altLang="en-US"/>
                    </a:p>
                  </a:txBody>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Reinterpreting Historical Narratives</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Reinterprets history to establish a sense of historical continuity within the national community.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376585"/>
                  </a:ext>
                </a:extLst>
              </a:tr>
              <a:tr h="370113">
                <a:tc vMerge="1">
                  <a:txBody>
                    <a:bodyPr/>
                    <a:lstStyle/>
                    <a:p>
                      <a:endParaRPr lang="zh-CN" altLang="en-US"/>
                    </a:p>
                  </a:txBody>
                  <a:tcPr/>
                </a:tc>
                <a:tc>
                  <a:txBody>
                    <a:bodyPr/>
                    <a:lstStyle/>
                    <a:p>
                      <a:pPr algn="l" fontAlgn="ctr">
                        <a:buNone/>
                      </a:pPr>
                      <a:r>
                        <a:rPr lang="en-US" sz="1200" u="none" strike="noStrike">
                          <a:effectLst/>
                          <a:latin typeface="Times New Roman" panose="02020603050405020304" pitchFamily="18" charset="0"/>
                          <a:cs typeface="Times New Roman" panose="02020603050405020304" pitchFamily="18" charset="0"/>
                        </a:rPr>
                        <a:t>Setting Common Enemy</a:t>
                      </a:r>
                      <a:endParaRPr lang="en-US" sz="1200" b="1"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Creates external antagonism to foster internal unity.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0668615"/>
                  </a:ext>
                </a:extLst>
              </a:tr>
              <a:tr h="370113">
                <a:tc vMerge="1">
                  <a:txBody>
                    <a:bodyPr/>
                    <a:lstStyle/>
                    <a:p>
                      <a:endParaRPr lang="zh-CN" altLang="en-US"/>
                    </a:p>
                  </a:txBody>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Shaping International Legitimacy</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buNone/>
                      </a:pPr>
                      <a:r>
                        <a:rPr lang="en-US" sz="1200" u="none" strike="noStrike" dirty="0">
                          <a:effectLst/>
                          <a:latin typeface="Times New Roman" panose="02020603050405020304" pitchFamily="18" charset="0"/>
                          <a:cs typeface="Times New Roman" panose="02020603050405020304" pitchFamily="18" charset="0"/>
                        </a:rPr>
                        <a:t>Seeks external recognition by embedding identity within internationally accepted frameworks.</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3385" marR="3385" marT="338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8174131"/>
                  </a:ext>
                </a:extLst>
              </a:tr>
            </a:tbl>
          </a:graphicData>
        </a:graphic>
      </p:graphicFrame>
    </p:spTree>
    <p:extLst>
      <p:ext uri="{BB962C8B-B14F-4D97-AF65-F5344CB8AC3E}">
        <p14:creationId xmlns:p14="http://schemas.microsoft.com/office/powerpoint/2010/main" val="292954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2758703" y="5317591"/>
            <a:ext cx="5307521" cy="3538347"/>
          </a:xfrm>
          <a:custGeom>
            <a:avLst/>
            <a:gdLst/>
            <a:ahLst/>
            <a:cxnLst/>
            <a:rect l="l" t="t" r="r" b="b"/>
            <a:pathLst>
              <a:path w="5307521" h="3538347">
                <a:moveTo>
                  <a:pt x="0" y="0"/>
                </a:moveTo>
                <a:lnTo>
                  <a:pt x="5307521" y="0"/>
                </a:lnTo>
                <a:lnTo>
                  <a:pt x="5307521" y="3538348"/>
                </a:lnTo>
                <a:lnTo>
                  <a:pt x="0" y="3538348"/>
                </a:lnTo>
                <a:lnTo>
                  <a:pt x="0" y="0"/>
                </a:lnTo>
                <a:close/>
              </a:path>
            </a:pathLst>
          </a:custGeom>
          <a:blipFill>
            <a:blip r:embed="rId9"/>
            <a:stretch>
              <a:fillRect/>
            </a:stretch>
          </a:blipFill>
        </p:spPr>
      </p:sp>
      <p:sp>
        <p:nvSpPr>
          <p:cNvPr id="9" name="TextBox 9"/>
          <p:cNvSpPr txBox="1"/>
          <p:nvPr/>
        </p:nvSpPr>
        <p:spPr>
          <a:xfrm>
            <a:off x="3204817" y="878832"/>
            <a:ext cx="12188130" cy="1641475"/>
          </a:xfrm>
          <a:prstGeom prst="rect">
            <a:avLst/>
          </a:prstGeom>
        </p:spPr>
        <p:txBody>
          <a:bodyPr wrap="square" lIns="0" tIns="0" rIns="0" bIns="0" rtlCol="0" anchor="t">
            <a:spAutoFit/>
          </a:bodyPr>
          <a:lstStyle>
            <a:defPPr>
              <a:defRPr lang="en-US"/>
            </a:defPPr>
            <a:lvl1pPr algn="ctr">
              <a:lnSpc>
                <a:spcPts val="6360"/>
              </a:lnSpc>
              <a:defRPr sz="6000" b="1">
                <a:solidFill>
                  <a:srgbClr val="100F0D"/>
                </a:solidFill>
                <a:latin typeface="+mj-lt"/>
                <a:ea typeface="微软雅黑" panose="020B0503020204020204" pitchFamily="34" charset="-122"/>
                <a:cs typeface="Times New Roman" panose="02020603050405020304" pitchFamily="18" charset="0"/>
              </a:defRPr>
            </a:lvl1pPr>
          </a:lstStyle>
          <a:p>
            <a:r>
              <a:rPr lang="en-US" dirty="0">
                <a:latin typeface="Times New Roman" panose="02020603050405020304" pitchFamily="18" charset="0"/>
                <a:sym typeface="字由点字倔强黑"/>
              </a:rPr>
              <a:t>DeepSeek</a:t>
            </a:r>
            <a:r>
              <a:rPr lang="en-US" dirty="0">
                <a:sym typeface="字由点字倔强黑"/>
              </a:rPr>
              <a:t> </a:t>
            </a:r>
            <a:r>
              <a:rPr lang="en-US" dirty="0">
                <a:latin typeface="Times New Roman" panose="02020603050405020304" pitchFamily="18" charset="0"/>
                <a:sym typeface="字由点字倔强黑"/>
              </a:rPr>
              <a:t>Model</a:t>
            </a:r>
            <a:r>
              <a:rPr lang="en-US" dirty="0">
                <a:sym typeface="字由点字倔强黑"/>
              </a:rPr>
              <a:t> </a:t>
            </a:r>
            <a:r>
              <a:rPr lang="en-US" dirty="0">
                <a:latin typeface="Times New Roman" panose="02020603050405020304" pitchFamily="18" charset="0"/>
                <a:sym typeface="字由点字倔强黑"/>
              </a:rPr>
              <a:t>Outperforms</a:t>
            </a:r>
            <a:r>
              <a:rPr lang="en-US" dirty="0">
                <a:sym typeface="字由点字倔强黑"/>
              </a:rPr>
              <a:t> </a:t>
            </a:r>
            <a:r>
              <a:rPr lang="en-US" dirty="0">
                <a:latin typeface="Times New Roman" panose="02020603050405020304" pitchFamily="18" charset="0"/>
                <a:sym typeface="字由点字倔强黑"/>
              </a:rPr>
              <a:t>BERT</a:t>
            </a:r>
            <a:r>
              <a:rPr lang="en-US" dirty="0">
                <a:sym typeface="字由点字倔强黑"/>
              </a:rPr>
              <a:t> </a:t>
            </a:r>
            <a:r>
              <a:rPr lang="en-US" dirty="0">
                <a:latin typeface="Times New Roman" panose="02020603050405020304" pitchFamily="18" charset="0"/>
                <a:sym typeface="字由点字倔强黑"/>
              </a:rPr>
              <a:t>for Political Discourse Classification</a:t>
            </a:r>
          </a:p>
        </p:txBody>
      </p:sp>
      <p:sp>
        <p:nvSpPr>
          <p:cNvPr id="10" name="TextBox 10"/>
          <p:cNvSpPr txBox="1"/>
          <p:nvPr/>
        </p:nvSpPr>
        <p:spPr>
          <a:xfrm>
            <a:off x="1866900" y="3074835"/>
            <a:ext cx="14554200" cy="438918"/>
          </a:xfrm>
          <a:prstGeom prst="rect">
            <a:avLst/>
          </a:prstGeom>
        </p:spPr>
        <p:txBody>
          <a:bodyPr lIns="0" tIns="0" rIns="0" bIns="0" rtlCol="0" anchor="t">
            <a:spAutoFit/>
          </a:bodyPr>
          <a:lstStyle/>
          <a:p>
            <a:pPr algn="ctr">
              <a:lnSpc>
                <a:spcPts val="3107"/>
              </a:lnSpc>
              <a:spcBef>
                <a:spcPct val="0"/>
              </a:spcBef>
            </a:pPr>
            <a:r>
              <a:rPr lang="en-US" sz="2219" b="1">
                <a:solidFill>
                  <a:srgbClr val="100F0D"/>
                </a:solidFill>
                <a:latin typeface="Times New Roman Medium"/>
                <a:ea typeface="Times New Roman Medium"/>
                <a:cs typeface="Times New Roman Medium"/>
                <a:sym typeface="Times New Roman Medium"/>
              </a:rPr>
              <a:t>We developed and evaluated a locally deployed pre-trained language model for classifying Taiwanese political discourse.</a:t>
            </a:r>
          </a:p>
        </p:txBody>
      </p:sp>
      <p:sp>
        <p:nvSpPr>
          <p:cNvPr id="11" name="TextBox 11"/>
          <p:cNvSpPr txBox="1"/>
          <p:nvPr/>
        </p:nvSpPr>
        <p:spPr>
          <a:xfrm>
            <a:off x="1866900" y="3856579"/>
            <a:ext cx="14554200" cy="819918"/>
          </a:xfrm>
          <a:prstGeom prst="rect">
            <a:avLst/>
          </a:prstGeom>
        </p:spPr>
        <p:txBody>
          <a:bodyPr lIns="0" tIns="0" rIns="0" bIns="0" rtlCol="0" anchor="t">
            <a:spAutoFit/>
          </a:bodyPr>
          <a:lstStyle/>
          <a:p>
            <a:pPr algn="l">
              <a:lnSpc>
                <a:spcPts val="3107"/>
              </a:lnSpc>
              <a:spcBef>
                <a:spcPct val="0"/>
              </a:spcBef>
            </a:pPr>
            <a:r>
              <a:rPr lang="en-US" sz="2219">
                <a:solidFill>
                  <a:srgbClr val="100F0D"/>
                </a:solidFill>
                <a:latin typeface="Times New Roman"/>
                <a:ea typeface="Times New Roman"/>
                <a:cs typeface="Times New Roman"/>
                <a:sym typeface="Times New Roman"/>
              </a:rPr>
              <a:t>METHODOLOGY: Supervised fine-tuning and evaluation of a BERT model and a DeepSeek model on a manually annotated dataset of 135 text entries across 21 political discourse categories.</a:t>
            </a:r>
          </a:p>
        </p:txBody>
      </p:sp>
      <p:sp>
        <p:nvSpPr>
          <p:cNvPr id="12" name="TextBox 12"/>
          <p:cNvSpPr txBox="1"/>
          <p:nvPr/>
        </p:nvSpPr>
        <p:spPr>
          <a:xfrm>
            <a:off x="1866900" y="5261422"/>
            <a:ext cx="14554200" cy="2382018"/>
          </a:xfrm>
          <a:prstGeom prst="rect">
            <a:avLst/>
          </a:prstGeom>
        </p:spPr>
        <p:txBody>
          <a:bodyPr lIns="0" tIns="0" rIns="0" bIns="0" rtlCol="0" anchor="t">
            <a:spAutoFit/>
          </a:bodyPr>
          <a:lstStyle/>
          <a:p>
            <a:pPr algn="l">
              <a:lnSpc>
                <a:spcPts val="3107"/>
              </a:lnSpc>
              <a:spcBef>
                <a:spcPct val="0"/>
              </a:spcBef>
            </a:pPr>
            <a:r>
              <a:rPr lang="en-US" sz="2219">
                <a:solidFill>
                  <a:srgbClr val="100F0D"/>
                </a:solidFill>
                <a:latin typeface="Times New Roman"/>
                <a:ea typeface="Times New Roman"/>
                <a:cs typeface="Times New Roman"/>
                <a:sym typeface="Times New Roman"/>
              </a:rPr>
              <a:t>BERT Limitations:</a:t>
            </a:r>
          </a:p>
          <a:p>
            <a:pPr marL="479245" lvl="1" indent="-239622" algn="l">
              <a:lnSpc>
                <a:spcPts val="3107"/>
              </a:lnSpc>
              <a:spcBef>
                <a:spcPct val="0"/>
              </a:spcBef>
              <a:buFont typeface="Arial"/>
              <a:buChar char="•"/>
            </a:pPr>
            <a:r>
              <a:rPr lang="en-US" sz="2219">
                <a:solidFill>
                  <a:srgbClr val="100F0D"/>
                </a:solidFill>
                <a:latin typeface="Times New Roman"/>
                <a:ea typeface="Times New Roman"/>
                <a:cs typeface="Times New Roman"/>
                <a:sym typeface="Times New Roman"/>
              </a:rPr>
              <a:t>Showed stable fitting but a generalization bottleneck ——validation accuracy≈33%.</a:t>
            </a:r>
          </a:p>
          <a:p>
            <a:pPr marL="479245" lvl="1" indent="-239622" algn="l">
              <a:lnSpc>
                <a:spcPts val="3107"/>
              </a:lnSpc>
              <a:spcBef>
                <a:spcPct val="0"/>
              </a:spcBef>
              <a:buFont typeface="Arial"/>
              <a:buChar char="•"/>
            </a:pPr>
            <a:r>
              <a:rPr lang="en-US" sz="2219">
                <a:solidFill>
                  <a:srgbClr val="100F0D"/>
                </a:solidFill>
                <a:latin typeface="Times New Roman"/>
                <a:ea typeface="Times New Roman"/>
                <a:cs typeface="Times New Roman"/>
                <a:sym typeface="Times New Roman"/>
              </a:rPr>
              <a:t>Significant "support penalty"  (F1-scores below 0.05).</a:t>
            </a:r>
          </a:p>
          <a:p>
            <a:pPr algn="l">
              <a:lnSpc>
                <a:spcPts val="3107"/>
              </a:lnSpc>
              <a:spcBef>
                <a:spcPct val="0"/>
              </a:spcBef>
            </a:pPr>
            <a:endParaRPr lang="en-US" sz="2219">
              <a:solidFill>
                <a:srgbClr val="100F0D"/>
              </a:solidFill>
              <a:latin typeface="Times New Roman"/>
              <a:ea typeface="Times New Roman"/>
              <a:cs typeface="Times New Roman"/>
              <a:sym typeface="Times New Roman"/>
            </a:endParaRPr>
          </a:p>
          <a:p>
            <a:pPr algn="l">
              <a:lnSpc>
                <a:spcPts val="3107"/>
              </a:lnSpc>
              <a:spcBef>
                <a:spcPct val="0"/>
              </a:spcBef>
            </a:pPr>
            <a:r>
              <a:rPr lang="en-US" sz="2219">
                <a:solidFill>
                  <a:srgbClr val="100F0D"/>
                </a:solidFill>
                <a:latin typeface="Times New Roman"/>
                <a:ea typeface="Times New Roman"/>
                <a:cs typeface="Times New Roman"/>
                <a:sym typeface="Times New Roman"/>
              </a:rPr>
              <a:t> </a:t>
            </a:r>
          </a:p>
          <a:p>
            <a:pPr algn="l">
              <a:lnSpc>
                <a:spcPts val="3107"/>
              </a:lnSpc>
              <a:spcBef>
                <a:spcPct val="0"/>
              </a:spcBef>
            </a:pPr>
            <a:endParaRPr lang="en-US" sz="2219">
              <a:solidFill>
                <a:srgbClr val="100F0D"/>
              </a:solidFill>
              <a:latin typeface="Times New Roman"/>
              <a:ea typeface="Times New Roman"/>
              <a:cs typeface="Times New Roman"/>
              <a:sym typeface="Times New Roman"/>
            </a:endParaRPr>
          </a:p>
        </p:txBody>
      </p:sp>
      <p:sp>
        <p:nvSpPr>
          <p:cNvPr id="13" name="TextBox 13"/>
          <p:cNvSpPr txBox="1"/>
          <p:nvPr/>
        </p:nvSpPr>
        <p:spPr>
          <a:xfrm>
            <a:off x="1866900" y="6634112"/>
            <a:ext cx="14554200" cy="1991493"/>
          </a:xfrm>
          <a:prstGeom prst="rect">
            <a:avLst/>
          </a:prstGeom>
        </p:spPr>
        <p:txBody>
          <a:bodyPr lIns="0" tIns="0" rIns="0" bIns="0" rtlCol="0" anchor="t">
            <a:spAutoFit/>
          </a:bodyPr>
          <a:lstStyle/>
          <a:p>
            <a:pPr algn="l">
              <a:lnSpc>
                <a:spcPts val="3107"/>
              </a:lnSpc>
              <a:spcBef>
                <a:spcPct val="0"/>
              </a:spcBef>
            </a:pPr>
            <a:r>
              <a:rPr lang="en-US" sz="2219">
                <a:solidFill>
                  <a:srgbClr val="100F0D"/>
                </a:solidFill>
                <a:latin typeface="Times New Roman"/>
                <a:ea typeface="Times New Roman"/>
                <a:cs typeface="Times New Roman"/>
                <a:sym typeface="Times New Roman"/>
              </a:rPr>
              <a:t>DeepSeek Superiority:</a:t>
            </a:r>
          </a:p>
          <a:p>
            <a:pPr marL="479245" lvl="1" indent="-239622" algn="l">
              <a:lnSpc>
                <a:spcPts val="3107"/>
              </a:lnSpc>
              <a:spcBef>
                <a:spcPct val="0"/>
              </a:spcBef>
              <a:buFont typeface="Arial"/>
              <a:buChar char="•"/>
            </a:pPr>
            <a:r>
              <a:rPr lang="en-US" sz="2219">
                <a:solidFill>
                  <a:srgbClr val="100F0D"/>
                </a:solidFill>
                <a:latin typeface="Times New Roman"/>
                <a:ea typeface="Times New Roman"/>
                <a:cs typeface="Times New Roman"/>
                <a:sym typeface="Times New Roman"/>
              </a:rPr>
              <a:t>a positive correlation between support and F1-score.</a:t>
            </a:r>
          </a:p>
          <a:p>
            <a:pPr marL="479245" lvl="1" indent="-239622" algn="l">
              <a:lnSpc>
                <a:spcPts val="3107"/>
              </a:lnSpc>
              <a:spcBef>
                <a:spcPct val="0"/>
              </a:spcBef>
              <a:buFont typeface="Arial"/>
              <a:buChar char="•"/>
            </a:pPr>
            <a:r>
              <a:rPr lang="en-US" sz="2219">
                <a:solidFill>
                  <a:srgbClr val="100F0D"/>
                </a:solidFill>
                <a:latin typeface="Times New Roman"/>
                <a:ea typeface="Times New Roman"/>
                <a:cs typeface="Times New Roman"/>
                <a:sym typeface="Times New Roman"/>
              </a:rPr>
              <a:t>multiplicative superiority over BERT in key frameworks</a:t>
            </a:r>
          </a:p>
          <a:p>
            <a:pPr marL="479245" lvl="1" indent="-239622" algn="l">
              <a:lnSpc>
                <a:spcPts val="3107"/>
              </a:lnSpc>
              <a:spcBef>
                <a:spcPct val="0"/>
              </a:spcBef>
              <a:buFont typeface="Arial"/>
              <a:buChar char="•"/>
            </a:pPr>
            <a:r>
              <a:rPr lang="en-US" sz="2219">
                <a:solidFill>
                  <a:srgbClr val="100F0D"/>
                </a:solidFill>
                <a:latin typeface="Times New Roman"/>
                <a:ea typeface="Times New Roman"/>
                <a:cs typeface="Times New Roman"/>
                <a:sym typeface="Times New Roman"/>
              </a:rPr>
              <a:t>Excelled in semantically complex frameworks related to national identity construction.</a:t>
            </a:r>
          </a:p>
          <a:p>
            <a:pPr algn="l">
              <a:lnSpc>
                <a:spcPts val="3107"/>
              </a:lnSpc>
              <a:spcBef>
                <a:spcPct val="0"/>
              </a:spcBef>
            </a:pPr>
            <a:endParaRPr lang="en-US" sz="2219">
              <a:solidFill>
                <a:srgbClr val="100F0D"/>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897279" y="473210"/>
            <a:ext cx="16036242" cy="1437445"/>
          </a:xfrm>
          <a:prstGeom prst="rect">
            <a:avLst/>
          </a:prstGeom>
        </p:spPr>
        <p:txBody>
          <a:bodyPr wrap="square" lIns="0" tIns="0" rIns="0" bIns="0" rtlCol="0" anchor="t">
            <a:spAutoFit/>
          </a:bodyPr>
          <a:lstStyle/>
          <a:p>
            <a:pPr algn="ctr">
              <a:lnSpc>
                <a:spcPts val="5520"/>
              </a:lnSpc>
            </a:pPr>
            <a:r>
              <a:rPr lang="en-US" sz="6000" b="1" dirty="0">
                <a:latin typeface="Times New Roman" panose="02020603050405020304" pitchFamily="18" charset="0"/>
                <a:cs typeface="Times New Roman" panose="02020603050405020304" pitchFamily="18" charset="0"/>
              </a:rPr>
              <a:t>Latent Structures and Discursive Priorities in National Identity Framing</a:t>
            </a:r>
            <a:endPar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endParaRPr>
          </a:p>
        </p:txBody>
      </p:sp>
      <p:pic>
        <p:nvPicPr>
          <p:cNvPr id="1026" name="Picture 2">
            <a:extLst>
              <a:ext uri="{FF2B5EF4-FFF2-40B4-BE49-F238E27FC236}">
                <a16:creationId xmlns:a16="http://schemas.microsoft.com/office/drawing/2014/main" id="{532C2BD5-48C0-A56B-4FD1-F07CC833E47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2136" y="2458170"/>
            <a:ext cx="7319119" cy="626324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9">
            <a:extLst>
              <a:ext uri="{FF2B5EF4-FFF2-40B4-BE49-F238E27FC236}">
                <a16:creationId xmlns:a16="http://schemas.microsoft.com/office/drawing/2014/main" id="{3A55B46E-961F-ABDA-4C9D-1C206810DB00}"/>
              </a:ext>
            </a:extLst>
          </p:cNvPr>
          <p:cNvGrpSpPr/>
          <p:nvPr/>
        </p:nvGrpSpPr>
        <p:grpSpPr>
          <a:xfrm>
            <a:off x="8915400" y="2458170"/>
            <a:ext cx="8534400" cy="6866712"/>
            <a:chOff x="0" y="0"/>
            <a:chExt cx="3504897" cy="873197"/>
          </a:xfrm>
        </p:grpSpPr>
        <p:sp>
          <p:nvSpPr>
            <p:cNvPr id="13" name="Freeform 10">
              <a:extLst>
                <a:ext uri="{FF2B5EF4-FFF2-40B4-BE49-F238E27FC236}">
                  <a16:creationId xmlns:a16="http://schemas.microsoft.com/office/drawing/2014/main" id="{50617408-4B2E-280F-7953-B483C04E47FE}"/>
                </a:ext>
              </a:extLst>
            </p:cNvPr>
            <p:cNvSpPr/>
            <p:nvPr/>
          </p:nvSpPr>
          <p:spPr>
            <a:xfrm>
              <a:off x="0" y="0"/>
              <a:ext cx="3504897" cy="873197"/>
            </a:xfrm>
            <a:custGeom>
              <a:avLst/>
              <a:gdLst/>
              <a:ahLst/>
              <a:cxnLst/>
              <a:rect l="l" t="t" r="r" b="b"/>
              <a:pathLst>
                <a:path w="3504897" h="873197">
                  <a:moveTo>
                    <a:pt x="11054" y="0"/>
                  </a:moveTo>
                  <a:lnTo>
                    <a:pt x="3493844" y="0"/>
                  </a:lnTo>
                  <a:cubicBezTo>
                    <a:pt x="3499948" y="0"/>
                    <a:pt x="3504897" y="4949"/>
                    <a:pt x="3504897" y="11054"/>
                  </a:cubicBezTo>
                  <a:lnTo>
                    <a:pt x="3504897" y="862144"/>
                  </a:lnTo>
                  <a:cubicBezTo>
                    <a:pt x="3504897" y="865075"/>
                    <a:pt x="3503733" y="867887"/>
                    <a:pt x="3501660" y="869960"/>
                  </a:cubicBezTo>
                  <a:cubicBezTo>
                    <a:pt x="3499587" y="872033"/>
                    <a:pt x="3496775" y="873197"/>
                    <a:pt x="3493844" y="873197"/>
                  </a:cubicBezTo>
                  <a:lnTo>
                    <a:pt x="11054" y="873197"/>
                  </a:lnTo>
                  <a:cubicBezTo>
                    <a:pt x="4949" y="873197"/>
                    <a:pt x="0" y="868249"/>
                    <a:pt x="0" y="862144"/>
                  </a:cubicBezTo>
                  <a:lnTo>
                    <a:pt x="0" y="11054"/>
                  </a:lnTo>
                  <a:cubicBezTo>
                    <a:pt x="0" y="4949"/>
                    <a:pt x="4949" y="0"/>
                    <a:pt x="11054" y="0"/>
                  </a:cubicBezTo>
                  <a:close/>
                </a:path>
              </a:pathLst>
            </a:custGeom>
            <a:solidFill>
              <a:srgbClr val="000000">
                <a:alpha val="0"/>
              </a:srgbClr>
            </a:solidFill>
            <a:ln w="19050" cap="sq">
              <a:solidFill>
                <a:srgbClr val="5B7396"/>
              </a:solidFill>
              <a:prstDash val="solid"/>
              <a:miter/>
            </a:ln>
          </p:spPr>
        </p:sp>
        <p:sp>
          <p:nvSpPr>
            <p:cNvPr id="16" name="TextBox 11">
              <a:extLst>
                <a:ext uri="{FF2B5EF4-FFF2-40B4-BE49-F238E27FC236}">
                  <a16:creationId xmlns:a16="http://schemas.microsoft.com/office/drawing/2014/main" id="{16D092BA-3EC8-A8F9-D64B-19E08AFB85A9}"/>
                </a:ext>
              </a:extLst>
            </p:cNvPr>
            <p:cNvSpPr txBox="1"/>
            <p:nvPr/>
          </p:nvSpPr>
          <p:spPr>
            <a:xfrm>
              <a:off x="0" y="0"/>
              <a:ext cx="3504897" cy="873197"/>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17" name="TextBox 14">
            <a:extLst>
              <a:ext uri="{FF2B5EF4-FFF2-40B4-BE49-F238E27FC236}">
                <a16:creationId xmlns:a16="http://schemas.microsoft.com/office/drawing/2014/main" id="{B89EC0E8-3579-B185-5206-344B5F986A17}"/>
              </a:ext>
            </a:extLst>
          </p:cNvPr>
          <p:cNvSpPr txBox="1"/>
          <p:nvPr/>
        </p:nvSpPr>
        <p:spPr>
          <a:xfrm>
            <a:off x="8915400" y="2651580"/>
            <a:ext cx="8310463" cy="6673302"/>
          </a:xfrm>
          <a:prstGeom prst="rect">
            <a:avLst/>
          </a:prstGeom>
        </p:spPr>
        <p:txBody>
          <a:bodyPr wrap="square" lIns="0" tIns="0" rIns="0" bIns="0" rtlCol="0" anchor="t">
            <a:spAutoFit/>
          </a:bodyPr>
          <a:lstStyle/>
          <a:p>
            <a:pPr marL="367031" lvl="1" indent="-183515" algn="just">
              <a:lnSpc>
                <a:spcPts val="2856"/>
              </a:lnSpc>
              <a:buFont typeface="Arial"/>
              <a:buChar char="•"/>
            </a:pPr>
            <a:r>
              <a:rPr lang="en-US" sz="2400" dirty="0">
                <a:solidFill>
                  <a:srgbClr val="1E1E1E"/>
                </a:solidFill>
                <a:latin typeface="Times New Roman"/>
                <a:ea typeface="Times New Roman"/>
                <a:cs typeface="Times New Roman"/>
                <a:sym typeface="Times New Roman"/>
              </a:rPr>
              <a:t>Conflict frames are strongly aligned with "Setting Common Enemy" and "Constructing Common Crisis", revealing a strategy of identity through opposition — the nation is framed by what it stands against (D: Defining the National Self).</a:t>
            </a:r>
          </a:p>
          <a:p>
            <a:pPr marL="367031" lvl="1" indent="-183515" algn="just">
              <a:lnSpc>
                <a:spcPts val="2856"/>
              </a:lnSpc>
              <a:buFont typeface="Arial"/>
              <a:buChar char="•"/>
            </a:pPr>
            <a:r>
              <a:rPr lang="en-US" sz="2400" dirty="0">
                <a:solidFill>
                  <a:srgbClr val="1E1E1E"/>
                </a:solidFill>
                <a:latin typeface="Times New Roman"/>
                <a:ea typeface="Times New Roman"/>
                <a:cs typeface="Times New Roman"/>
                <a:sym typeface="Times New Roman"/>
              </a:rPr>
              <a:t>Human interest frames co-occur with "Mobilizing Shared Emotions" and "Evoking National Pride", highlighting an affective discourse that constructs the nation as an emotional community (M: Mobilizing the Collective).</a:t>
            </a:r>
          </a:p>
          <a:p>
            <a:pPr marL="367031" lvl="1" indent="-183515" algn="just">
              <a:lnSpc>
                <a:spcPts val="2856"/>
              </a:lnSpc>
              <a:buFont typeface="Arial"/>
              <a:buChar char="•"/>
            </a:pPr>
            <a:r>
              <a:rPr lang="en-US" sz="2400" dirty="0">
                <a:solidFill>
                  <a:srgbClr val="1E1E1E"/>
                </a:solidFill>
                <a:latin typeface="Times New Roman"/>
                <a:ea typeface="Times New Roman"/>
                <a:cs typeface="Times New Roman"/>
                <a:sym typeface="Times New Roman"/>
              </a:rPr>
              <a:t>Economic and Legality frames are frequently paired with "Fostering Comparative Awareness" and "Shaping International Legitimacy", reflecting a technocratic vision of nationhood grounded in performance and global status (P: Positioning the Nation Globally).</a:t>
            </a:r>
          </a:p>
          <a:p>
            <a:pPr marL="367031" lvl="1" indent="-183515" algn="just">
              <a:lnSpc>
                <a:spcPts val="2856"/>
              </a:lnSpc>
              <a:buFont typeface="Arial"/>
              <a:buChar char="•"/>
            </a:pPr>
            <a:r>
              <a:rPr lang="en-US" sz="2400" dirty="0">
                <a:solidFill>
                  <a:srgbClr val="1E1E1E"/>
                </a:solidFill>
                <a:latin typeface="Times New Roman"/>
                <a:ea typeface="Times New Roman"/>
                <a:cs typeface="Times New Roman"/>
                <a:sym typeface="Times New Roman"/>
              </a:rPr>
              <a:t>Public and Policy frames favor "Awakening Public Responsibility" and "Articulating Shared Vision", emphasizing civic responsibility and future-oriented mobilization (M: Mobilizing the Collective).</a:t>
            </a:r>
          </a:p>
          <a:p>
            <a:pPr marL="367031" lvl="1" indent="-183515" algn="just">
              <a:lnSpc>
                <a:spcPts val="2856"/>
              </a:lnSpc>
              <a:buFont typeface="Arial"/>
              <a:buChar char="•"/>
            </a:pPr>
            <a:endParaRPr lang="en-US" sz="2400" dirty="0">
              <a:solidFill>
                <a:srgbClr val="1E1E1E"/>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49EB2-277F-7FC8-229F-4BFF45AEFD4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8C8DA3D-1458-F603-4E9C-436DDAA2DF64}"/>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91C7FA29-E642-69D1-AD7E-F55CEC1C5249}"/>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C1C18BC5-3AEC-70CE-A0D6-DD71711A949B}"/>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986D8659-31A5-E35A-54C7-E647D2A1347B}"/>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4D7F1B3C-2FBF-4C8B-297B-5901DF397571}"/>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C5FAF0DD-8C6B-DE1A-0F78-62646E834DAA}"/>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a:extLst>
              <a:ext uri="{FF2B5EF4-FFF2-40B4-BE49-F238E27FC236}">
                <a16:creationId xmlns:a16="http://schemas.microsoft.com/office/drawing/2014/main" id="{D69F2ED6-4147-F526-7016-999356C1E6C1}"/>
              </a:ext>
            </a:extLst>
          </p:cNvPr>
          <p:cNvSpPr txBox="1"/>
          <p:nvPr/>
        </p:nvSpPr>
        <p:spPr>
          <a:xfrm>
            <a:off x="838200" y="606206"/>
            <a:ext cx="16036242" cy="1437445"/>
          </a:xfrm>
          <a:prstGeom prst="rect">
            <a:avLst/>
          </a:prstGeom>
        </p:spPr>
        <p:txBody>
          <a:bodyPr wrap="square" lIns="0" tIns="0" rIns="0" bIns="0" rtlCol="0" anchor="t">
            <a:spAutoFit/>
          </a:bodyPr>
          <a:lstStyle/>
          <a:p>
            <a:pPr algn="ctr">
              <a:lnSpc>
                <a:spcPts val="5520"/>
              </a:lnSpc>
            </a:pPr>
            <a:endParaRPr sz="6000" b="1" dirty="0">
              <a:latin typeface="Times New Roman" panose="02020603050405020304" pitchFamily="18" charset="0"/>
              <a:cs typeface="Times New Roman" panose="02020603050405020304" pitchFamily="18" charset="0"/>
            </a:endParaRPr>
          </a:p>
          <a:p>
            <a:pPr algn="ctr">
              <a:lnSpc>
                <a:spcPts val="5520"/>
              </a:lnSpc>
            </a:pPr>
            <a:r>
              <a:rPr lang="en-US" sz="6000" b="1" dirty="0">
                <a:solidFill>
                  <a:srgbClr val="100F0D"/>
                </a:solidFill>
                <a:latin typeface="Times New Roman" panose="02020603050405020304" pitchFamily="18" charset="0"/>
                <a:ea typeface="字由点字倔强黑"/>
                <a:cs typeface="Times New Roman" panose="02020603050405020304" pitchFamily="18" charset="0"/>
                <a:sym typeface="字由点字倔强黑"/>
              </a:rPr>
              <a:t>Divergent Framing Strategies among </a:t>
            </a:r>
            <a:r>
              <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Candidates</a:t>
            </a:r>
          </a:p>
        </p:txBody>
      </p:sp>
      <p:grpSp>
        <p:nvGrpSpPr>
          <p:cNvPr id="9" name="Group 9">
            <a:extLst>
              <a:ext uri="{FF2B5EF4-FFF2-40B4-BE49-F238E27FC236}">
                <a16:creationId xmlns:a16="http://schemas.microsoft.com/office/drawing/2014/main" id="{E50529AF-208B-F51E-844E-8B9900ED5206}"/>
              </a:ext>
            </a:extLst>
          </p:cNvPr>
          <p:cNvGrpSpPr/>
          <p:nvPr/>
        </p:nvGrpSpPr>
        <p:grpSpPr>
          <a:xfrm>
            <a:off x="1946958" y="2678486"/>
            <a:ext cx="13307658" cy="3315421"/>
            <a:chOff x="0" y="0"/>
            <a:chExt cx="3504897" cy="873197"/>
          </a:xfrm>
        </p:grpSpPr>
        <p:sp>
          <p:nvSpPr>
            <p:cNvPr id="10" name="Freeform 10">
              <a:extLst>
                <a:ext uri="{FF2B5EF4-FFF2-40B4-BE49-F238E27FC236}">
                  <a16:creationId xmlns:a16="http://schemas.microsoft.com/office/drawing/2014/main" id="{75A75543-D02B-B8F7-985B-8AB80ED711B6}"/>
                </a:ext>
              </a:extLst>
            </p:cNvPr>
            <p:cNvSpPr/>
            <p:nvPr/>
          </p:nvSpPr>
          <p:spPr>
            <a:xfrm>
              <a:off x="0" y="0"/>
              <a:ext cx="3504897" cy="873197"/>
            </a:xfrm>
            <a:custGeom>
              <a:avLst/>
              <a:gdLst/>
              <a:ahLst/>
              <a:cxnLst/>
              <a:rect l="l" t="t" r="r" b="b"/>
              <a:pathLst>
                <a:path w="3504897" h="873197">
                  <a:moveTo>
                    <a:pt x="11054" y="0"/>
                  </a:moveTo>
                  <a:lnTo>
                    <a:pt x="3493844" y="0"/>
                  </a:lnTo>
                  <a:cubicBezTo>
                    <a:pt x="3499948" y="0"/>
                    <a:pt x="3504897" y="4949"/>
                    <a:pt x="3504897" y="11054"/>
                  </a:cubicBezTo>
                  <a:lnTo>
                    <a:pt x="3504897" y="862144"/>
                  </a:lnTo>
                  <a:cubicBezTo>
                    <a:pt x="3504897" y="865075"/>
                    <a:pt x="3503733" y="867887"/>
                    <a:pt x="3501660" y="869960"/>
                  </a:cubicBezTo>
                  <a:cubicBezTo>
                    <a:pt x="3499587" y="872033"/>
                    <a:pt x="3496775" y="873197"/>
                    <a:pt x="3493844" y="873197"/>
                  </a:cubicBezTo>
                  <a:lnTo>
                    <a:pt x="11054" y="873197"/>
                  </a:lnTo>
                  <a:cubicBezTo>
                    <a:pt x="4949" y="873197"/>
                    <a:pt x="0" y="868249"/>
                    <a:pt x="0" y="862144"/>
                  </a:cubicBezTo>
                  <a:lnTo>
                    <a:pt x="0" y="11054"/>
                  </a:lnTo>
                  <a:cubicBezTo>
                    <a:pt x="0" y="4949"/>
                    <a:pt x="4949" y="0"/>
                    <a:pt x="11054" y="0"/>
                  </a:cubicBezTo>
                  <a:close/>
                </a:path>
              </a:pathLst>
            </a:custGeom>
            <a:solidFill>
              <a:srgbClr val="000000">
                <a:alpha val="0"/>
              </a:srgbClr>
            </a:solidFill>
            <a:ln w="19050" cap="sq">
              <a:solidFill>
                <a:srgbClr val="5B7396"/>
              </a:solidFill>
              <a:prstDash val="solid"/>
              <a:miter/>
            </a:ln>
          </p:spPr>
        </p:sp>
        <p:sp>
          <p:nvSpPr>
            <p:cNvPr id="11" name="TextBox 11">
              <a:extLst>
                <a:ext uri="{FF2B5EF4-FFF2-40B4-BE49-F238E27FC236}">
                  <a16:creationId xmlns:a16="http://schemas.microsoft.com/office/drawing/2014/main" id="{BF08A54F-7E96-8E8A-93C6-373AABA8B7CC}"/>
                </a:ext>
              </a:extLst>
            </p:cNvPr>
            <p:cNvSpPr txBox="1"/>
            <p:nvPr/>
          </p:nvSpPr>
          <p:spPr>
            <a:xfrm>
              <a:off x="0" y="0"/>
              <a:ext cx="3504897" cy="873197"/>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12" name="Freeform 12">
            <a:extLst>
              <a:ext uri="{FF2B5EF4-FFF2-40B4-BE49-F238E27FC236}">
                <a16:creationId xmlns:a16="http://schemas.microsoft.com/office/drawing/2014/main" id="{E0D01F15-CB64-409C-3735-90DCC71E007C}"/>
              </a:ext>
            </a:extLst>
          </p:cNvPr>
          <p:cNvSpPr/>
          <p:nvPr/>
        </p:nvSpPr>
        <p:spPr>
          <a:xfrm>
            <a:off x="9144000" y="6241241"/>
            <a:ext cx="5803918" cy="3968429"/>
          </a:xfrm>
          <a:custGeom>
            <a:avLst/>
            <a:gdLst/>
            <a:ahLst/>
            <a:cxnLst/>
            <a:rect l="l" t="t" r="r" b="b"/>
            <a:pathLst>
              <a:path w="5803918" h="3968429">
                <a:moveTo>
                  <a:pt x="0" y="0"/>
                </a:moveTo>
                <a:lnTo>
                  <a:pt x="5803918" y="0"/>
                </a:lnTo>
                <a:lnTo>
                  <a:pt x="5803918" y="3968429"/>
                </a:lnTo>
                <a:lnTo>
                  <a:pt x="0" y="3968429"/>
                </a:lnTo>
                <a:lnTo>
                  <a:pt x="0" y="0"/>
                </a:lnTo>
                <a:close/>
              </a:path>
            </a:pathLst>
          </a:custGeom>
          <a:blipFill>
            <a:blip r:embed="rId9"/>
            <a:stretch>
              <a:fillRect/>
            </a:stretch>
          </a:blipFill>
        </p:spPr>
      </p:sp>
      <p:sp>
        <p:nvSpPr>
          <p:cNvPr id="13" name="Freeform 13">
            <a:extLst>
              <a:ext uri="{FF2B5EF4-FFF2-40B4-BE49-F238E27FC236}">
                <a16:creationId xmlns:a16="http://schemas.microsoft.com/office/drawing/2014/main" id="{C9F50500-FA29-1969-14BC-4A14D5EFF135}"/>
              </a:ext>
            </a:extLst>
          </p:cNvPr>
          <p:cNvSpPr/>
          <p:nvPr/>
        </p:nvSpPr>
        <p:spPr>
          <a:xfrm>
            <a:off x="2428283" y="6241241"/>
            <a:ext cx="5463313" cy="3735540"/>
          </a:xfrm>
          <a:custGeom>
            <a:avLst/>
            <a:gdLst/>
            <a:ahLst/>
            <a:cxnLst/>
            <a:rect l="l" t="t" r="r" b="b"/>
            <a:pathLst>
              <a:path w="5463313" h="3735540">
                <a:moveTo>
                  <a:pt x="0" y="0"/>
                </a:moveTo>
                <a:lnTo>
                  <a:pt x="5463312" y="0"/>
                </a:lnTo>
                <a:lnTo>
                  <a:pt x="5463312" y="3735540"/>
                </a:lnTo>
                <a:lnTo>
                  <a:pt x="0" y="3735540"/>
                </a:lnTo>
                <a:lnTo>
                  <a:pt x="0" y="0"/>
                </a:lnTo>
                <a:close/>
              </a:path>
            </a:pathLst>
          </a:custGeom>
          <a:blipFill>
            <a:blip r:embed="rId10"/>
            <a:stretch>
              <a:fillRect/>
            </a:stretch>
          </a:blipFill>
        </p:spPr>
      </p:sp>
      <p:sp>
        <p:nvSpPr>
          <p:cNvPr id="14" name="TextBox 14">
            <a:extLst>
              <a:ext uri="{FF2B5EF4-FFF2-40B4-BE49-F238E27FC236}">
                <a16:creationId xmlns:a16="http://schemas.microsoft.com/office/drawing/2014/main" id="{695E49CF-18B2-25EC-D2A3-1094E69C6AE2}"/>
              </a:ext>
            </a:extLst>
          </p:cNvPr>
          <p:cNvSpPr txBox="1"/>
          <p:nvPr/>
        </p:nvSpPr>
        <p:spPr>
          <a:xfrm>
            <a:off x="2428283" y="3449590"/>
            <a:ext cx="11430609" cy="2544318"/>
          </a:xfrm>
          <a:prstGeom prst="rect">
            <a:avLst/>
          </a:prstGeom>
        </p:spPr>
        <p:txBody>
          <a:bodyPr lIns="0" tIns="0" rIns="0" bIns="0" rtlCol="0" anchor="t">
            <a:spAutoFit/>
          </a:bodyPr>
          <a:lstStyle/>
          <a:p>
            <a:pPr marL="367031" lvl="1" indent="-183515" algn="just">
              <a:lnSpc>
                <a:spcPts val="2856"/>
              </a:lnSpc>
              <a:buFont typeface="Arial"/>
              <a:buChar char="•"/>
            </a:pPr>
            <a:r>
              <a:rPr lang="en-US" sz="1700" dirty="0">
                <a:solidFill>
                  <a:srgbClr val="1E1E1E"/>
                </a:solidFill>
                <a:latin typeface="Times New Roman"/>
                <a:ea typeface="Times New Roman"/>
                <a:cs typeface="Times New Roman"/>
                <a:sym typeface="Times New Roman"/>
              </a:rPr>
              <a:t>Early: Identity &amp; Governance via national pride, legitimacy, common foes. Focused on Public, Economic, Policy. Defined national self, positioned Taiwan globally.</a:t>
            </a:r>
          </a:p>
          <a:p>
            <a:pPr marL="367031" lvl="1" indent="-183515" algn="just">
              <a:lnSpc>
                <a:spcPts val="2856"/>
              </a:lnSpc>
              <a:buFont typeface="Arial"/>
              <a:buChar char="•"/>
            </a:pPr>
            <a:r>
              <a:rPr lang="en-US" sz="1700" dirty="0">
                <a:solidFill>
                  <a:srgbClr val="1E1E1E"/>
                </a:solidFill>
                <a:latin typeface="Times New Roman"/>
                <a:ea typeface="Times New Roman"/>
                <a:cs typeface="Times New Roman"/>
                <a:sym typeface="Times New Roman"/>
              </a:rPr>
              <a:t>Mid: Aggressive Mobilization &amp; Victimhood. Intensified Differentiated Identity, Comparative Competence, Emotional Solidarity. Emotional appeals, fostered collective loyalty.</a:t>
            </a:r>
          </a:p>
          <a:p>
            <a:pPr marL="367031" lvl="1" indent="-183515" algn="just">
              <a:lnSpc>
                <a:spcPts val="2856"/>
              </a:lnSpc>
              <a:buFont typeface="Arial"/>
              <a:buChar char="•"/>
            </a:pPr>
            <a:r>
              <a:rPr lang="en-US" sz="1700" dirty="0">
                <a:solidFill>
                  <a:srgbClr val="1E1E1E"/>
                </a:solidFill>
                <a:latin typeface="Times New Roman"/>
                <a:ea typeface="Times New Roman"/>
                <a:cs typeface="Times New Roman"/>
                <a:sym typeface="Times New Roman"/>
              </a:rPr>
              <a:t>Final: Explosive Mobilization &amp; Leadership. Maximized support, reiterated national identity/threat, presented as resolute leader. Integrated all DPM dimensions.</a:t>
            </a:r>
          </a:p>
          <a:p>
            <a:pPr marL="0" lvl="0" indent="0" algn="just">
              <a:lnSpc>
                <a:spcPts val="2856"/>
              </a:lnSpc>
              <a:spcBef>
                <a:spcPct val="0"/>
              </a:spcBef>
            </a:pPr>
            <a:endParaRPr lang="en-US" sz="1700" dirty="0">
              <a:solidFill>
                <a:srgbClr val="1E1E1E"/>
              </a:solidFill>
              <a:latin typeface="Times New Roman"/>
              <a:ea typeface="Times New Roman"/>
              <a:cs typeface="Times New Roman"/>
              <a:sym typeface="Times New Roman"/>
            </a:endParaRPr>
          </a:p>
        </p:txBody>
      </p:sp>
      <p:sp>
        <p:nvSpPr>
          <p:cNvPr id="15" name="TextBox 15">
            <a:extLst>
              <a:ext uri="{FF2B5EF4-FFF2-40B4-BE49-F238E27FC236}">
                <a16:creationId xmlns:a16="http://schemas.microsoft.com/office/drawing/2014/main" id="{AA5CFE1A-2333-BF2B-1385-D6AA55FF3EDB}"/>
              </a:ext>
            </a:extLst>
          </p:cNvPr>
          <p:cNvSpPr txBox="1"/>
          <p:nvPr/>
        </p:nvSpPr>
        <p:spPr>
          <a:xfrm>
            <a:off x="2428283" y="2817370"/>
            <a:ext cx="13628251" cy="576833"/>
          </a:xfrm>
          <a:prstGeom prst="rect">
            <a:avLst/>
          </a:prstGeom>
        </p:spPr>
        <p:txBody>
          <a:bodyPr lIns="0" tIns="0" rIns="0" bIns="0" rtlCol="0" anchor="t">
            <a:spAutoFit/>
          </a:bodyPr>
          <a:lstStyle/>
          <a:p>
            <a:pPr algn="l">
              <a:lnSpc>
                <a:spcPts val="4368"/>
              </a:lnSpc>
            </a:pPr>
            <a:r>
              <a:rPr lang="en-US" sz="2800" b="1" dirty="0">
                <a:solidFill>
                  <a:srgbClr val="000000"/>
                </a:solidFill>
                <a:latin typeface="Times New Roman Bold"/>
                <a:ea typeface="Times New Roman Bold"/>
                <a:cs typeface="Times New Roman Bold"/>
                <a:sym typeface="Times New Roman Bold"/>
              </a:rPr>
              <a:t>Lai Ching-</a:t>
            </a:r>
            <a:r>
              <a:rPr lang="en-US" sz="2800" b="1" dirty="0" err="1">
                <a:solidFill>
                  <a:srgbClr val="000000"/>
                </a:solidFill>
                <a:latin typeface="Times New Roman Bold"/>
                <a:ea typeface="Times New Roman Bold"/>
                <a:cs typeface="Times New Roman Bold"/>
                <a:sym typeface="Times New Roman Bold"/>
              </a:rPr>
              <a:t>te</a:t>
            </a:r>
            <a:r>
              <a:rPr lang="en-US" sz="2800" b="1" dirty="0">
                <a:solidFill>
                  <a:srgbClr val="000000"/>
                </a:solidFill>
                <a:latin typeface="Times New Roman Bold"/>
                <a:ea typeface="Times New Roman Bold"/>
                <a:cs typeface="Times New Roman Bold"/>
                <a:sym typeface="Times New Roman Bold"/>
              </a:rPr>
              <a:t> - National Sovereignty and High-Intensity Mobilization</a:t>
            </a:r>
          </a:p>
        </p:txBody>
      </p:sp>
    </p:spTree>
    <p:extLst>
      <p:ext uri="{BB962C8B-B14F-4D97-AF65-F5344CB8AC3E}">
        <p14:creationId xmlns:p14="http://schemas.microsoft.com/office/powerpoint/2010/main" val="3261710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946958" y="333901"/>
            <a:ext cx="14932914" cy="2821285"/>
          </a:xfrm>
          <a:prstGeom prst="rect">
            <a:avLst/>
          </a:prstGeom>
        </p:spPr>
        <p:txBody>
          <a:bodyPr lIns="0" tIns="0" rIns="0" bIns="0" rtlCol="0" anchor="t">
            <a:spAutoFit/>
          </a:bodyPr>
          <a:lstStyle/>
          <a:p>
            <a:pPr algn="ctr">
              <a:lnSpc>
                <a:spcPts val="5520"/>
              </a:lnSpc>
            </a:pPr>
            <a:endParaRPr dirty="0">
              <a:latin typeface="Times New Roman" panose="02020603050405020304" pitchFamily="18" charset="0"/>
              <a:cs typeface="Times New Roman" panose="02020603050405020304" pitchFamily="18" charset="0"/>
            </a:endParaRPr>
          </a:p>
          <a:p>
            <a:pPr algn="ctr">
              <a:lnSpc>
                <a:spcPts val="5520"/>
              </a:lnSpc>
            </a:pPr>
            <a:r>
              <a:rPr lang="en-US" sz="6000" b="1" dirty="0">
                <a:solidFill>
                  <a:srgbClr val="100F0D"/>
                </a:solidFill>
                <a:latin typeface="Times New Roman" panose="02020603050405020304" pitchFamily="18" charset="0"/>
                <a:ea typeface="字由点字倔强黑"/>
                <a:cs typeface="Times New Roman" panose="02020603050405020304" pitchFamily="18" charset="0"/>
                <a:sym typeface="字由点字倔强黑"/>
              </a:rPr>
              <a:t>Divergent Framing Strategies among Candidates</a:t>
            </a:r>
          </a:p>
          <a:p>
            <a:pPr algn="ctr">
              <a:lnSpc>
                <a:spcPts val="5520"/>
              </a:lnSpc>
            </a:pPr>
            <a:endParaRPr lang="en-US" sz="4600" dirty="0">
              <a:solidFill>
                <a:srgbClr val="100F0D"/>
              </a:solidFill>
              <a:latin typeface="Times New Roman" panose="02020603050405020304" pitchFamily="18" charset="0"/>
              <a:ea typeface="字由点字倔强黑"/>
              <a:cs typeface="Times New Roman" panose="02020603050405020304" pitchFamily="18" charset="0"/>
              <a:sym typeface="字由点字倔强黑"/>
            </a:endParaRPr>
          </a:p>
        </p:txBody>
      </p:sp>
      <p:grpSp>
        <p:nvGrpSpPr>
          <p:cNvPr id="9" name="Group 9"/>
          <p:cNvGrpSpPr/>
          <p:nvPr/>
        </p:nvGrpSpPr>
        <p:grpSpPr>
          <a:xfrm>
            <a:off x="1946958" y="2678486"/>
            <a:ext cx="13307658" cy="2906269"/>
            <a:chOff x="0" y="0"/>
            <a:chExt cx="3504897" cy="873197"/>
          </a:xfrm>
        </p:grpSpPr>
        <p:sp>
          <p:nvSpPr>
            <p:cNvPr id="10" name="Freeform 10"/>
            <p:cNvSpPr/>
            <p:nvPr/>
          </p:nvSpPr>
          <p:spPr>
            <a:xfrm>
              <a:off x="0" y="0"/>
              <a:ext cx="3504897" cy="873197"/>
            </a:xfrm>
            <a:custGeom>
              <a:avLst/>
              <a:gdLst/>
              <a:ahLst/>
              <a:cxnLst/>
              <a:rect l="l" t="t" r="r" b="b"/>
              <a:pathLst>
                <a:path w="3504897" h="873197">
                  <a:moveTo>
                    <a:pt x="11054" y="0"/>
                  </a:moveTo>
                  <a:lnTo>
                    <a:pt x="3493844" y="0"/>
                  </a:lnTo>
                  <a:cubicBezTo>
                    <a:pt x="3499948" y="0"/>
                    <a:pt x="3504897" y="4949"/>
                    <a:pt x="3504897" y="11054"/>
                  </a:cubicBezTo>
                  <a:lnTo>
                    <a:pt x="3504897" y="862144"/>
                  </a:lnTo>
                  <a:cubicBezTo>
                    <a:pt x="3504897" y="865075"/>
                    <a:pt x="3503733" y="867887"/>
                    <a:pt x="3501660" y="869960"/>
                  </a:cubicBezTo>
                  <a:cubicBezTo>
                    <a:pt x="3499587" y="872033"/>
                    <a:pt x="3496775" y="873197"/>
                    <a:pt x="3493844" y="873197"/>
                  </a:cubicBezTo>
                  <a:lnTo>
                    <a:pt x="11054" y="873197"/>
                  </a:lnTo>
                  <a:cubicBezTo>
                    <a:pt x="4949" y="873197"/>
                    <a:pt x="0" y="868249"/>
                    <a:pt x="0" y="862144"/>
                  </a:cubicBezTo>
                  <a:lnTo>
                    <a:pt x="0" y="11054"/>
                  </a:lnTo>
                  <a:cubicBezTo>
                    <a:pt x="0" y="4949"/>
                    <a:pt x="4949" y="0"/>
                    <a:pt x="11054" y="0"/>
                  </a:cubicBezTo>
                  <a:close/>
                </a:path>
              </a:pathLst>
            </a:custGeom>
            <a:solidFill>
              <a:srgbClr val="000000">
                <a:alpha val="0"/>
              </a:srgbClr>
            </a:solidFill>
            <a:ln w="19050" cap="sq">
              <a:solidFill>
                <a:srgbClr val="5B7396"/>
              </a:solidFill>
              <a:prstDash val="solid"/>
              <a:miter/>
            </a:ln>
          </p:spPr>
        </p:sp>
        <p:sp>
          <p:nvSpPr>
            <p:cNvPr id="11" name="TextBox 11"/>
            <p:cNvSpPr txBox="1"/>
            <p:nvPr/>
          </p:nvSpPr>
          <p:spPr>
            <a:xfrm>
              <a:off x="0" y="0"/>
              <a:ext cx="3504897" cy="873197"/>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12" name="Freeform 12"/>
          <p:cNvSpPr/>
          <p:nvPr/>
        </p:nvSpPr>
        <p:spPr>
          <a:xfrm>
            <a:off x="2097890" y="6140814"/>
            <a:ext cx="6063891" cy="4146186"/>
          </a:xfrm>
          <a:custGeom>
            <a:avLst/>
            <a:gdLst/>
            <a:ahLst/>
            <a:cxnLst/>
            <a:rect l="l" t="t" r="r" b="b"/>
            <a:pathLst>
              <a:path w="6063891" h="4146186">
                <a:moveTo>
                  <a:pt x="0" y="0"/>
                </a:moveTo>
                <a:lnTo>
                  <a:pt x="6063892" y="0"/>
                </a:lnTo>
                <a:lnTo>
                  <a:pt x="6063892" y="4146186"/>
                </a:lnTo>
                <a:lnTo>
                  <a:pt x="0" y="4146186"/>
                </a:lnTo>
                <a:lnTo>
                  <a:pt x="0" y="0"/>
                </a:lnTo>
                <a:close/>
              </a:path>
            </a:pathLst>
          </a:custGeom>
          <a:blipFill>
            <a:blip r:embed="rId9"/>
            <a:stretch>
              <a:fillRect/>
            </a:stretch>
          </a:blipFill>
        </p:spPr>
      </p:sp>
      <p:sp>
        <p:nvSpPr>
          <p:cNvPr id="13" name="Freeform 13"/>
          <p:cNvSpPr/>
          <p:nvPr/>
        </p:nvSpPr>
        <p:spPr>
          <a:xfrm>
            <a:off x="9144000" y="6140814"/>
            <a:ext cx="6063891" cy="4146186"/>
          </a:xfrm>
          <a:custGeom>
            <a:avLst/>
            <a:gdLst/>
            <a:ahLst/>
            <a:cxnLst/>
            <a:rect l="l" t="t" r="r" b="b"/>
            <a:pathLst>
              <a:path w="6063891" h="4146186">
                <a:moveTo>
                  <a:pt x="0" y="0"/>
                </a:moveTo>
                <a:lnTo>
                  <a:pt x="6063891" y="0"/>
                </a:lnTo>
                <a:lnTo>
                  <a:pt x="6063891" y="4146186"/>
                </a:lnTo>
                <a:lnTo>
                  <a:pt x="0" y="4146186"/>
                </a:lnTo>
                <a:lnTo>
                  <a:pt x="0" y="0"/>
                </a:lnTo>
                <a:close/>
              </a:path>
            </a:pathLst>
          </a:custGeom>
          <a:blipFill>
            <a:blip r:embed="rId10"/>
            <a:stretch>
              <a:fillRect/>
            </a:stretch>
          </a:blipFill>
        </p:spPr>
      </p:sp>
      <p:sp>
        <p:nvSpPr>
          <p:cNvPr id="14" name="TextBox 14"/>
          <p:cNvSpPr txBox="1"/>
          <p:nvPr/>
        </p:nvSpPr>
        <p:spPr>
          <a:xfrm>
            <a:off x="2428283" y="3449590"/>
            <a:ext cx="11430609" cy="2906268"/>
          </a:xfrm>
          <a:prstGeom prst="rect">
            <a:avLst/>
          </a:prstGeom>
        </p:spPr>
        <p:txBody>
          <a:bodyPr lIns="0" tIns="0" rIns="0" bIns="0" rtlCol="0" anchor="t">
            <a:spAutoFit/>
          </a:bodyPr>
          <a:lstStyle/>
          <a:p>
            <a:pPr marL="367031" lvl="1" indent="-183515" algn="just">
              <a:lnSpc>
                <a:spcPts val="2856"/>
              </a:lnSpc>
              <a:buFont typeface="Arial"/>
              <a:buChar char="•"/>
            </a:pPr>
            <a:r>
              <a:rPr lang="en-US" sz="1700" dirty="0">
                <a:solidFill>
                  <a:srgbClr val="1E1E1E"/>
                </a:solidFill>
                <a:latin typeface="Times New Roman"/>
                <a:ea typeface="Times New Roman"/>
                <a:cs typeface="Times New Roman"/>
                <a:sym typeface="Times New Roman"/>
              </a:rPr>
              <a:t>Early: Low-Key Differentiation. Subdued framing, strategic silence to appear as reformer. Defined self by nonconformity.</a:t>
            </a:r>
          </a:p>
          <a:p>
            <a:pPr marL="367031" lvl="1" indent="-183515" algn="just">
              <a:lnSpc>
                <a:spcPts val="2856"/>
              </a:lnSpc>
              <a:buFont typeface="Arial"/>
              <a:buChar char="•"/>
            </a:pPr>
            <a:r>
              <a:rPr lang="en-US" sz="1700" dirty="0">
                <a:solidFill>
                  <a:srgbClr val="1E1E1E"/>
                </a:solidFill>
                <a:latin typeface="Times New Roman"/>
                <a:ea typeface="Times New Roman"/>
                <a:cs typeface="Times New Roman"/>
                <a:sym typeface="Times New Roman"/>
              </a:rPr>
              <a:t>Mid: Gradual Engagement &amp; Competency. Increased focus on international legitimacy &amp; emotional mobilization. Aimed to build image of competent innovator.</a:t>
            </a:r>
          </a:p>
          <a:p>
            <a:pPr marL="367031" lvl="1" indent="-183515" algn="just">
              <a:lnSpc>
                <a:spcPts val="2856"/>
              </a:lnSpc>
              <a:buFont typeface="Arial"/>
              <a:buChar char="•"/>
            </a:pPr>
            <a:r>
              <a:rPr lang="en-US" sz="1700" dirty="0">
                <a:solidFill>
                  <a:srgbClr val="1E1E1E"/>
                </a:solidFill>
                <a:latin typeface="Times New Roman"/>
                <a:ea typeface="Times New Roman"/>
                <a:cs typeface="Times New Roman"/>
                <a:sym typeface="Times New Roman"/>
              </a:rPr>
              <a:t>Late: Emotional Resonance &amp; Unity. Intensified shared emotional mobilization &amp; international legitimacy. Used enemy construction to unify. Asserted inclusive, reformist national self.</a:t>
            </a:r>
          </a:p>
          <a:p>
            <a:pPr algn="just">
              <a:lnSpc>
                <a:spcPts val="2856"/>
              </a:lnSpc>
            </a:pPr>
            <a:endParaRPr lang="en-US" sz="1700" dirty="0">
              <a:solidFill>
                <a:srgbClr val="1E1E1E"/>
              </a:solidFill>
              <a:latin typeface="Times New Roman"/>
              <a:ea typeface="Times New Roman"/>
              <a:cs typeface="Times New Roman"/>
              <a:sym typeface="Times New Roman"/>
            </a:endParaRPr>
          </a:p>
          <a:p>
            <a:pPr marL="0" lvl="0" indent="0" algn="just">
              <a:lnSpc>
                <a:spcPts val="2856"/>
              </a:lnSpc>
              <a:spcBef>
                <a:spcPct val="0"/>
              </a:spcBef>
            </a:pPr>
            <a:endParaRPr lang="en-US" sz="1700" dirty="0">
              <a:solidFill>
                <a:srgbClr val="1E1E1E"/>
              </a:solidFill>
              <a:latin typeface="Times New Roman"/>
              <a:ea typeface="Times New Roman"/>
              <a:cs typeface="Times New Roman"/>
              <a:sym typeface="Times New Roman"/>
            </a:endParaRPr>
          </a:p>
        </p:txBody>
      </p:sp>
      <p:sp>
        <p:nvSpPr>
          <p:cNvPr id="15" name="TextBox 15"/>
          <p:cNvSpPr txBox="1"/>
          <p:nvPr/>
        </p:nvSpPr>
        <p:spPr>
          <a:xfrm>
            <a:off x="2428283" y="2817370"/>
            <a:ext cx="13628251" cy="576833"/>
          </a:xfrm>
          <a:prstGeom prst="rect">
            <a:avLst/>
          </a:prstGeom>
        </p:spPr>
        <p:txBody>
          <a:bodyPr lIns="0" tIns="0" rIns="0" bIns="0" rtlCol="0" anchor="t">
            <a:spAutoFit/>
          </a:bodyPr>
          <a:lstStyle/>
          <a:p>
            <a:pPr algn="l">
              <a:lnSpc>
                <a:spcPts val="4368"/>
              </a:lnSpc>
            </a:pPr>
            <a:r>
              <a:rPr lang="en-US" sz="2800" b="1">
                <a:solidFill>
                  <a:srgbClr val="000000"/>
                </a:solidFill>
                <a:latin typeface="Times New Roman Bold"/>
                <a:ea typeface="Times New Roman Bold"/>
                <a:cs typeface="Times New Roman Bold"/>
                <a:sym typeface="Times New Roman Bold"/>
              </a:rPr>
              <a:t> Ko Wen-je - Centrist &amp; Adaptive Framing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946958" y="333901"/>
            <a:ext cx="14932914" cy="2821285"/>
          </a:xfrm>
          <a:prstGeom prst="rect">
            <a:avLst/>
          </a:prstGeom>
        </p:spPr>
        <p:txBody>
          <a:bodyPr lIns="0" tIns="0" rIns="0" bIns="0" rtlCol="0" anchor="t">
            <a:spAutoFit/>
          </a:bodyPr>
          <a:lstStyle/>
          <a:p>
            <a:pPr algn="ctr">
              <a:lnSpc>
                <a:spcPts val="5520"/>
              </a:lnSpc>
            </a:pPr>
            <a:endParaRPr dirty="0">
              <a:latin typeface="Times New Roman" panose="02020603050405020304" pitchFamily="18" charset="0"/>
              <a:cs typeface="Times New Roman" panose="02020603050405020304" pitchFamily="18" charset="0"/>
            </a:endParaRPr>
          </a:p>
          <a:p>
            <a:pPr algn="ctr">
              <a:lnSpc>
                <a:spcPts val="5520"/>
              </a:lnSpc>
            </a:pPr>
            <a:r>
              <a:rPr lang="en-US" sz="6000" b="1" dirty="0">
                <a:solidFill>
                  <a:srgbClr val="100F0D"/>
                </a:solidFill>
                <a:latin typeface="Times New Roman" panose="02020603050405020304" pitchFamily="18" charset="0"/>
                <a:ea typeface="字由点字倔强黑"/>
                <a:cs typeface="Times New Roman" panose="02020603050405020304" pitchFamily="18" charset="0"/>
                <a:sym typeface="字由点字倔强黑"/>
              </a:rPr>
              <a:t>Divergent Framing Strategies among Candidates</a:t>
            </a:r>
          </a:p>
          <a:p>
            <a:pPr algn="ctr">
              <a:lnSpc>
                <a:spcPts val="5520"/>
              </a:lnSpc>
            </a:pPr>
            <a:endParaRPr lang="en-US" sz="4600" dirty="0">
              <a:solidFill>
                <a:srgbClr val="100F0D"/>
              </a:solidFill>
              <a:latin typeface="Times New Roman" panose="02020603050405020304" pitchFamily="18" charset="0"/>
              <a:ea typeface="字由点字倔强黑"/>
              <a:cs typeface="Times New Roman" panose="02020603050405020304" pitchFamily="18" charset="0"/>
              <a:sym typeface="字由点字倔强黑"/>
            </a:endParaRPr>
          </a:p>
        </p:txBody>
      </p:sp>
      <p:grpSp>
        <p:nvGrpSpPr>
          <p:cNvPr id="9" name="Group 9"/>
          <p:cNvGrpSpPr/>
          <p:nvPr/>
        </p:nvGrpSpPr>
        <p:grpSpPr>
          <a:xfrm>
            <a:off x="1946958" y="2678486"/>
            <a:ext cx="13307658" cy="3315421"/>
            <a:chOff x="0" y="0"/>
            <a:chExt cx="3504897" cy="873197"/>
          </a:xfrm>
        </p:grpSpPr>
        <p:sp>
          <p:nvSpPr>
            <p:cNvPr id="10" name="Freeform 10"/>
            <p:cNvSpPr/>
            <p:nvPr/>
          </p:nvSpPr>
          <p:spPr>
            <a:xfrm>
              <a:off x="0" y="0"/>
              <a:ext cx="3504897" cy="873197"/>
            </a:xfrm>
            <a:custGeom>
              <a:avLst/>
              <a:gdLst/>
              <a:ahLst/>
              <a:cxnLst/>
              <a:rect l="l" t="t" r="r" b="b"/>
              <a:pathLst>
                <a:path w="3504897" h="873197">
                  <a:moveTo>
                    <a:pt x="11054" y="0"/>
                  </a:moveTo>
                  <a:lnTo>
                    <a:pt x="3493844" y="0"/>
                  </a:lnTo>
                  <a:cubicBezTo>
                    <a:pt x="3499948" y="0"/>
                    <a:pt x="3504897" y="4949"/>
                    <a:pt x="3504897" y="11054"/>
                  </a:cubicBezTo>
                  <a:lnTo>
                    <a:pt x="3504897" y="862144"/>
                  </a:lnTo>
                  <a:cubicBezTo>
                    <a:pt x="3504897" y="865075"/>
                    <a:pt x="3503733" y="867887"/>
                    <a:pt x="3501660" y="869960"/>
                  </a:cubicBezTo>
                  <a:cubicBezTo>
                    <a:pt x="3499587" y="872033"/>
                    <a:pt x="3496775" y="873197"/>
                    <a:pt x="3493844" y="873197"/>
                  </a:cubicBezTo>
                  <a:lnTo>
                    <a:pt x="11054" y="873197"/>
                  </a:lnTo>
                  <a:cubicBezTo>
                    <a:pt x="4949" y="873197"/>
                    <a:pt x="0" y="868249"/>
                    <a:pt x="0" y="862144"/>
                  </a:cubicBezTo>
                  <a:lnTo>
                    <a:pt x="0" y="11054"/>
                  </a:lnTo>
                  <a:cubicBezTo>
                    <a:pt x="0" y="4949"/>
                    <a:pt x="4949" y="0"/>
                    <a:pt x="11054" y="0"/>
                  </a:cubicBezTo>
                  <a:close/>
                </a:path>
              </a:pathLst>
            </a:custGeom>
            <a:solidFill>
              <a:srgbClr val="000000">
                <a:alpha val="0"/>
              </a:srgbClr>
            </a:solidFill>
            <a:ln w="19050" cap="sq">
              <a:solidFill>
                <a:srgbClr val="5B7396"/>
              </a:solidFill>
              <a:prstDash val="solid"/>
              <a:miter/>
            </a:ln>
          </p:spPr>
        </p:sp>
        <p:sp>
          <p:nvSpPr>
            <p:cNvPr id="11" name="TextBox 11"/>
            <p:cNvSpPr txBox="1"/>
            <p:nvPr/>
          </p:nvSpPr>
          <p:spPr>
            <a:xfrm>
              <a:off x="0" y="0"/>
              <a:ext cx="3504897" cy="873197"/>
            </a:xfrm>
            <a:prstGeom prst="rect">
              <a:avLst/>
            </a:prstGeom>
          </p:spPr>
          <p:txBody>
            <a:bodyPr lIns="50800" tIns="50800" rIns="50800" bIns="50800" rtlCol="0" anchor="ctr"/>
            <a:lstStyle/>
            <a:p>
              <a:pPr marL="0" lvl="0" indent="0" algn="ctr">
                <a:lnSpc>
                  <a:spcPts val="2400"/>
                </a:lnSpc>
                <a:spcBef>
                  <a:spcPct val="0"/>
                </a:spcBef>
              </a:pPr>
              <a:endParaRPr/>
            </a:p>
          </p:txBody>
        </p:sp>
      </p:grpSp>
      <p:sp>
        <p:nvSpPr>
          <p:cNvPr id="12" name="Freeform 12"/>
          <p:cNvSpPr/>
          <p:nvPr/>
        </p:nvSpPr>
        <p:spPr>
          <a:xfrm>
            <a:off x="1946958" y="6201182"/>
            <a:ext cx="5975602" cy="4085818"/>
          </a:xfrm>
          <a:custGeom>
            <a:avLst/>
            <a:gdLst/>
            <a:ahLst/>
            <a:cxnLst/>
            <a:rect l="l" t="t" r="r" b="b"/>
            <a:pathLst>
              <a:path w="5975602" h="4085818">
                <a:moveTo>
                  <a:pt x="0" y="0"/>
                </a:moveTo>
                <a:lnTo>
                  <a:pt x="5975603" y="0"/>
                </a:lnTo>
                <a:lnTo>
                  <a:pt x="5975603" y="4085818"/>
                </a:lnTo>
                <a:lnTo>
                  <a:pt x="0" y="4085818"/>
                </a:lnTo>
                <a:lnTo>
                  <a:pt x="0" y="0"/>
                </a:lnTo>
                <a:close/>
              </a:path>
            </a:pathLst>
          </a:custGeom>
          <a:blipFill>
            <a:blip r:embed="rId9"/>
            <a:stretch>
              <a:fillRect/>
            </a:stretch>
          </a:blipFill>
        </p:spPr>
      </p:sp>
      <p:sp>
        <p:nvSpPr>
          <p:cNvPr id="13" name="Freeform 13"/>
          <p:cNvSpPr/>
          <p:nvPr/>
        </p:nvSpPr>
        <p:spPr>
          <a:xfrm>
            <a:off x="9279014" y="6201182"/>
            <a:ext cx="5975602" cy="4085818"/>
          </a:xfrm>
          <a:custGeom>
            <a:avLst/>
            <a:gdLst/>
            <a:ahLst/>
            <a:cxnLst/>
            <a:rect l="l" t="t" r="r" b="b"/>
            <a:pathLst>
              <a:path w="5975602" h="4085818">
                <a:moveTo>
                  <a:pt x="0" y="0"/>
                </a:moveTo>
                <a:lnTo>
                  <a:pt x="5975602" y="0"/>
                </a:lnTo>
                <a:lnTo>
                  <a:pt x="5975602" y="4085818"/>
                </a:lnTo>
                <a:lnTo>
                  <a:pt x="0" y="4085818"/>
                </a:lnTo>
                <a:lnTo>
                  <a:pt x="0" y="0"/>
                </a:lnTo>
                <a:close/>
              </a:path>
            </a:pathLst>
          </a:custGeom>
          <a:blipFill>
            <a:blip r:embed="rId10"/>
            <a:stretch>
              <a:fillRect/>
            </a:stretch>
          </a:blipFill>
        </p:spPr>
      </p:sp>
      <p:sp>
        <p:nvSpPr>
          <p:cNvPr id="14" name="TextBox 14"/>
          <p:cNvSpPr txBox="1"/>
          <p:nvPr/>
        </p:nvSpPr>
        <p:spPr>
          <a:xfrm>
            <a:off x="2428283" y="3449590"/>
            <a:ext cx="11430609" cy="2906268"/>
          </a:xfrm>
          <a:prstGeom prst="rect">
            <a:avLst/>
          </a:prstGeom>
        </p:spPr>
        <p:txBody>
          <a:bodyPr lIns="0" tIns="0" rIns="0" bIns="0" rtlCol="0" anchor="t">
            <a:spAutoFit/>
          </a:bodyPr>
          <a:lstStyle/>
          <a:p>
            <a:pPr marL="367031" lvl="1" indent="-183515" algn="just">
              <a:lnSpc>
                <a:spcPts val="2856"/>
              </a:lnSpc>
              <a:buFont typeface="Arial"/>
              <a:buChar char="•"/>
            </a:pPr>
            <a:r>
              <a:rPr lang="en-US" sz="1700">
                <a:solidFill>
                  <a:srgbClr val="1E1E1E"/>
                </a:solidFill>
                <a:latin typeface="Times New Roman"/>
                <a:ea typeface="Times New Roman"/>
                <a:cs typeface="Times New Roman"/>
                <a:sym typeface="Times New Roman"/>
              </a:rPr>
              <a:t>Early: Low-Profile Pragmatism. Minimal framing, prioritized local governance &amp; practical outcomes. Low use of Public, Economic, Policy. Defined self by problem-solving.</a:t>
            </a:r>
          </a:p>
          <a:p>
            <a:pPr marL="367031" lvl="1" indent="-183515" algn="just">
              <a:lnSpc>
                <a:spcPts val="2856"/>
              </a:lnSpc>
              <a:buFont typeface="Arial"/>
              <a:buChar char="•"/>
            </a:pPr>
            <a:r>
              <a:rPr lang="en-US" sz="1700">
                <a:solidFill>
                  <a:srgbClr val="1E1E1E"/>
                </a:solidFill>
                <a:latin typeface="Times New Roman"/>
                <a:ea typeface="Times New Roman"/>
                <a:cs typeface="Times New Roman"/>
                <a:sym typeface="Times New Roman"/>
              </a:rPr>
              <a:t>Mid: Gradual Uptick &amp; Issue Focus. Increased use of comparative awareness &amp; emotional mobilization. Growing focus on "public" issues.</a:t>
            </a:r>
          </a:p>
          <a:p>
            <a:pPr marL="367031" lvl="1" indent="-183515" algn="just">
              <a:lnSpc>
                <a:spcPts val="2856"/>
              </a:lnSpc>
              <a:buFont typeface="Arial"/>
              <a:buChar char="•"/>
            </a:pPr>
            <a:r>
              <a:rPr lang="en-US" sz="1700">
                <a:solidFill>
                  <a:srgbClr val="1E1E1E"/>
                </a:solidFill>
                <a:latin typeface="Times New Roman"/>
                <a:ea typeface="Times New Roman"/>
                <a:cs typeface="Times New Roman"/>
                <a:sym typeface="Times New Roman"/>
              </a:rPr>
              <a:t>Late: Public-Centric Catch-Up. Dramatic increase in various frames, especially "public." Focused on collective concerns &amp; public welfare to align with everyday interests.</a:t>
            </a:r>
          </a:p>
          <a:p>
            <a:pPr algn="just">
              <a:lnSpc>
                <a:spcPts val="2856"/>
              </a:lnSpc>
            </a:pPr>
            <a:endParaRPr lang="en-US" sz="1700">
              <a:solidFill>
                <a:srgbClr val="1E1E1E"/>
              </a:solidFill>
              <a:latin typeface="Times New Roman"/>
              <a:ea typeface="Times New Roman"/>
              <a:cs typeface="Times New Roman"/>
              <a:sym typeface="Times New Roman"/>
            </a:endParaRPr>
          </a:p>
          <a:p>
            <a:pPr marL="0" lvl="0" indent="0" algn="just">
              <a:lnSpc>
                <a:spcPts val="2856"/>
              </a:lnSpc>
              <a:spcBef>
                <a:spcPct val="0"/>
              </a:spcBef>
            </a:pPr>
            <a:endParaRPr lang="en-US" sz="1700">
              <a:solidFill>
                <a:srgbClr val="1E1E1E"/>
              </a:solidFill>
              <a:latin typeface="Times New Roman"/>
              <a:ea typeface="Times New Roman"/>
              <a:cs typeface="Times New Roman"/>
              <a:sym typeface="Times New Roman"/>
            </a:endParaRPr>
          </a:p>
        </p:txBody>
      </p:sp>
      <p:sp>
        <p:nvSpPr>
          <p:cNvPr id="15" name="TextBox 15"/>
          <p:cNvSpPr txBox="1"/>
          <p:nvPr/>
        </p:nvSpPr>
        <p:spPr>
          <a:xfrm>
            <a:off x="2428283" y="2817370"/>
            <a:ext cx="13628251" cy="576833"/>
          </a:xfrm>
          <a:prstGeom prst="rect">
            <a:avLst/>
          </a:prstGeom>
        </p:spPr>
        <p:txBody>
          <a:bodyPr lIns="0" tIns="0" rIns="0" bIns="0" rtlCol="0" anchor="t">
            <a:spAutoFit/>
          </a:bodyPr>
          <a:lstStyle/>
          <a:p>
            <a:pPr algn="l">
              <a:lnSpc>
                <a:spcPts val="4368"/>
              </a:lnSpc>
            </a:pPr>
            <a:r>
              <a:rPr lang="en-US" sz="2800" b="1">
                <a:solidFill>
                  <a:srgbClr val="000000"/>
                </a:solidFill>
                <a:latin typeface="Times New Roman Bold"/>
                <a:ea typeface="Times New Roman Bold"/>
                <a:cs typeface="Times New Roman Bold"/>
                <a:sym typeface="Times New Roman Bold"/>
              </a:rPr>
              <a:t>Hou You-ih - Pragmatic Governance &amp; Livelihood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956870" y="878832"/>
            <a:ext cx="8374259" cy="820738"/>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字由点字倔强黑"/>
                <a:cs typeface="Times New Roman" panose="02020603050405020304" pitchFamily="18" charset="0"/>
                <a:sym typeface="字由点字倔强黑"/>
              </a:rPr>
              <a:t>Findings</a:t>
            </a:r>
          </a:p>
        </p:txBody>
      </p:sp>
      <p:sp>
        <p:nvSpPr>
          <p:cNvPr id="9" name="TextBox 9"/>
          <p:cNvSpPr txBox="1"/>
          <p:nvPr/>
        </p:nvSpPr>
        <p:spPr>
          <a:xfrm>
            <a:off x="2212976" y="1742050"/>
            <a:ext cx="14090646" cy="1485900"/>
          </a:xfrm>
          <a:prstGeom prst="rect">
            <a:avLst/>
          </a:prstGeom>
        </p:spPr>
        <p:txBody>
          <a:bodyPr lIns="0" tIns="0" rIns="0" bIns="0" rtlCol="0" anchor="t">
            <a:spAutoFit/>
          </a:bodyPr>
          <a:lstStyle/>
          <a:p>
            <a:pPr algn="l">
              <a:lnSpc>
                <a:spcPts val="4680"/>
              </a:lnSpc>
              <a:spcBef>
                <a:spcPct val="0"/>
              </a:spcBef>
            </a:pPr>
            <a:r>
              <a:rPr lang="en-US" sz="3900" b="1" dirty="0">
                <a:solidFill>
                  <a:srgbClr val="000000"/>
                </a:solidFill>
                <a:latin typeface="Times New Roman Bold"/>
                <a:ea typeface="Times New Roman Bold"/>
                <a:cs typeface="Times New Roman Bold"/>
                <a:sym typeface="Times New Roman Bold"/>
              </a:rPr>
              <a:t>National Identity:</a:t>
            </a:r>
          </a:p>
          <a:p>
            <a:pPr algn="l">
              <a:lnSpc>
                <a:spcPts val="3240"/>
              </a:lnSpc>
              <a:spcBef>
                <a:spcPct val="0"/>
              </a:spcBef>
            </a:pPr>
            <a:r>
              <a:rPr lang="en-US" sz="2700" dirty="0">
                <a:solidFill>
                  <a:srgbClr val="000000"/>
                </a:solidFill>
                <a:latin typeface="Times New Roman"/>
                <a:ea typeface="Times New Roman"/>
                <a:cs typeface="Times New Roman"/>
                <a:sym typeface="Times New Roman"/>
              </a:rPr>
              <a:t> Not a static entity, but a dynamic field of meaning actively constructed through political communication.</a:t>
            </a:r>
          </a:p>
        </p:txBody>
      </p:sp>
      <p:sp>
        <p:nvSpPr>
          <p:cNvPr id="10" name="TextBox 10"/>
          <p:cNvSpPr txBox="1"/>
          <p:nvPr/>
        </p:nvSpPr>
        <p:spPr>
          <a:xfrm>
            <a:off x="2098676" y="3145897"/>
            <a:ext cx="14090646" cy="5922134"/>
          </a:xfrm>
          <a:prstGeom prst="rect">
            <a:avLst/>
          </a:prstGeom>
        </p:spPr>
        <p:txBody>
          <a:bodyPr lIns="0" tIns="0" rIns="0" bIns="0" rtlCol="0" anchor="t">
            <a:spAutoFit/>
          </a:bodyPr>
          <a:lstStyle/>
          <a:p>
            <a:pPr algn="l">
              <a:lnSpc>
                <a:spcPts val="4680"/>
              </a:lnSpc>
            </a:pPr>
            <a:r>
              <a:rPr lang="en-US" sz="3900" b="1" dirty="0">
                <a:solidFill>
                  <a:srgbClr val="000000"/>
                </a:solidFill>
                <a:latin typeface="Times New Roman Bold"/>
                <a:ea typeface="Times New Roman Bold"/>
                <a:cs typeface="Times New Roman Bold"/>
                <a:sym typeface="Times New Roman Bold"/>
              </a:rPr>
              <a:t>Key Framing Strategies:</a:t>
            </a:r>
          </a:p>
          <a:p>
            <a:pPr marL="582930" lvl="1" indent="-291465" algn="l">
              <a:lnSpc>
                <a:spcPct val="150000"/>
              </a:lnSpc>
              <a:spcBef>
                <a:spcPct val="0"/>
              </a:spcBef>
              <a:buAutoNum type="arabicPeriod"/>
            </a:pPr>
            <a:r>
              <a:rPr lang="en-US" sz="2700" dirty="0">
                <a:solidFill>
                  <a:srgbClr val="000000"/>
                </a:solidFill>
                <a:latin typeface="Times New Roman"/>
                <a:ea typeface="Times New Roman"/>
                <a:cs typeface="Times New Roman"/>
                <a:sym typeface="Times New Roman"/>
              </a:rPr>
              <a:t>Conflict Frame</a:t>
            </a:r>
          </a:p>
          <a:p>
            <a:pPr marL="748665" lvl="2">
              <a:lnSpc>
                <a:spcPct val="150000"/>
              </a:lnSpc>
              <a:spcBef>
                <a:spcPct val="0"/>
              </a:spcBef>
            </a:pPr>
            <a:r>
              <a:rPr lang="en-US" sz="2700" dirty="0">
                <a:solidFill>
                  <a:srgbClr val="000000"/>
                </a:solidFill>
                <a:latin typeface="Times New Roman"/>
                <a:ea typeface="Times New Roman"/>
                <a:cs typeface="Times New Roman"/>
                <a:sym typeface="Times New Roman"/>
              </a:rPr>
              <a:t>e.g. </a:t>
            </a:r>
          </a:p>
          <a:p>
            <a:pPr marL="291465" lvl="1" algn="l">
              <a:lnSpc>
                <a:spcPct val="150000"/>
              </a:lnSpc>
            </a:pPr>
            <a:endParaRPr lang="en-US" sz="2700" dirty="0">
              <a:solidFill>
                <a:srgbClr val="000000"/>
              </a:solidFill>
              <a:latin typeface="Times New Roman"/>
              <a:ea typeface="Times New Roman"/>
              <a:cs typeface="Times New Roman"/>
              <a:sym typeface="Times New Roman"/>
            </a:endParaRPr>
          </a:p>
          <a:p>
            <a:pPr marL="291465" lvl="1" algn="l">
              <a:lnSpc>
                <a:spcPct val="150000"/>
              </a:lnSpc>
            </a:pPr>
            <a:endParaRPr lang="en-US" sz="2700" dirty="0">
              <a:solidFill>
                <a:srgbClr val="000000"/>
              </a:solidFill>
              <a:latin typeface="Times New Roman"/>
              <a:ea typeface="Times New Roman"/>
              <a:cs typeface="Times New Roman"/>
              <a:sym typeface="Times New Roman"/>
            </a:endParaRPr>
          </a:p>
          <a:p>
            <a:pPr marL="291465" lvl="1" algn="l">
              <a:lnSpc>
                <a:spcPct val="150000"/>
              </a:lnSpc>
            </a:pPr>
            <a:r>
              <a:rPr lang="en-US" sz="2700" dirty="0">
                <a:solidFill>
                  <a:srgbClr val="000000"/>
                </a:solidFill>
                <a:latin typeface="Times New Roman"/>
                <a:ea typeface="Times New Roman"/>
                <a:cs typeface="Times New Roman"/>
                <a:sym typeface="Times New Roman"/>
              </a:rPr>
              <a:t>2. Human Interest Frame</a:t>
            </a:r>
          </a:p>
          <a:p>
            <a:pPr marL="291465" lvl="1" algn="l">
              <a:lnSpc>
                <a:spcPct val="150000"/>
              </a:lnSpc>
            </a:pPr>
            <a:endParaRPr lang="en-US" sz="2700" dirty="0">
              <a:solidFill>
                <a:srgbClr val="000000"/>
              </a:solidFill>
              <a:latin typeface="Times New Roman"/>
              <a:ea typeface="Times New Roman"/>
              <a:cs typeface="Times New Roman"/>
              <a:sym typeface="Times New Roman"/>
            </a:endParaRPr>
          </a:p>
          <a:p>
            <a:pPr marL="291465" lvl="1" algn="l">
              <a:lnSpc>
                <a:spcPct val="150000"/>
              </a:lnSpc>
              <a:spcBef>
                <a:spcPct val="0"/>
              </a:spcBef>
            </a:pPr>
            <a:endParaRPr lang="en-US" sz="2700" dirty="0">
              <a:solidFill>
                <a:srgbClr val="000000"/>
              </a:solidFill>
              <a:latin typeface="Times New Roman"/>
              <a:ea typeface="Times New Roman"/>
              <a:cs typeface="Times New Roman"/>
              <a:sym typeface="Times New Roman"/>
            </a:endParaRPr>
          </a:p>
          <a:p>
            <a:pPr marL="291465" lvl="1" algn="l">
              <a:spcBef>
                <a:spcPct val="0"/>
              </a:spcBef>
            </a:pPr>
            <a:r>
              <a:rPr lang="en-US" sz="2700" dirty="0">
                <a:solidFill>
                  <a:srgbClr val="000000"/>
                </a:solidFill>
                <a:latin typeface="Times New Roman"/>
                <a:ea typeface="Times New Roman"/>
                <a:cs typeface="Times New Roman"/>
                <a:sym typeface="Times New Roman"/>
              </a:rPr>
              <a:t>3.  Economic/Legitimacy Frame</a:t>
            </a:r>
          </a:p>
          <a:p>
            <a:pPr algn="l">
              <a:lnSpc>
                <a:spcPts val="2640"/>
              </a:lnSpc>
              <a:spcBef>
                <a:spcPct val="0"/>
              </a:spcBef>
            </a:pPr>
            <a:endParaRPr lang="en-US" sz="2700" dirty="0">
              <a:solidFill>
                <a:srgbClr val="000000"/>
              </a:solidFill>
              <a:latin typeface="Times New Roman"/>
              <a:ea typeface="Times New Roman"/>
              <a:cs typeface="Times New Roman"/>
              <a:sym typeface="Times New Roman"/>
            </a:endParaRPr>
          </a:p>
        </p:txBody>
      </p:sp>
      <p:sp>
        <p:nvSpPr>
          <p:cNvPr id="12" name="文本框 11">
            <a:extLst>
              <a:ext uri="{FF2B5EF4-FFF2-40B4-BE49-F238E27FC236}">
                <a16:creationId xmlns:a16="http://schemas.microsoft.com/office/drawing/2014/main" id="{8896F36B-ECFD-0739-BAA7-BFD8F8F22882}"/>
              </a:ext>
            </a:extLst>
          </p:cNvPr>
          <p:cNvSpPr txBox="1"/>
          <p:nvPr/>
        </p:nvSpPr>
        <p:spPr>
          <a:xfrm>
            <a:off x="3390899" y="4508144"/>
            <a:ext cx="11506200" cy="1754326"/>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中共領導人習近平統治下是「紅大於專」，意識形態勝過專業，嚴重災害起於人禍，災害發生後，中共忙著卸責、掩蓋真相。</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Under the leadership of Xi Jinping, the Chinese Communist Party (CCP) has prioritized ideological loyalty over professional expertise — a trend described as “red outweighing expert.” In several major disasters, human error has played a significant role, and in their aftermath, authorities have often been accused of shifting blame and covering up the truth.(Conflict , Setting Common Enemy)</a:t>
            </a:r>
          </a:p>
        </p:txBody>
      </p:sp>
      <p:sp>
        <p:nvSpPr>
          <p:cNvPr id="13" name="文本框 12">
            <a:extLst>
              <a:ext uri="{FF2B5EF4-FFF2-40B4-BE49-F238E27FC236}">
                <a16:creationId xmlns:a16="http://schemas.microsoft.com/office/drawing/2014/main" id="{6130D141-BEED-81E5-A9C2-43C5B0940294}"/>
              </a:ext>
            </a:extLst>
          </p:cNvPr>
          <p:cNvSpPr txBox="1"/>
          <p:nvPr/>
        </p:nvSpPr>
        <p:spPr>
          <a:xfrm>
            <a:off x="3390899" y="6879695"/>
            <a:ext cx="11734800" cy="1200329"/>
          </a:xfrm>
          <a:prstGeom prst="rect">
            <a:avLst/>
          </a:prstGeom>
          <a:noFill/>
        </p:spPr>
        <p:txBody>
          <a:bodyPr wrap="square">
            <a:spAutoFit/>
          </a:bodyPr>
          <a:lstStyle/>
          <a:p>
            <a:r>
              <a:rPr lang="zh-TW" altLang="en-US" dirty="0">
                <a:latin typeface="Times New Roman" panose="02020603050405020304" pitchFamily="18" charset="0"/>
                <a:ea typeface="宋体" panose="02010600030101010101" pitchFamily="2" charset="-122"/>
                <a:cs typeface="Times New Roman" panose="02020603050405020304" pitchFamily="18" charset="0"/>
              </a:rPr>
              <a:t>馬英九在祭拜完後受訪，他情緒激動幾度拭淚，他哽咽表示，慎終追遠是中國人道德教育非常重要的一部分，</a:t>
            </a:r>
            <a:endParaRPr lang="en-US" altLang="zh-TW"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After paying his respects at the memorial, Ma Ying-jeou became visibly emotional and was seen wiping away tears several times during the interview. Choking up, he stated that "honoring the deceased and remembering our ancestors is a deeply important part of moral education for Chinese people.“   (Morality, Constructing Collective Memory )</a:t>
            </a:r>
          </a:p>
        </p:txBody>
      </p:sp>
      <p:sp>
        <p:nvSpPr>
          <p:cNvPr id="15" name="文本框 14">
            <a:extLst>
              <a:ext uri="{FF2B5EF4-FFF2-40B4-BE49-F238E27FC236}">
                <a16:creationId xmlns:a16="http://schemas.microsoft.com/office/drawing/2014/main" id="{CC5C1EA7-CAC0-C1DE-743C-0FB06C1758D3}"/>
              </a:ext>
            </a:extLst>
          </p:cNvPr>
          <p:cNvSpPr txBox="1"/>
          <p:nvPr/>
        </p:nvSpPr>
        <p:spPr>
          <a:xfrm>
            <a:off x="3365499" y="8467701"/>
            <a:ext cx="11531600" cy="1477328"/>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但是，蔡英文的執政團隊認真做事，也懂得反省，我們總是快速調整、找出方法、扛住壓力、解決問題，來因應國際情勢的變局，回應民意的期待。</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However, President Tsai Ing-wen’s administration works diligently and knows how to reflect on its actions. We are always quick to adapt, find solutions, endure pressure, and tackle problems head-on to respond to the changing international landscape and meet the expectations of the public. (Legality, Evoking National Pride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956870" y="878832"/>
            <a:ext cx="8374259" cy="820738"/>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字由点字倔强黑"/>
                <a:cs typeface="Times New Roman" panose="02020603050405020304" pitchFamily="18" charset="0"/>
                <a:sym typeface="字由点字倔强黑"/>
              </a:rPr>
              <a:t>Findings</a:t>
            </a:r>
          </a:p>
        </p:txBody>
      </p:sp>
      <p:sp>
        <p:nvSpPr>
          <p:cNvPr id="9" name="TextBox 9"/>
          <p:cNvSpPr txBox="1"/>
          <p:nvPr/>
        </p:nvSpPr>
        <p:spPr>
          <a:xfrm>
            <a:off x="9228820" y="4230528"/>
            <a:ext cx="3125551" cy="510158"/>
          </a:xfrm>
          <a:prstGeom prst="rect">
            <a:avLst/>
          </a:prstGeom>
        </p:spPr>
        <p:txBody>
          <a:bodyPr lIns="0" tIns="0" rIns="0" bIns="0" rtlCol="0" anchor="t">
            <a:spAutoFit/>
          </a:bodyPr>
          <a:lstStyle/>
          <a:p>
            <a:pPr algn="l">
              <a:lnSpc>
                <a:spcPts val="4368"/>
              </a:lnSpc>
            </a:pPr>
            <a:r>
              <a:rPr lang="en-US" sz="2800" b="1">
                <a:solidFill>
                  <a:srgbClr val="FFFFFF"/>
                </a:solidFill>
                <a:latin typeface="思源黑体 1 Bold"/>
                <a:ea typeface="思源黑体 1 Bold"/>
                <a:cs typeface="思源黑体 1 Bold"/>
                <a:sym typeface="思源黑体 1 Bold"/>
              </a:rPr>
              <a:t>成果展示</a:t>
            </a:r>
          </a:p>
        </p:txBody>
      </p:sp>
      <p:sp>
        <p:nvSpPr>
          <p:cNvPr id="10" name="TextBox 10"/>
          <p:cNvSpPr txBox="1"/>
          <p:nvPr/>
        </p:nvSpPr>
        <p:spPr>
          <a:xfrm>
            <a:off x="2183497" y="2286000"/>
            <a:ext cx="14090646" cy="1485900"/>
          </a:xfrm>
          <a:prstGeom prst="rect">
            <a:avLst/>
          </a:prstGeom>
        </p:spPr>
        <p:txBody>
          <a:bodyPr lIns="0" tIns="0" rIns="0" bIns="0" rtlCol="0" anchor="t">
            <a:spAutoFit/>
          </a:bodyPr>
          <a:lstStyle/>
          <a:p>
            <a:pPr algn="l">
              <a:lnSpc>
                <a:spcPts val="4680"/>
              </a:lnSpc>
              <a:spcBef>
                <a:spcPct val="0"/>
              </a:spcBef>
            </a:pPr>
            <a:r>
              <a:rPr lang="en-US" sz="3900" b="1" dirty="0">
                <a:solidFill>
                  <a:srgbClr val="000000"/>
                </a:solidFill>
                <a:latin typeface="Times New Roman Bold"/>
                <a:ea typeface="Times New Roman Bold"/>
                <a:cs typeface="Times New Roman Bold"/>
                <a:sym typeface="Times New Roman Bold"/>
              </a:rPr>
              <a:t>Pragmatic and Civic Turn of strategy:</a:t>
            </a:r>
          </a:p>
          <a:p>
            <a:pPr algn="l">
              <a:lnSpc>
                <a:spcPts val="3240"/>
              </a:lnSpc>
              <a:spcBef>
                <a:spcPct val="0"/>
              </a:spcBef>
            </a:pPr>
            <a:r>
              <a:rPr lang="en-US" sz="2700" dirty="0">
                <a:solidFill>
                  <a:srgbClr val="000000"/>
                </a:solidFill>
                <a:latin typeface="Times New Roman"/>
                <a:ea typeface="Times New Roman"/>
                <a:cs typeface="Times New Roman"/>
                <a:sym typeface="Times New Roman"/>
              </a:rPr>
              <a:t> National identity discourse has shifted away from purely ethno-symbolic or historical foundations toward more civic-oriented, pragmatic, and emotionally resonant understandings.</a:t>
            </a:r>
          </a:p>
        </p:txBody>
      </p:sp>
      <p:sp>
        <p:nvSpPr>
          <p:cNvPr id="11" name="TextBox 11"/>
          <p:cNvSpPr txBox="1"/>
          <p:nvPr/>
        </p:nvSpPr>
        <p:spPr>
          <a:xfrm>
            <a:off x="2183497" y="4181475"/>
            <a:ext cx="11981706" cy="4624706"/>
          </a:xfrm>
          <a:prstGeom prst="rect">
            <a:avLst/>
          </a:prstGeom>
        </p:spPr>
        <p:txBody>
          <a:bodyPr lIns="0" tIns="0" rIns="0" bIns="0" rtlCol="0" anchor="t">
            <a:spAutoFit/>
          </a:bodyPr>
          <a:lstStyle/>
          <a:p>
            <a:pPr algn="l">
              <a:lnSpc>
                <a:spcPts val="6015"/>
              </a:lnSpc>
            </a:pPr>
            <a:r>
              <a:rPr lang="en-US" sz="3199" b="1" spc="54" dirty="0">
                <a:solidFill>
                  <a:srgbClr val="000000"/>
                </a:solidFill>
                <a:latin typeface="Times New Roman Bold"/>
                <a:ea typeface="Times New Roman Bold"/>
                <a:cs typeface="Times New Roman Bold"/>
                <a:sym typeface="Times New Roman Bold"/>
              </a:rPr>
              <a:t>Dominant Themes:</a:t>
            </a:r>
          </a:p>
          <a:p>
            <a:pPr marL="690877" lvl="1" indent="-345439" algn="l">
              <a:lnSpc>
                <a:spcPts val="6015"/>
              </a:lnSpc>
              <a:buFont typeface="Arial"/>
              <a:buChar char="•"/>
            </a:pPr>
            <a:r>
              <a:rPr lang="en-US" sz="3199" spc="54" dirty="0">
                <a:solidFill>
                  <a:srgbClr val="000000"/>
                </a:solidFill>
                <a:latin typeface="Times New Roman"/>
                <a:ea typeface="Times New Roman"/>
                <a:cs typeface="Times New Roman"/>
                <a:sym typeface="Times New Roman"/>
              </a:rPr>
              <a:t>awaken public responsibility/articulate a shared vision</a:t>
            </a:r>
          </a:p>
          <a:p>
            <a:pPr algn="l">
              <a:lnSpc>
                <a:spcPts val="6015"/>
              </a:lnSpc>
            </a:pPr>
            <a:r>
              <a:rPr lang="en-US" sz="3199" b="1" spc="54" dirty="0">
                <a:solidFill>
                  <a:srgbClr val="000000"/>
                </a:solidFill>
                <a:latin typeface="Times New Roman Bold"/>
                <a:ea typeface="Times New Roman Bold"/>
                <a:cs typeface="Times New Roman Bold"/>
                <a:sym typeface="Times New Roman Bold"/>
              </a:rPr>
              <a:t>Marginalized Themes:</a:t>
            </a:r>
          </a:p>
          <a:p>
            <a:pPr marL="712467" lvl="1" indent="-356233" algn="l">
              <a:lnSpc>
                <a:spcPts val="6203"/>
              </a:lnSpc>
              <a:buFont typeface="Arial"/>
              <a:buChar char="•"/>
            </a:pPr>
            <a:r>
              <a:rPr lang="en-US" sz="3299" spc="56" dirty="0">
                <a:solidFill>
                  <a:srgbClr val="000000"/>
                </a:solidFill>
                <a:latin typeface="Times New Roman"/>
                <a:ea typeface="Times New Roman"/>
                <a:cs typeface="Times New Roman"/>
                <a:sym typeface="Times New Roman"/>
              </a:rPr>
              <a:t>metaphoric national symbols/collective memory construction</a:t>
            </a:r>
          </a:p>
          <a:p>
            <a:pPr algn="l">
              <a:lnSpc>
                <a:spcPts val="6203"/>
              </a:lnSpc>
            </a:pPr>
            <a:r>
              <a:rPr lang="en-US" sz="3299" b="1" spc="56" dirty="0">
                <a:solidFill>
                  <a:srgbClr val="000000"/>
                </a:solidFill>
                <a:latin typeface="Times New Roman Bold"/>
                <a:ea typeface="Times New Roman Bold"/>
                <a:cs typeface="Times New Roman Bold"/>
                <a:sym typeface="Times New Roman Bold"/>
              </a:rPr>
              <a:t>Persistent Logic of Antagonism:</a:t>
            </a:r>
          </a:p>
          <a:p>
            <a:pPr marL="712467" lvl="1" indent="-356233" algn="l">
              <a:lnSpc>
                <a:spcPts val="6203"/>
              </a:lnSpc>
              <a:buFont typeface="Arial"/>
              <a:buChar char="•"/>
            </a:pPr>
            <a:r>
              <a:rPr lang="en-US" sz="3299" spc="56" dirty="0">
                <a:solidFill>
                  <a:srgbClr val="000000"/>
                </a:solidFill>
                <a:latin typeface="Times New Roman"/>
                <a:ea typeface="Times New Roman"/>
                <a:cs typeface="Times New Roman"/>
                <a:sym typeface="Times New Roman"/>
              </a:rPr>
              <a:t> shared crisis construction/common enemy designation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956870" y="878832"/>
            <a:ext cx="8374259" cy="820738"/>
          </a:xfrm>
          <a:prstGeom prst="rect">
            <a:avLst/>
          </a:prstGeom>
        </p:spPr>
        <p:txBody>
          <a:bodyPr lIns="0" tIns="0" rIns="0" bIns="0" rtlCol="0" anchor="t">
            <a:spAutoFit/>
          </a:bodyPr>
          <a:lstStyle/>
          <a:p>
            <a:pPr algn="ctr">
              <a:lnSpc>
                <a:spcPts val="6360"/>
              </a:lnSpc>
            </a:pPr>
            <a:r>
              <a:rPr lang="en-US" sz="6000" b="1" dirty="0" err="1">
                <a:solidFill>
                  <a:srgbClr val="100F0D"/>
                </a:solidFill>
                <a:latin typeface="Times New Roman" panose="02020603050405020304" pitchFamily="18" charset="0"/>
                <a:ea typeface="字由点字倔强黑"/>
                <a:cs typeface="Times New Roman" panose="02020603050405020304" pitchFamily="18" charset="0"/>
                <a:sym typeface="字由点字倔强黑"/>
              </a:rPr>
              <a:t>Findinsgs</a:t>
            </a:r>
            <a:endParaRPr lang="en-US" sz="6000" b="1" dirty="0">
              <a:solidFill>
                <a:srgbClr val="100F0D"/>
              </a:solidFill>
              <a:latin typeface="Times New Roman" panose="02020603050405020304" pitchFamily="18" charset="0"/>
              <a:ea typeface="字由点字倔强黑"/>
              <a:cs typeface="Times New Roman" panose="02020603050405020304" pitchFamily="18" charset="0"/>
              <a:sym typeface="字由点字倔强黑"/>
            </a:endParaRPr>
          </a:p>
        </p:txBody>
      </p:sp>
      <p:sp>
        <p:nvSpPr>
          <p:cNvPr id="9" name="TextBox 9"/>
          <p:cNvSpPr txBox="1"/>
          <p:nvPr/>
        </p:nvSpPr>
        <p:spPr>
          <a:xfrm>
            <a:off x="2098677" y="1745796"/>
            <a:ext cx="14090646" cy="8182496"/>
          </a:xfrm>
          <a:prstGeom prst="rect">
            <a:avLst/>
          </a:prstGeom>
        </p:spPr>
        <p:txBody>
          <a:bodyPr lIns="0" tIns="0" rIns="0" bIns="0" rtlCol="0" anchor="t">
            <a:spAutoFit/>
          </a:bodyPr>
          <a:lstStyle/>
          <a:p>
            <a:pPr algn="l">
              <a:lnSpc>
                <a:spcPts val="5400"/>
              </a:lnSpc>
            </a:pPr>
            <a:r>
              <a:rPr lang="en-US" sz="3600" dirty="0">
                <a:solidFill>
                  <a:srgbClr val="000000"/>
                </a:solidFill>
                <a:latin typeface="Times New Roman"/>
                <a:ea typeface="Times New Roman"/>
                <a:cs typeface="Times New Roman"/>
                <a:sym typeface="Times New Roman"/>
              </a:rPr>
              <a:t>Impacts on Public Understanding</a:t>
            </a:r>
          </a:p>
          <a:p>
            <a:pPr algn="l">
              <a:lnSpc>
                <a:spcPts val="4200"/>
              </a:lnSpc>
            </a:pPr>
            <a:r>
              <a:rPr lang="en-US" sz="2800" b="1" dirty="0">
                <a:solidFill>
                  <a:srgbClr val="000000"/>
                </a:solidFill>
                <a:latin typeface="Times New Roman Bold"/>
                <a:ea typeface="Times New Roman Bold"/>
                <a:cs typeface="Times New Roman Bold"/>
                <a:sym typeface="Times New Roman Bold"/>
              </a:rPr>
              <a:t>Constructing a “Us–Them" Dichotomy: </a:t>
            </a:r>
          </a:p>
          <a:p>
            <a:pPr marL="604534" lvl="1" indent="-302267" algn="l">
              <a:lnSpc>
                <a:spcPts val="4200"/>
              </a:lnSpc>
              <a:buFont typeface="Arial"/>
              <a:buChar char="•"/>
            </a:pPr>
            <a:r>
              <a:rPr lang="en-US" sz="2800" dirty="0">
                <a:solidFill>
                  <a:srgbClr val="000000"/>
                </a:solidFill>
                <a:latin typeface="Times New Roman"/>
                <a:ea typeface="Times New Roman"/>
                <a:cs typeface="Times New Roman"/>
                <a:sym typeface="Times New Roman"/>
              </a:rPr>
              <a:t> defining "Taiwanese identity" in opposition to external threats or in terms of internal unity, political discourse delineates group boundaries and fosters collective belonging.</a:t>
            </a:r>
          </a:p>
          <a:p>
            <a:pPr algn="l">
              <a:lnSpc>
                <a:spcPts val="4200"/>
              </a:lnSpc>
            </a:pPr>
            <a:r>
              <a:rPr lang="en-US" sz="2800" b="1" dirty="0">
                <a:solidFill>
                  <a:srgbClr val="000000"/>
                </a:solidFill>
                <a:latin typeface="Times New Roman Bold"/>
                <a:ea typeface="Times New Roman Bold"/>
                <a:cs typeface="Times New Roman Bold"/>
                <a:sym typeface="Times New Roman Bold"/>
              </a:rPr>
              <a:t>Policy Legitimation and Agenda Shaping</a:t>
            </a:r>
          </a:p>
          <a:p>
            <a:pPr marL="604534" lvl="1" indent="-302267" algn="l">
              <a:lnSpc>
                <a:spcPts val="4200"/>
              </a:lnSpc>
              <a:buFont typeface="Arial"/>
              <a:buChar char="•"/>
            </a:pPr>
            <a:r>
              <a:rPr lang="en-US" sz="2800" dirty="0">
                <a:solidFill>
                  <a:srgbClr val="000000"/>
                </a:solidFill>
                <a:latin typeface="Times New Roman"/>
                <a:ea typeface="Times New Roman"/>
                <a:cs typeface="Times New Roman"/>
                <a:sym typeface="Times New Roman"/>
              </a:rPr>
              <a:t> "Taiwanese identity" is strategically linked to key policy priorities—such as national security and economic development—thus legitimizing political action and influencing the public agenda.</a:t>
            </a:r>
          </a:p>
          <a:p>
            <a:pPr algn="l">
              <a:lnSpc>
                <a:spcPts val="4200"/>
              </a:lnSpc>
            </a:pPr>
            <a:r>
              <a:rPr lang="en-US" sz="2800" b="1" dirty="0">
                <a:solidFill>
                  <a:srgbClr val="000000"/>
                </a:solidFill>
                <a:latin typeface="Times New Roman Bold"/>
                <a:ea typeface="Times New Roman Bold"/>
                <a:cs typeface="Times New Roman Bold"/>
                <a:sym typeface="Times New Roman Bold"/>
              </a:rPr>
              <a:t>Reimagining the Nation and Civic Belonging</a:t>
            </a:r>
          </a:p>
          <a:p>
            <a:pPr marL="604534" lvl="1" indent="-302267" algn="l">
              <a:lnSpc>
                <a:spcPts val="4200"/>
              </a:lnSpc>
              <a:buFont typeface="Arial"/>
              <a:buChar char="•"/>
            </a:pPr>
            <a:r>
              <a:rPr lang="en-US" sz="2800" dirty="0">
                <a:solidFill>
                  <a:srgbClr val="000000"/>
                </a:solidFill>
                <a:latin typeface="Times New Roman"/>
                <a:ea typeface="Times New Roman"/>
                <a:cs typeface="Times New Roman"/>
                <a:sym typeface="Times New Roman"/>
              </a:rPr>
              <a:t> Through continuous discursive reframing, "Taiwanese identity" is redefined to incorporate new meanings related to sovereignty, civic participation, and shared aspirations.</a:t>
            </a:r>
          </a:p>
          <a:p>
            <a:pPr algn="l">
              <a:lnSpc>
                <a:spcPts val="4200"/>
              </a:lnSpc>
            </a:pPr>
            <a:r>
              <a:rPr lang="en-US" sz="2800" b="1" dirty="0">
                <a:solidFill>
                  <a:srgbClr val="000000"/>
                </a:solidFill>
                <a:latin typeface="Times New Roman Bold"/>
                <a:ea typeface="Times New Roman Bold"/>
                <a:cs typeface="Times New Roman Bold"/>
                <a:sym typeface="Times New Roman Bold"/>
              </a:rPr>
              <a:t>Strategic Negotiation of Identity</a:t>
            </a:r>
          </a:p>
          <a:p>
            <a:pPr marL="604534" lvl="1" indent="-302267" algn="l">
              <a:lnSpc>
                <a:spcPts val="4200"/>
              </a:lnSpc>
              <a:buFont typeface="Arial"/>
              <a:buChar char="•"/>
            </a:pPr>
            <a:r>
              <a:rPr lang="en-US" sz="2800" dirty="0">
                <a:solidFill>
                  <a:srgbClr val="000000"/>
                </a:solidFill>
                <a:latin typeface="Times New Roman"/>
                <a:ea typeface="Times New Roman"/>
                <a:cs typeface="Times New Roman"/>
                <a:sym typeface="Times New Roman"/>
              </a:rPr>
              <a:t> "Taiwanese identity" functions as a contested and negotiated field, shaped by partisan interests, electoral strategies, and competing visions of collective self-understanding.</a:t>
            </a:r>
          </a:p>
          <a:p>
            <a:pPr algn="l">
              <a:lnSpc>
                <a:spcPts val="4200"/>
              </a:lnSpc>
            </a:pPr>
            <a:endParaRPr lang="en-US" sz="2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41687-1799-02C1-C475-5B600C655EF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4FEAA6A-31F2-03EA-C2C9-FC8EFF46052F}"/>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D82F3F1E-44B4-D988-0C9D-066087FB6041}"/>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B98A9061-79C6-E57E-AABA-248AEFE76776}"/>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02238F9F-5089-5CDA-BD3C-99F97407260E}"/>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3EBE3DC3-7684-BA3C-6F05-15F49E24E619}"/>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966A3F56-3EDB-8C32-60E6-4A21F73AC503}"/>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a:extLst>
              <a:ext uri="{FF2B5EF4-FFF2-40B4-BE49-F238E27FC236}">
                <a16:creationId xmlns:a16="http://schemas.microsoft.com/office/drawing/2014/main" id="{94F0BF76-A35A-9D64-2F16-5FDEC31F5BCB}"/>
              </a:ext>
            </a:extLst>
          </p:cNvPr>
          <p:cNvSpPr txBox="1"/>
          <p:nvPr/>
        </p:nvSpPr>
        <p:spPr>
          <a:xfrm>
            <a:off x="4956870" y="878832"/>
            <a:ext cx="8374259" cy="820738"/>
          </a:xfrm>
          <a:prstGeom prst="rect">
            <a:avLst/>
          </a:prstGeom>
        </p:spPr>
        <p:txBody>
          <a:bodyPr lIns="0" tIns="0" rIns="0" bIns="0" rtlCol="0" anchor="t">
            <a:spAutoFit/>
          </a:bodyPr>
          <a:lstStyle/>
          <a:p>
            <a:pPr algn="ctr">
              <a:lnSpc>
                <a:spcPts val="6360"/>
              </a:lnSpc>
            </a:pPr>
            <a:r>
              <a:rPr lang="en-US" altLang="zh-CN"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rPr>
              <a:t>Research </a:t>
            </a:r>
            <a:r>
              <a:rPr lang="en-US" altLang="zh-CN"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Background</a:t>
            </a:r>
            <a:endPar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endParaRPr>
          </a:p>
        </p:txBody>
      </p:sp>
      <p:grpSp>
        <p:nvGrpSpPr>
          <p:cNvPr id="9" name="Group 9">
            <a:extLst>
              <a:ext uri="{FF2B5EF4-FFF2-40B4-BE49-F238E27FC236}">
                <a16:creationId xmlns:a16="http://schemas.microsoft.com/office/drawing/2014/main" id="{B911834F-F690-2182-2EF6-F3E63ACBE529}"/>
              </a:ext>
            </a:extLst>
          </p:cNvPr>
          <p:cNvGrpSpPr/>
          <p:nvPr/>
        </p:nvGrpSpPr>
        <p:grpSpPr>
          <a:xfrm>
            <a:off x="762000" y="2865301"/>
            <a:ext cx="16687800" cy="5458669"/>
            <a:chOff x="0" y="0"/>
            <a:chExt cx="806117" cy="326933"/>
          </a:xfrm>
        </p:grpSpPr>
        <p:sp>
          <p:nvSpPr>
            <p:cNvPr id="10" name="Freeform 10">
              <a:extLst>
                <a:ext uri="{FF2B5EF4-FFF2-40B4-BE49-F238E27FC236}">
                  <a16:creationId xmlns:a16="http://schemas.microsoft.com/office/drawing/2014/main" id="{112C7206-ABE4-D0C4-3D64-C76224279241}"/>
                </a:ext>
              </a:extLst>
            </p:cNvPr>
            <p:cNvSpPr/>
            <p:nvPr/>
          </p:nvSpPr>
          <p:spPr>
            <a:xfrm>
              <a:off x="0" y="0"/>
              <a:ext cx="806117" cy="326933"/>
            </a:xfrm>
            <a:custGeom>
              <a:avLst/>
              <a:gdLst/>
              <a:ahLst/>
              <a:cxnLst/>
              <a:rect l="l" t="t" r="r" b="b"/>
              <a:pathLst>
                <a:path w="806117" h="326933">
                  <a:moveTo>
                    <a:pt x="0" y="0"/>
                  </a:moveTo>
                  <a:lnTo>
                    <a:pt x="806117" y="0"/>
                  </a:lnTo>
                  <a:lnTo>
                    <a:pt x="806117" y="326933"/>
                  </a:lnTo>
                  <a:lnTo>
                    <a:pt x="0" y="326933"/>
                  </a:lnTo>
                  <a:close/>
                </a:path>
              </a:pathLst>
            </a:custGeom>
            <a:solidFill>
              <a:srgbClr val="B3C2D8">
                <a:alpha val="31765"/>
              </a:srgbClr>
            </a:solidFill>
            <a:ln cap="sq">
              <a:noFill/>
              <a:prstDash val="solid"/>
              <a:miter/>
            </a:ln>
          </p:spPr>
        </p:sp>
        <p:sp>
          <p:nvSpPr>
            <p:cNvPr id="11" name="TextBox 11">
              <a:extLst>
                <a:ext uri="{FF2B5EF4-FFF2-40B4-BE49-F238E27FC236}">
                  <a16:creationId xmlns:a16="http://schemas.microsoft.com/office/drawing/2014/main" id="{12D6743E-8470-97FD-0668-A094B49BF42E}"/>
                </a:ext>
              </a:extLst>
            </p:cNvPr>
            <p:cNvSpPr txBox="1"/>
            <p:nvPr/>
          </p:nvSpPr>
          <p:spPr>
            <a:xfrm>
              <a:off x="0" y="-28575"/>
              <a:ext cx="806117" cy="355508"/>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2" name="TextBox 12">
            <a:extLst>
              <a:ext uri="{FF2B5EF4-FFF2-40B4-BE49-F238E27FC236}">
                <a16:creationId xmlns:a16="http://schemas.microsoft.com/office/drawing/2014/main" id="{DF88C4D7-9D42-7096-6BE1-04E3F2476974}"/>
              </a:ext>
            </a:extLst>
          </p:cNvPr>
          <p:cNvSpPr txBox="1"/>
          <p:nvPr/>
        </p:nvSpPr>
        <p:spPr>
          <a:xfrm>
            <a:off x="1181099" y="3022593"/>
            <a:ext cx="15925800" cy="4969502"/>
          </a:xfrm>
          <a:prstGeom prst="rect">
            <a:avLst/>
          </a:prstGeom>
        </p:spPr>
        <p:txBody>
          <a:bodyPr wrap="square" lIns="0" tIns="0" rIns="0" bIns="0" rtlCol="0" anchor="t">
            <a:spAutoFit/>
          </a:bodyPr>
          <a:lstStyle/>
          <a:p>
            <a:pPr marL="571500" lvl="0" indent="-571500" algn="just">
              <a:lnSpc>
                <a:spcPct val="130000"/>
              </a:lnSpc>
              <a:spcBef>
                <a:spcPct val="0"/>
              </a:spcBef>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思源黑体 2"/>
              </a:rPr>
              <a:t>National identity is not fixed. It is shaped through discourse, especially in elections.</a:t>
            </a:r>
          </a:p>
          <a:p>
            <a:pPr marL="571500" lvl="0" indent="-571500" algn="just">
              <a:lnSpc>
                <a:spcPct val="130000"/>
              </a:lnSpc>
              <a:spcBef>
                <a:spcPct val="0"/>
              </a:spcBef>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思源黑体 2"/>
              </a:rPr>
              <a:t>According to Anderson (1991), the nation is an imagined community.</a:t>
            </a:r>
          </a:p>
          <a:p>
            <a:pPr marL="571500" lvl="0" indent="-571500" algn="just">
              <a:lnSpc>
                <a:spcPct val="130000"/>
              </a:lnSpc>
              <a:spcBef>
                <a:spcPct val="0"/>
              </a:spcBef>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思源黑体 2"/>
              </a:rPr>
              <a:t>Political discourse plays a key role in shaping how people see the </a:t>
            </a:r>
            <a:r>
              <a:rPr lang="en-US" sz="3600" dirty="0" err="1">
                <a:solidFill>
                  <a:srgbClr val="1E1E1E"/>
                </a:solidFill>
                <a:latin typeface="Times New Roman" panose="02020603050405020304" pitchFamily="18" charset="0"/>
                <a:ea typeface="思源黑体 2"/>
                <a:cs typeface="Times New Roman" panose="02020603050405020304" pitchFamily="18" charset="0"/>
                <a:sym typeface="思源黑体 2"/>
              </a:rPr>
              <a:t>nation.In</a:t>
            </a:r>
            <a:r>
              <a:rPr lang="en-US" sz="3600" dirty="0">
                <a:solidFill>
                  <a:srgbClr val="1E1E1E"/>
                </a:solidFill>
                <a:latin typeface="Times New Roman" panose="02020603050405020304" pitchFamily="18" charset="0"/>
                <a:ea typeface="思源黑体 2"/>
                <a:cs typeface="Times New Roman" panose="02020603050405020304" pitchFamily="18" charset="0"/>
                <a:sym typeface="思源黑体 2"/>
              </a:rPr>
              <a:t> Chinese, nation is often translated as both </a:t>
            </a:r>
            <a:r>
              <a:rPr lang="en-US" sz="3600" dirty="0" err="1">
                <a:solidFill>
                  <a:srgbClr val="1E1E1E"/>
                </a:solidFill>
                <a:latin typeface="Times New Roman" panose="02020603050405020304" pitchFamily="18" charset="0"/>
                <a:ea typeface="思源黑体 2"/>
                <a:cs typeface="Times New Roman" panose="02020603050405020304" pitchFamily="18" charset="0"/>
                <a:sym typeface="思源黑体 2"/>
              </a:rPr>
              <a:t>minzu</a:t>
            </a:r>
            <a:r>
              <a:rPr lang="en-US" sz="3600" dirty="0">
                <a:solidFill>
                  <a:srgbClr val="1E1E1E"/>
                </a:solidFill>
                <a:latin typeface="Times New Roman" panose="02020603050405020304" pitchFamily="18" charset="0"/>
                <a:ea typeface="思源黑体 2"/>
                <a:cs typeface="Times New Roman" panose="02020603050405020304" pitchFamily="18" charset="0"/>
                <a:sym typeface="思源黑体 2"/>
              </a:rPr>
              <a:t> (ethnic group) and </a:t>
            </a:r>
            <a:r>
              <a:rPr lang="en-US" sz="3600" dirty="0" err="1">
                <a:solidFill>
                  <a:srgbClr val="1E1E1E"/>
                </a:solidFill>
                <a:latin typeface="Times New Roman" panose="02020603050405020304" pitchFamily="18" charset="0"/>
                <a:ea typeface="思源黑体 2"/>
                <a:cs typeface="Times New Roman" panose="02020603050405020304" pitchFamily="18" charset="0"/>
                <a:sym typeface="思源黑体 2"/>
              </a:rPr>
              <a:t>guojia</a:t>
            </a:r>
            <a:r>
              <a:rPr lang="en-US" sz="3600" dirty="0">
                <a:solidFill>
                  <a:srgbClr val="1E1E1E"/>
                </a:solidFill>
                <a:latin typeface="Times New Roman" panose="02020603050405020304" pitchFamily="18" charset="0"/>
                <a:ea typeface="思源黑体 2"/>
                <a:cs typeface="Times New Roman" panose="02020603050405020304" pitchFamily="18" charset="0"/>
                <a:sym typeface="思源黑体 2"/>
              </a:rPr>
              <a:t> (state).</a:t>
            </a:r>
          </a:p>
          <a:p>
            <a:pPr marL="571500" lvl="0" indent="-571500" algn="just">
              <a:lnSpc>
                <a:spcPct val="130000"/>
              </a:lnSpc>
              <a:spcBef>
                <a:spcPct val="0"/>
              </a:spcBef>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思源黑体 2"/>
              </a:rPr>
              <a:t>This dual meaning creates ambiguity and space for political framing.</a:t>
            </a:r>
          </a:p>
          <a:p>
            <a:pPr marL="571500" lvl="0" indent="-571500" algn="just">
              <a:lnSpc>
                <a:spcPct val="130000"/>
              </a:lnSpc>
              <a:spcBef>
                <a:spcPct val="0"/>
              </a:spcBef>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思源黑体 2"/>
              </a:rPr>
              <a:t>In Taiwan, this ambiguity becomes more visible due to its unique historical and social context.</a:t>
            </a:r>
          </a:p>
        </p:txBody>
      </p:sp>
    </p:spTree>
    <p:extLst>
      <p:ext uri="{BB962C8B-B14F-4D97-AF65-F5344CB8AC3E}">
        <p14:creationId xmlns:p14="http://schemas.microsoft.com/office/powerpoint/2010/main" val="890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58484">
            <a:off x="7745252" y="4842310"/>
            <a:ext cx="13022180" cy="5984032"/>
          </a:xfrm>
          <a:custGeom>
            <a:avLst/>
            <a:gdLst/>
            <a:ahLst/>
            <a:cxnLst/>
            <a:rect l="l" t="t" r="r" b="b"/>
            <a:pathLst>
              <a:path w="13022180" h="5984032">
                <a:moveTo>
                  <a:pt x="0" y="0"/>
                </a:moveTo>
                <a:lnTo>
                  <a:pt x="13022180" y="0"/>
                </a:lnTo>
                <a:lnTo>
                  <a:pt x="13022180" y="5984032"/>
                </a:lnTo>
                <a:lnTo>
                  <a:pt x="0" y="59840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58484">
            <a:off x="9730021" y="6474094"/>
            <a:ext cx="13022180" cy="5984032"/>
          </a:xfrm>
          <a:custGeom>
            <a:avLst/>
            <a:gdLst/>
            <a:ahLst/>
            <a:cxnLst/>
            <a:rect l="l" t="t" r="r" b="b"/>
            <a:pathLst>
              <a:path w="13022180" h="5984032">
                <a:moveTo>
                  <a:pt x="0" y="0"/>
                </a:moveTo>
                <a:lnTo>
                  <a:pt x="13022180" y="0"/>
                </a:lnTo>
                <a:lnTo>
                  <a:pt x="13022180" y="5984032"/>
                </a:lnTo>
                <a:lnTo>
                  <a:pt x="0" y="59840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565391" y="3681072"/>
            <a:ext cx="13986273" cy="1710853"/>
          </a:xfrm>
          <a:prstGeom prst="rect">
            <a:avLst/>
          </a:prstGeom>
        </p:spPr>
        <p:txBody>
          <a:bodyPr lIns="0" tIns="0" rIns="0" bIns="0" rtlCol="0" anchor="t">
            <a:spAutoFit/>
          </a:bodyPr>
          <a:lstStyle/>
          <a:p>
            <a:pPr algn="l">
              <a:lnSpc>
                <a:spcPts val="14170"/>
              </a:lnSpc>
            </a:pPr>
            <a:r>
              <a:rPr lang="en-US" sz="10194" b="1" dirty="0">
                <a:solidFill>
                  <a:srgbClr val="1E1E1E"/>
                </a:solidFill>
                <a:latin typeface="Times New Roman" panose="02020603050405020304" pitchFamily="18" charset="0"/>
                <a:ea typeface="字由点字倔强黑"/>
                <a:cs typeface="Times New Roman" panose="02020603050405020304" pitchFamily="18" charset="0"/>
                <a:sym typeface="字由点字倔强黑"/>
              </a:rPr>
              <a:t>Questions &amp; Answers</a:t>
            </a:r>
          </a:p>
        </p:txBody>
      </p:sp>
      <p:sp>
        <p:nvSpPr>
          <p:cNvPr id="17" name="Freeform 17"/>
          <p:cNvSpPr/>
          <p:nvPr/>
        </p:nvSpPr>
        <p:spPr>
          <a:xfrm>
            <a:off x="1183168" y="-4844097"/>
            <a:ext cx="13022180" cy="5984032"/>
          </a:xfrm>
          <a:custGeom>
            <a:avLst/>
            <a:gdLst/>
            <a:ahLst/>
            <a:cxnLst/>
            <a:rect l="l" t="t" r="r" b="b"/>
            <a:pathLst>
              <a:path w="13022180" h="5984032">
                <a:moveTo>
                  <a:pt x="0" y="0"/>
                </a:moveTo>
                <a:lnTo>
                  <a:pt x="13022180" y="0"/>
                </a:lnTo>
                <a:lnTo>
                  <a:pt x="13022180" y="5984032"/>
                </a:lnTo>
                <a:lnTo>
                  <a:pt x="0" y="5984032"/>
                </a:lnTo>
                <a:lnTo>
                  <a:pt x="0" y="0"/>
                </a:lnTo>
                <a:close/>
              </a:path>
            </a:pathLst>
          </a:custGeom>
          <a:blipFill>
            <a:blip r:embed="rId6">
              <a:alphaModFix amt="35000"/>
              <a:extLst>
                <a:ext uri="{96DAC541-7B7A-43D3-8B79-37D633B846F1}">
                  <asvg:svgBlip xmlns:asvg="http://schemas.microsoft.com/office/drawing/2016/SVG/main" r:embed="rId7"/>
                </a:ext>
              </a:extLst>
            </a:blip>
            <a:stretch>
              <a:fillRect/>
            </a:stretch>
          </a:blipFill>
          <a:ln cap="sq">
            <a:noFill/>
            <a:prstDash val="solid"/>
            <a:miter/>
          </a:ln>
        </p:spPr>
      </p:sp>
      <p:sp>
        <p:nvSpPr>
          <p:cNvPr id="18" name="Freeform 18"/>
          <p:cNvSpPr/>
          <p:nvPr/>
        </p:nvSpPr>
        <p:spPr>
          <a:xfrm flipH="1" flipV="1">
            <a:off x="-2985814" y="-889353"/>
            <a:ext cx="6234284" cy="2864817"/>
          </a:xfrm>
          <a:custGeom>
            <a:avLst/>
            <a:gdLst/>
            <a:ahLst/>
            <a:cxnLst/>
            <a:rect l="l" t="t" r="r" b="b"/>
            <a:pathLst>
              <a:path w="6234284" h="2864817">
                <a:moveTo>
                  <a:pt x="6234284" y="2864816"/>
                </a:moveTo>
                <a:lnTo>
                  <a:pt x="0" y="2864816"/>
                </a:lnTo>
                <a:lnTo>
                  <a:pt x="0" y="0"/>
                </a:lnTo>
                <a:lnTo>
                  <a:pt x="6234284" y="0"/>
                </a:lnTo>
                <a:lnTo>
                  <a:pt x="6234284" y="286481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58484">
            <a:off x="11596700" y="6508618"/>
            <a:ext cx="13022180" cy="5984032"/>
          </a:xfrm>
          <a:custGeom>
            <a:avLst/>
            <a:gdLst/>
            <a:ahLst/>
            <a:cxnLst/>
            <a:rect l="l" t="t" r="r" b="b"/>
            <a:pathLst>
              <a:path w="13022180" h="5984032">
                <a:moveTo>
                  <a:pt x="0" y="0"/>
                </a:moveTo>
                <a:lnTo>
                  <a:pt x="13022179" y="0"/>
                </a:lnTo>
                <a:lnTo>
                  <a:pt x="13022179" y="5984033"/>
                </a:lnTo>
                <a:lnTo>
                  <a:pt x="0" y="59840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1" name="Group 8">
            <a:extLst>
              <a:ext uri="{FF2B5EF4-FFF2-40B4-BE49-F238E27FC236}">
                <a16:creationId xmlns:a16="http://schemas.microsoft.com/office/drawing/2014/main" id="{16087A29-7E94-754A-806C-042E4F676F01}"/>
              </a:ext>
            </a:extLst>
          </p:cNvPr>
          <p:cNvGrpSpPr/>
          <p:nvPr/>
        </p:nvGrpSpPr>
        <p:grpSpPr>
          <a:xfrm>
            <a:off x="1565390" y="6471024"/>
            <a:ext cx="7915572" cy="805779"/>
            <a:chOff x="0" y="-47625"/>
            <a:chExt cx="916223" cy="219322"/>
          </a:xfrm>
        </p:grpSpPr>
        <p:sp>
          <p:nvSpPr>
            <p:cNvPr id="22" name="Freeform 9">
              <a:extLst>
                <a:ext uri="{FF2B5EF4-FFF2-40B4-BE49-F238E27FC236}">
                  <a16:creationId xmlns:a16="http://schemas.microsoft.com/office/drawing/2014/main" id="{1BE5E72A-2721-4DA6-8533-6E33F545A4D0}"/>
                </a:ext>
              </a:extLst>
            </p:cNvPr>
            <p:cNvSpPr/>
            <p:nvPr/>
          </p:nvSpPr>
          <p:spPr>
            <a:xfrm>
              <a:off x="0" y="0"/>
              <a:ext cx="916223" cy="171697"/>
            </a:xfrm>
            <a:custGeom>
              <a:avLst/>
              <a:gdLst/>
              <a:ahLst/>
              <a:cxnLst/>
              <a:rect l="l" t="t" r="r" b="b"/>
              <a:pathLst>
                <a:path w="916223" h="171697">
                  <a:moveTo>
                    <a:pt x="85849" y="0"/>
                  </a:moveTo>
                  <a:lnTo>
                    <a:pt x="830375" y="0"/>
                  </a:lnTo>
                  <a:cubicBezTo>
                    <a:pt x="853143" y="0"/>
                    <a:pt x="874979" y="9045"/>
                    <a:pt x="891079" y="25144"/>
                  </a:cubicBezTo>
                  <a:cubicBezTo>
                    <a:pt x="907178" y="41244"/>
                    <a:pt x="916223" y="63080"/>
                    <a:pt x="916223" y="85849"/>
                  </a:cubicBezTo>
                  <a:lnTo>
                    <a:pt x="916223" y="85849"/>
                  </a:lnTo>
                  <a:cubicBezTo>
                    <a:pt x="916223" y="133261"/>
                    <a:pt x="877787" y="171697"/>
                    <a:pt x="830375" y="171697"/>
                  </a:cubicBezTo>
                  <a:lnTo>
                    <a:pt x="85849" y="171697"/>
                  </a:lnTo>
                  <a:cubicBezTo>
                    <a:pt x="38436" y="171697"/>
                    <a:pt x="0" y="133261"/>
                    <a:pt x="0" y="85849"/>
                  </a:cubicBezTo>
                  <a:lnTo>
                    <a:pt x="0" y="85849"/>
                  </a:lnTo>
                  <a:cubicBezTo>
                    <a:pt x="0" y="38436"/>
                    <a:pt x="38436" y="0"/>
                    <a:pt x="85849" y="0"/>
                  </a:cubicBezTo>
                  <a:close/>
                </a:path>
              </a:pathLst>
            </a:custGeom>
            <a:solidFill>
              <a:srgbClr val="000000">
                <a:alpha val="0"/>
              </a:srgbClr>
            </a:solidFill>
            <a:ln w="19050" cap="rnd">
              <a:solidFill>
                <a:srgbClr val="5B7396"/>
              </a:solidFill>
              <a:prstDash val="solid"/>
              <a:round/>
            </a:ln>
          </p:spPr>
        </p:sp>
        <p:sp>
          <p:nvSpPr>
            <p:cNvPr id="23" name="TextBox 10">
              <a:extLst>
                <a:ext uri="{FF2B5EF4-FFF2-40B4-BE49-F238E27FC236}">
                  <a16:creationId xmlns:a16="http://schemas.microsoft.com/office/drawing/2014/main" id="{57A40977-7B1C-CECF-75B3-08D50450757D}"/>
                </a:ext>
              </a:extLst>
            </p:cNvPr>
            <p:cNvSpPr txBox="1"/>
            <p:nvPr/>
          </p:nvSpPr>
          <p:spPr>
            <a:xfrm>
              <a:off x="0" y="-47625"/>
              <a:ext cx="916223" cy="219322"/>
            </a:xfrm>
            <a:prstGeom prst="rect">
              <a:avLst/>
            </a:prstGeom>
          </p:spPr>
          <p:txBody>
            <a:bodyPr lIns="50800" tIns="50800" rIns="50800" bIns="50800" rtlCol="0" anchor="ctr"/>
            <a:lstStyle/>
            <a:p>
              <a:pPr algn="ctr">
                <a:lnSpc>
                  <a:spcPts val="3211"/>
                </a:lnSpc>
              </a:pPr>
              <a:endParaRPr/>
            </a:p>
          </p:txBody>
        </p:sp>
      </p:grpSp>
      <p:sp>
        <p:nvSpPr>
          <p:cNvPr id="24" name="Freeform 11">
            <a:extLst>
              <a:ext uri="{FF2B5EF4-FFF2-40B4-BE49-F238E27FC236}">
                <a16:creationId xmlns:a16="http://schemas.microsoft.com/office/drawing/2014/main" id="{9F3102AB-3875-EAD6-EE44-BFE5199E5CC8}"/>
              </a:ext>
            </a:extLst>
          </p:cNvPr>
          <p:cNvSpPr/>
          <p:nvPr/>
        </p:nvSpPr>
        <p:spPr>
          <a:xfrm>
            <a:off x="1880430" y="6757546"/>
            <a:ext cx="382735" cy="407707"/>
          </a:xfrm>
          <a:custGeom>
            <a:avLst/>
            <a:gdLst/>
            <a:ahLst/>
            <a:cxnLst/>
            <a:rect l="l" t="t" r="r" b="b"/>
            <a:pathLst>
              <a:path w="382735" h="407707">
                <a:moveTo>
                  <a:pt x="0" y="0"/>
                </a:moveTo>
                <a:lnTo>
                  <a:pt x="382735" y="0"/>
                </a:lnTo>
                <a:lnTo>
                  <a:pt x="382735" y="407706"/>
                </a:lnTo>
                <a:lnTo>
                  <a:pt x="0" y="4077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TextBox 14">
            <a:extLst>
              <a:ext uri="{FF2B5EF4-FFF2-40B4-BE49-F238E27FC236}">
                <a16:creationId xmlns:a16="http://schemas.microsoft.com/office/drawing/2014/main" id="{D5108289-BC6D-B554-2ED2-57326553A992}"/>
              </a:ext>
            </a:extLst>
          </p:cNvPr>
          <p:cNvSpPr txBox="1"/>
          <p:nvPr/>
        </p:nvSpPr>
        <p:spPr>
          <a:xfrm>
            <a:off x="1565390" y="8903124"/>
            <a:ext cx="5673609" cy="644407"/>
          </a:xfrm>
          <a:prstGeom prst="rect">
            <a:avLst/>
          </a:prstGeom>
        </p:spPr>
        <p:txBody>
          <a:bodyPr wrap="square" lIns="0" tIns="0" rIns="0" bIns="0" rtlCol="0" anchor="t">
            <a:spAutoFit/>
          </a:bodyPr>
          <a:lstStyle/>
          <a:p>
            <a:pPr>
              <a:lnSpc>
                <a:spcPts val="2640"/>
              </a:lnSpc>
            </a:pPr>
            <a:r>
              <a:rPr lang="en-US" altLang="zh-CN" cap="all" dirty="0">
                <a:latin typeface="Times New Roman" panose="02020603050405020304" pitchFamily="18" charset="0"/>
                <a:cs typeface="Times New Roman" panose="02020603050405020304" pitchFamily="18" charset="0"/>
              </a:rPr>
              <a:t>RC14.11</a:t>
            </a:r>
          </a:p>
          <a:p>
            <a:pPr>
              <a:lnSpc>
                <a:spcPts val="2640"/>
              </a:lnSpc>
            </a:pPr>
            <a:r>
              <a:rPr lang="en-US" altLang="zh-CN" cap="all" dirty="0">
                <a:latin typeface="Times New Roman" panose="02020603050405020304" pitchFamily="18" charset="0"/>
                <a:cs typeface="Times New Roman" panose="02020603050405020304" pitchFamily="18" charset="0"/>
              </a:rPr>
              <a:t>28th World Congress of Political Science</a:t>
            </a:r>
          </a:p>
        </p:txBody>
      </p:sp>
      <p:grpSp>
        <p:nvGrpSpPr>
          <p:cNvPr id="26" name="Group 4">
            <a:extLst>
              <a:ext uri="{FF2B5EF4-FFF2-40B4-BE49-F238E27FC236}">
                <a16:creationId xmlns:a16="http://schemas.microsoft.com/office/drawing/2014/main" id="{D3DC9A89-0315-7050-9524-EC3726B1D818}"/>
              </a:ext>
            </a:extLst>
          </p:cNvPr>
          <p:cNvGrpSpPr/>
          <p:nvPr/>
        </p:nvGrpSpPr>
        <p:grpSpPr>
          <a:xfrm>
            <a:off x="1565390" y="7601894"/>
            <a:ext cx="7915571" cy="630807"/>
            <a:chOff x="0" y="0"/>
            <a:chExt cx="916223" cy="171697"/>
          </a:xfrm>
        </p:grpSpPr>
        <p:sp>
          <p:nvSpPr>
            <p:cNvPr id="27" name="Freeform 5">
              <a:extLst>
                <a:ext uri="{FF2B5EF4-FFF2-40B4-BE49-F238E27FC236}">
                  <a16:creationId xmlns:a16="http://schemas.microsoft.com/office/drawing/2014/main" id="{7C5E4FFE-5544-1025-B241-CF7E1B1F33CE}"/>
                </a:ext>
              </a:extLst>
            </p:cNvPr>
            <p:cNvSpPr/>
            <p:nvPr/>
          </p:nvSpPr>
          <p:spPr>
            <a:xfrm>
              <a:off x="0" y="0"/>
              <a:ext cx="916223" cy="171697"/>
            </a:xfrm>
            <a:custGeom>
              <a:avLst/>
              <a:gdLst/>
              <a:ahLst/>
              <a:cxnLst/>
              <a:rect l="l" t="t" r="r" b="b"/>
              <a:pathLst>
                <a:path w="916223" h="171697">
                  <a:moveTo>
                    <a:pt x="85849" y="0"/>
                  </a:moveTo>
                  <a:lnTo>
                    <a:pt x="830375" y="0"/>
                  </a:lnTo>
                  <a:cubicBezTo>
                    <a:pt x="853143" y="0"/>
                    <a:pt x="874979" y="9045"/>
                    <a:pt x="891079" y="25144"/>
                  </a:cubicBezTo>
                  <a:cubicBezTo>
                    <a:pt x="907178" y="41244"/>
                    <a:pt x="916223" y="63080"/>
                    <a:pt x="916223" y="85849"/>
                  </a:cubicBezTo>
                  <a:lnTo>
                    <a:pt x="916223" y="85849"/>
                  </a:lnTo>
                  <a:cubicBezTo>
                    <a:pt x="916223" y="133261"/>
                    <a:pt x="877787" y="171697"/>
                    <a:pt x="830375" y="171697"/>
                  </a:cubicBezTo>
                  <a:lnTo>
                    <a:pt x="85849" y="171697"/>
                  </a:lnTo>
                  <a:cubicBezTo>
                    <a:pt x="38436" y="171697"/>
                    <a:pt x="0" y="133261"/>
                    <a:pt x="0" y="85849"/>
                  </a:cubicBezTo>
                  <a:lnTo>
                    <a:pt x="0" y="85849"/>
                  </a:lnTo>
                  <a:cubicBezTo>
                    <a:pt x="0" y="38436"/>
                    <a:pt x="38436" y="0"/>
                    <a:pt x="85849" y="0"/>
                  </a:cubicBezTo>
                  <a:close/>
                </a:path>
              </a:pathLst>
            </a:custGeom>
            <a:solidFill>
              <a:srgbClr val="5B7396"/>
            </a:solidFill>
          </p:spPr>
          <p:txBody>
            <a:bodyPr/>
            <a:lstStyle/>
            <a:p>
              <a:endParaRPr lang="zh-CN" altLang="en-US" dirty="0"/>
            </a:p>
          </p:txBody>
        </p:sp>
        <p:sp>
          <p:nvSpPr>
            <p:cNvPr id="28" name="TextBox 6">
              <a:extLst>
                <a:ext uri="{FF2B5EF4-FFF2-40B4-BE49-F238E27FC236}">
                  <a16:creationId xmlns:a16="http://schemas.microsoft.com/office/drawing/2014/main" id="{2B9F00CF-E33D-5F28-0D40-45D983F26746}"/>
                </a:ext>
              </a:extLst>
            </p:cNvPr>
            <p:cNvSpPr txBox="1"/>
            <p:nvPr/>
          </p:nvSpPr>
          <p:spPr>
            <a:xfrm>
              <a:off x="0" y="-47625"/>
              <a:ext cx="916223" cy="219322"/>
            </a:xfrm>
            <a:prstGeom prst="rect">
              <a:avLst/>
            </a:prstGeom>
          </p:spPr>
          <p:txBody>
            <a:bodyPr lIns="50800" tIns="50800" rIns="50800" bIns="50800" rtlCol="0" anchor="ctr"/>
            <a:lstStyle/>
            <a:p>
              <a:pPr algn="ctr">
                <a:lnSpc>
                  <a:spcPts val="3211"/>
                </a:lnSpc>
              </a:pPr>
              <a:endParaRPr/>
            </a:p>
          </p:txBody>
        </p:sp>
      </p:grpSp>
      <p:sp>
        <p:nvSpPr>
          <p:cNvPr id="29" name="Freeform 7">
            <a:extLst>
              <a:ext uri="{FF2B5EF4-FFF2-40B4-BE49-F238E27FC236}">
                <a16:creationId xmlns:a16="http://schemas.microsoft.com/office/drawing/2014/main" id="{6572265C-03BC-3CEF-E9F8-37D0BEFD8660}"/>
              </a:ext>
            </a:extLst>
          </p:cNvPr>
          <p:cNvSpPr/>
          <p:nvPr/>
        </p:nvSpPr>
        <p:spPr>
          <a:xfrm>
            <a:off x="1880431" y="7713444"/>
            <a:ext cx="382735" cy="407707"/>
          </a:xfrm>
          <a:custGeom>
            <a:avLst/>
            <a:gdLst/>
            <a:ahLst/>
            <a:cxnLst/>
            <a:rect l="l" t="t" r="r" b="b"/>
            <a:pathLst>
              <a:path w="382735" h="407707">
                <a:moveTo>
                  <a:pt x="0" y="0"/>
                </a:moveTo>
                <a:lnTo>
                  <a:pt x="382735" y="0"/>
                </a:lnTo>
                <a:lnTo>
                  <a:pt x="382735" y="407706"/>
                </a:lnTo>
                <a:lnTo>
                  <a:pt x="0" y="4077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0" name="TextBox 15">
            <a:extLst>
              <a:ext uri="{FF2B5EF4-FFF2-40B4-BE49-F238E27FC236}">
                <a16:creationId xmlns:a16="http://schemas.microsoft.com/office/drawing/2014/main" id="{622FE900-D7DE-5942-DCCF-BC55DA61219E}"/>
              </a:ext>
            </a:extLst>
          </p:cNvPr>
          <p:cNvSpPr txBox="1"/>
          <p:nvPr/>
        </p:nvSpPr>
        <p:spPr>
          <a:xfrm>
            <a:off x="2373840" y="7701532"/>
            <a:ext cx="6770160" cy="366062"/>
          </a:xfrm>
          <a:prstGeom prst="rect">
            <a:avLst/>
          </a:prstGeom>
        </p:spPr>
        <p:txBody>
          <a:bodyPr wrap="square" lIns="0" tIns="0" rIns="0" bIns="0" rtlCol="0" anchor="t">
            <a:spAutoFit/>
          </a:bodyPr>
          <a:lstStyle/>
          <a:p>
            <a:pPr algn="l">
              <a:lnSpc>
                <a:spcPts val="3107"/>
              </a:lnSpc>
            </a:pPr>
            <a:r>
              <a:rPr lang="en-US" sz="2219" dirty="0" err="1">
                <a:solidFill>
                  <a:srgbClr val="FFFFFF"/>
                </a:solidFill>
                <a:latin typeface="Times New Roman" panose="02020603050405020304" pitchFamily="18" charset="0"/>
                <a:ea typeface="思源黑体 1"/>
                <a:cs typeface="Times New Roman" panose="02020603050405020304" pitchFamily="18" charset="0"/>
                <a:sym typeface="思源黑体 1"/>
              </a:rPr>
              <a:t>Zhuolin</a:t>
            </a:r>
            <a:r>
              <a:rPr lang="en-US" sz="2219" dirty="0">
                <a:solidFill>
                  <a:srgbClr val="FFFFFF"/>
                </a:solidFill>
                <a:latin typeface="Times New Roman" panose="02020603050405020304" pitchFamily="18" charset="0"/>
                <a:ea typeface="思源黑体 1"/>
                <a:cs typeface="Times New Roman" panose="02020603050405020304" pitchFamily="18" charset="0"/>
                <a:sym typeface="思源黑体 1"/>
              </a:rPr>
              <a:t> Li                                  Email: </a:t>
            </a:r>
          </a:p>
        </p:txBody>
      </p:sp>
      <p:sp>
        <p:nvSpPr>
          <p:cNvPr id="31" name="TextBox 16">
            <a:extLst>
              <a:ext uri="{FF2B5EF4-FFF2-40B4-BE49-F238E27FC236}">
                <a16:creationId xmlns:a16="http://schemas.microsoft.com/office/drawing/2014/main" id="{F40E71E9-C90F-0EAE-3ACB-C1B3897305F1}"/>
              </a:ext>
            </a:extLst>
          </p:cNvPr>
          <p:cNvSpPr txBox="1"/>
          <p:nvPr/>
        </p:nvSpPr>
        <p:spPr>
          <a:xfrm>
            <a:off x="2373840" y="6745635"/>
            <a:ext cx="7913160" cy="366062"/>
          </a:xfrm>
          <a:prstGeom prst="rect">
            <a:avLst/>
          </a:prstGeom>
        </p:spPr>
        <p:txBody>
          <a:bodyPr wrap="square" lIns="0" tIns="0" rIns="0" bIns="0" rtlCol="0" anchor="t">
            <a:spAutoFit/>
          </a:bodyPr>
          <a:lstStyle/>
          <a:p>
            <a:pPr algn="l">
              <a:lnSpc>
                <a:spcPts val="3107"/>
              </a:lnSpc>
            </a:pPr>
            <a:r>
              <a:rPr lang="en-US" sz="2219" dirty="0">
                <a:solidFill>
                  <a:srgbClr val="1E1E1E"/>
                </a:solidFill>
                <a:latin typeface="Times New Roman" panose="02020603050405020304" pitchFamily="18" charset="0"/>
                <a:ea typeface="思源黑体 1"/>
                <a:cs typeface="Times New Roman" panose="02020603050405020304" pitchFamily="18" charset="0"/>
                <a:sym typeface="思源黑体 1"/>
              </a:rPr>
              <a:t>Junyu Jiang                                Email: juj013@ucsd.edu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77732-0073-29AB-91E7-731CE879B44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F1EFDF0-E357-16F4-20FC-BE81E5E2D743}"/>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DEAA6D08-3B4C-C11D-D6DA-48072E35EF9D}"/>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8DCBEBC8-37E3-D4A7-29C6-99F388A5AEF0}"/>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84122BA3-1F70-3100-A4D0-DD99982161AC}"/>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C06DCAE6-C9CE-A214-0C8A-5378A1976D0F}"/>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536FE134-EFA2-7DCC-39F5-C9A76EDF66E7}"/>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a:extLst>
              <a:ext uri="{FF2B5EF4-FFF2-40B4-BE49-F238E27FC236}">
                <a16:creationId xmlns:a16="http://schemas.microsoft.com/office/drawing/2014/main" id="{70C9E649-8868-E424-D7CB-1EB9D3CD8F5D}"/>
              </a:ext>
            </a:extLst>
          </p:cNvPr>
          <p:cNvGrpSpPr/>
          <p:nvPr/>
        </p:nvGrpSpPr>
        <p:grpSpPr>
          <a:xfrm>
            <a:off x="762000" y="2267461"/>
            <a:ext cx="16687800" cy="6503162"/>
            <a:chOff x="0" y="0"/>
            <a:chExt cx="806117" cy="326933"/>
          </a:xfrm>
        </p:grpSpPr>
        <p:sp>
          <p:nvSpPr>
            <p:cNvPr id="10" name="Freeform 10">
              <a:extLst>
                <a:ext uri="{FF2B5EF4-FFF2-40B4-BE49-F238E27FC236}">
                  <a16:creationId xmlns:a16="http://schemas.microsoft.com/office/drawing/2014/main" id="{87186133-B459-F296-9687-CEB6DF420088}"/>
                </a:ext>
              </a:extLst>
            </p:cNvPr>
            <p:cNvSpPr/>
            <p:nvPr/>
          </p:nvSpPr>
          <p:spPr>
            <a:xfrm>
              <a:off x="0" y="0"/>
              <a:ext cx="806117" cy="326933"/>
            </a:xfrm>
            <a:custGeom>
              <a:avLst/>
              <a:gdLst/>
              <a:ahLst/>
              <a:cxnLst/>
              <a:rect l="l" t="t" r="r" b="b"/>
              <a:pathLst>
                <a:path w="806117" h="326933">
                  <a:moveTo>
                    <a:pt x="0" y="0"/>
                  </a:moveTo>
                  <a:lnTo>
                    <a:pt x="806117" y="0"/>
                  </a:lnTo>
                  <a:lnTo>
                    <a:pt x="806117" y="326933"/>
                  </a:lnTo>
                  <a:lnTo>
                    <a:pt x="0" y="326933"/>
                  </a:lnTo>
                  <a:close/>
                </a:path>
              </a:pathLst>
            </a:custGeom>
            <a:solidFill>
              <a:srgbClr val="B3C2D8">
                <a:alpha val="31765"/>
              </a:srgbClr>
            </a:solidFill>
            <a:ln cap="sq">
              <a:noFill/>
              <a:prstDash val="solid"/>
              <a:miter/>
            </a:ln>
          </p:spPr>
        </p:sp>
        <p:sp>
          <p:nvSpPr>
            <p:cNvPr id="11" name="TextBox 11">
              <a:extLst>
                <a:ext uri="{FF2B5EF4-FFF2-40B4-BE49-F238E27FC236}">
                  <a16:creationId xmlns:a16="http://schemas.microsoft.com/office/drawing/2014/main" id="{F445A41D-AD6F-9B43-CF2C-60AAF095BA2E}"/>
                </a:ext>
              </a:extLst>
            </p:cNvPr>
            <p:cNvSpPr txBox="1"/>
            <p:nvPr/>
          </p:nvSpPr>
          <p:spPr>
            <a:xfrm>
              <a:off x="0" y="-28575"/>
              <a:ext cx="806117" cy="355508"/>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2" name="TextBox 12">
            <a:extLst>
              <a:ext uri="{FF2B5EF4-FFF2-40B4-BE49-F238E27FC236}">
                <a16:creationId xmlns:a16="http://schemas.microsoft.com/office/drawing/2014/main" id="{4A590D04-BE22-B9CE-C125-0B02188F6DE5}"/>
              </a:ext>
            </a:extLst>
          </p:cNvPr>
          <p:cNvSpPr txBox="1"/>
          <p:nvPr/>
        </p:nvSpPr>
        <p:spPr>
          <a:xfrm>
            <a:off x="1181099" y="2424753"/>
            <a:ext cx="15925800" cy="6153929"/>
          </a:xfrm>
          <a:prstGeom prst="rect">
            <a:avLst/>
          </a:prstGeom>
        </p:spPr>
        <p:txBody>
          <a:bodyPr wrap="square" lIns="0" tIns="0" rIns="0" bIns="0" rtlCol="0" anchor="t">
            <a:spAutoFit/>
          </a:bodyPr>
          <a:lstStyle/>
          <a:p>
            <a:pPr lvl="0" algn="just">
              <a:lnSpc>
                <a:spcPct val="130000"/>
              </a:lnSpc>
              <a:spcBef>
                <a:spcPct val="0"/>
              </a:spcBef>
            </a:pPr>
            <a:r>
              <a:rPr lang="en-US" sz="4800" b="1" i="1" dirty="0">
                <a:solidFill>
                  <a:srgbClr val="1E1E1E"/>
                </a:solidFill>
                <a:latin typeface="Times New Roman" panose="02020603050405020304" pitchFamily="18" charset="0"/>
                <a:ea typeface="思源黑体 2"/>
                <a:cs typeface="Times New Roman" panose="02020603050405020304" pitchFamily="18" charset="0"/>
                <a:sym typeface="思源黑体 2"/>
              </a:rPr>
              <a:t>Research Gap :</a:t>
            </a:r>
          </a:p>
          <a:p>
            <a:pPr marL="571500" lvl="0" indent="-571500" algn="just">
              <a:lnSpc>
                <a:spcPct val="130000"/>
              </a:lnSpc>
              <a:spcBef>
                <a:spcPct val="0"/>
              </a:spcBef>
              <a:buFont typeface="Arial" panose="020B0604020202020204" pitchFamily="34" charset="0"/>
              <a:buChar char="•"/>
            </a:pPr>
            <a:r>
              <a:rPr lang="en-US" sz="4400" dirty="0">
                <a:solidFill>
                  <a:srgbClr val="1E1E1E"/>
                </a:solidFill>
                <a:latin typeface="Times New Roman" panose="02020603050405020304" pitchFamily="18" charset="0"/>
                <a:ea typeface="思源黑体 2"/>
                <a:cs typeface="Times New Roman" panose="02020603050405020304" pitchFamily="18" charset="0"/>
                <a:sym typeface="思源黑体 2"/>
              </a:rPr>
              <a:t>Existing literature focuses on theoretical discussions of national identity.</a:t>
            </a:r>
          </a:p>
          <a:p>
            <a:pPr marL="571500" lvl="0" indent="-571500" algn="just">
              <a:lnSpc>
                <a:spcPct val="130000"/>
              </a:lnSpc>
              <a:spcBef>
                <a:spcPct val="0"/>
              </a:spcBef>
              <a:buFont typeface="Arial" panose="020B0604020202020204" pitchFamily="34" charset="0"/>
              <a:buChar char="•"/>
            </a:pPr>
            <a:r>
              <a:rPr lang="en-US" sz="4400" dirty="0">
                <a:solidFill>
                  <a:srgbClr val="1E1E1E"/>
                </a:solidFill>
                <a:latin typeface="Times New Roman" panose="02020603050405020304" pitchFamily="18" charset="0"/>
                <a:ea typeface="思源黑体 2"/>
                <a:cs typeface="Times New Roman" panose="02020603050405020304" pitchFamily="18" charset="0"/>
                <a:sym typeface="思源黑体 2"/>
              </a:rPr>
              <a:t>Few studies examine textual patterns of framing strategies in real-world political discourse.</a:t>
            </a:r>
          </a:p>
          <a:p>
            <a:pPr marL="571500" lvl="0" indent="-571500" algn="just">
              <a:lnSpc>
                <a:spcPct val="130000"/>
              </a:lnSpc>
              <a:spcBef>
                <a:spcPct val="0"/>
              </a:spcBef>
              <a:buFont typeface="Arial" panose="020B0604020202020204" pitchFamily="34" charset="0"/>
              <a:buChar char="•"/>
            </a:pPr>
            <a:r>
              <a:rPr lang="en-US" sz="4400" dirty="0">
                <a:solidFill>
                  <a:srgbClr val="1E1E1E"/>
                </a:solidFill>
                <a:latin typeface="Times New Roman" panose="02020603050405020304" pitchFamily="18" charset="0"/>
                <a:ea typeface="思源黑体 2"/>
                <a:cs typeface="Times New Roman" panose="02020603050405020304" pitchFamily="18" charset="0"/>
                <a:sym typeface="思源黑体 2"/>
              </a:rPr>
              <a:t>Even fewer use computational methods to explore how these strategies vary across actors or contexts.</a:t>
            </a:r>
          </a:p>
        </p:txBody>
      </p:sp>
      <p:sp>
        <p:nvSpPr>
          <p:cNvPr id="13" name="TextBox 8">
            <a:extLst>
              <a:ext uri="{FF2B5EF4-FFF2-40B4-BE49-F238E27FC236}">
                <a16:creationId xmlns:a16="http://schemas.microsoft.com/office/drawing/2014/main" id="{6BFC9116-E979-5E48-0657-161186BDD6BA}"/>
              </a:ext>
            </a:extLst>
          </p:cNvPr>
          <p:cNvSpPr txBox="1"/>
          <p:nvPr/>
        </p:nvSpPr>
        <p:spPr>
          <a:xfrm>
            <a:off x="4956870" y="878832"/>
            <a:ext cx="8374259" cy="820738"/>
          </a:xfrm>
          <a:prstGeom prst="rect">
            <a:avLst/>
          </a:prstGeom>
        </p:spPr>
        <p:txBody>
          <a:bodyPr lIns="0" tIns="0" rIns="0" bIns="0" rtlCol="0" anchor="t">
            <a:spAutoFit/>
          </a:bodyPr>
          <a:lstStyle/>
          <a:p>
            <a:pPr algn="ctr">
              <a:lnSpc>
                <a:spcPts val="6360"/>
              </a:lnSpc>
            </a:pPr>
            <a:r>
              <a:rPr lang="en-US" altLang="zh-CN"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rPr>
              <a:t>Research </a:t>
            </a:r>
            <a:r>
              <a:rPr lang="en-US" altLang="zh-CN"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Background</a:t>
            </a:r>
            <a:endPar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endParaRPr>
          </a:p>
        </p:txBody>
      </p:sp>
    </p:spTree>
    <p:extLst>
      <p:ext uri="{BB962C8B-B14F-4D97-AF65-F5344CB8AC3E}">
        <p14:creationId xmlns:p14="http://schemas.microsoft.com/office/powerpoint/2010/main" val="34434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E98A8-1F19-0ED9-F07E-4A5845561B1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0F1BAB9-0D83-1405-1ED9-D88A0760F3B9}"/>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3ED80519-E427-B9E6-9D29-E71915B6885E}"/>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B6049C7E-09D9-5574-1532-E20D6EC2A536}"/>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E605998E-CED9-2E0E-A536-6FFD9A7E536A}"/>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B07628D0-490F-7557-C26E-3C1911D33936}"/>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7FB299E6-F407-14AE-0875-41B38755DA9C}"/>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a:extLst>
              <a:ext uri="{FF2B5EF4-FFF2-40B4-BE49-F238E27FC236}">
                <a16:creationId xmlns:a16="http://schemas.microsoft.com/office/drawing/2014/main" id="{ADA344E9-19B7-D2E1-6113-C02AA3E0CF7A}"/>
              </a:ext>
            </a:extLst>
          </p:cNvPr>
          <p:cNvSpPr txBox="1"/>
          <p:nvPr/>
        </p:nvSpPr>
        <p:spPr>
          <a:xfrm>
            <a:off x="4956870" y="878832"/>
            <a:ext cx="8374259" cy="839012"/>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Research Questions</a:t>
            </a:r>
          </a:p>
        </p:txBody>
      </p:sp>
      <p:sp>
        <p:nvSpPr>
          <p:cNvPr id="9" name="TextBox 9">
            <a:extLst>
              <a:ext uri="{FF2B5EF4-FFF2-40B4-BE49-F238E27FC236}">
                <a16:creationId xmlns:a16="http://schemas.microsoft.com/office/drawing/2014/main" id="{CD118332-C92D-1E11-70C1-54FE5AB8974F}"/>
              </a:ext>
            </a:extLst>
          </p:cNvPr>
          <p:cNvSpPr txBox="1"/>
          <p:nvPr/>
        </p:nvSpPr>
        <p:spPr>
          <a:xfrm>
            <a:off x="2548504" y="3059830"/>
            <a:ext cx="14139296" cy="2200089"/>
          </a:xfrm>
          <a:prstGeom prst="rect">
            <a:avLst/>
          </a:prstGeom>
        </p:spPr>
        <p:txBody>
          <a:bodyPr wrap="square" lIns="0" tIns="0" rIns="0" bIns="0" rtlCol="0" anchor="t">
            <a:spAutoFit/>
          </a:bodyPr>
          <a:lstStyle/>
          <a:p>
            <a:pPr algn="l">
              <a:lnSpc>
                <a:spcPts val="4368"/>
              </a:lnSpc>
            </a:pPr>
            <a:endParaRPr sz="2000" dirty="0">
              <a:latin typeface="Times New Roman" panose="02020603050405020304" pitchFamily="18" charset="0"/>
              <a:cs typeface="Times New Roman" panose="02020603050405020304" pitchFamily="18" charset="0"/>
            </a:endParaRPr>
          </a:p>
          <a:p>
            <a:pPr algn="l">
              <a:lnSpc>
                <a:spcPts val="4368"/>
              </a:lnSpc>
            </a:pPr>
            <a:r>
              <a:rPr lang="en-US" sz="3200" b="1" dirty="0">
                <a:solidFill>
                  <a:srgbClr val="1E1E1E"/>
                </a:solidFill>
                <a:latin typeface="Times New Roman" panose="02020603050405020304" pitchFamily="18" charset="0"/>
                <a:ea typeface="Times New Roman Bold"/>
                <a:cs typeface="Times New Roman" panose="02020603050405020304" pitchFamily="18" charset="0"/>
                <a:sym typeface="Times New Roman Bold"/>
              </a:rPr>
              <a:t> RQ1: </a:t>
            </a:r>
            <a:r>
              <a:rPr lang="en-US" sz="3200" dirty="0">
                <a:solidFill>
                  <a:srgbClr val="1E1E1E"/>
                </a:solidFill>
                <a:latin typeface="Times New Roman" panose="02020603050405020304" pitchFamily="18" charset="0"/>
                <a:ea typeface="Times New Roman Bold"/>
                <a:cs typeface="Times New Roman" panose="02020603050405020304" pitchFamily="18" charset="0"/>
                <a:sym typeface="Times New Roman Bold"/>
              </a:rPr>
              <a:t>In the discursive construction of “nation” as a political signifier, is there evidence of recurrent or structurally regular framing strategies?</a:t>
            </a:r>
          </a:p>
          <a:p>
            <a:pPr algn="l">
              <a:lnSpc>
                <a:spcPts val="4368"/>
              </a:lnSpc>
            </a:pPr>
            <a:endParaRPr lang="en-US" sz="3200" b="1" dirty="0">
              <a:solidFill>
                <a:srgbClr val="1E1E1E"/>
              </a:solidFill>
              <a:latin typeface="Times New Roman" panose="02020603050405020304" pitchFamily="18" charset="0"/>
              <a:ea typeface="Times New Roman Bold"/>
              <a:cs typeface="Times New Roman" panose="02020603050405020304" pitchFamily="18" charset="0"/>
              <a:sym typeface="Times New Roman Bold"/>
            </a:endParaRPr>
          </a:p>
        </p:txBody>
      </p:sp>
      <p:sp>
        <p:nvSpPr>
          <p:cNvPr id="10" name="TextBox 10">
            <a:extLst>
              <a:ext uri="{FF2B5EF4-FFF2-40B4-BE49-F238E27FC236}">
                <a16:creationId xmlns:a16="http://schemas.microsoft.com/office/drawing/2014/main" id="{531CB86E-1359-844A-3A34-599E65CB4695}"/>
              </a:ext>
            </a:extLst>
          </p:cNvPr>
          <p:cNvSpPr txBox="1"/>
          <p:nvPr/>
        </p:nvSpPr>
        <p:spPr>
          <a:xfrm>
            <a:off x="2489031" y="5385800"/>
            <a:ext cx="14139296" cy="2212144"/>
          </a:xfrm>
          <a:prstGeom prst="rect">
            <a:avLst/>
          </a:prstGeom>
        </p:spPr>
        <p:txBody>
          <a:bodyPr wrap="square" lIns="0" tIns="0" rIns="0" bIns="0" rtlCol="0" anchor="t">
            <a:spAutoFit/>
          </a:bodyPr>
          <a:lstStyle/>
          <a:p>
            <a:pPr marL="0" lvl="0" indent="0" algn="l">
              <a:lnSpc>
                <a:spcPts val="4368"/>
              </a:lnSpc>
              <a:spcBef>
                <a:spcPct val="0"/>
              </a:spcBef>
            </a:pPr>
            <a:endParaRPr sz="2000" dirty="0">
              <a:latin typeface="Times New Roman" panose="02020603050405020304" pitchFamily="18" charset="0"/>
              <a:cs typeface="Times New Roman" panose="02020603050405020304" pitchFamily="18" charset="0"/>
            </a:endParaRPr>
          </a:p>
          <a:p>
            <a:pPr marL="0" lvl="0" indent="0" algn="l">
              <a:lnSpc>
                <a:spcPts val="4368"/>
              </a:lnSpc>
              <a:spcBef>
                <a:spcPct val="0"/>
              </a:spcBef>
            </a:pPr>
            <a:r>
              <a:rPr lang="en-US" sz="3200" b="1" u="none" strike="noStrike" dirty="0">
                <a:solidFill>
                  <a:srgbClr val="1E1E1E"/>
                </a:solidFill>
                <a:latin typeface="Times New Roman" panose="02020603050405020304" pitchFamily="18" charset="0"/>
                <a:ea typeface="Times New Roman Bold"/>
                <a:cs typeface="Times New Roman" panose="02020603050405020304" pitchFamily="18" charset="0"/>
                <a:sym typeface="Times New Roman Bold"/>
              </a:rPr>
              <a:t> RQ2: </a:t>
            </a:r>
            <a:r>
              <a:rPr lang="en-US" sz="3200" u="none" strike="noStrike" dirty="0">
                <a:solidFill>
                  <a:srgbClr val="1E1E1E"/>
                </a:solidFill>
                <a:latin typeface="Times New Roman" panose="02020603050405020304" pitchFamily="18" charset="0"/>
                <a:ea typeface="Times New Roman Bold"/>
                <a:cs typeface="Times New Roman" panose="02020603050405020304" pitchFamily="18" charset="0"/>
                <a:sym typeface="Times New Roman Bold"/>
              </a:rPr>
              <a:t>To what extent are national identity framing strategies differentiated by political ideology, party affiliation, or critical sociopolitical events?</a:t>
            </a:r>
          </a:p>
          <a:p>
            <a:pPr marL="0" lvl="0" indent="0" algn="l">
              <a:lnSpc>
                <a:spcPts val="4368"/>
              </a:lnSpc>
              <a:spcBef>
                <a:spcPct val="0"/>
              </a:spcBef>
            </a:pPr>
            <a:endParaRPr lang="en-US" sz="3200" b="1" u="none" strike="noStrike" dirty="0">
              <a:solidFill>
                <a:srgbClr val="1E1E1E"/>
              </a:solidFill>
              <a:latin typeface="Times New Roman" panose="02020603050405020304" pitchFamily="18" charset="0"/>
              <a:ea typeface="Times New Roman Bold"/>
              <a:cs typeface="Times New Roman" panose="02020603050405020304" pitchFamily="18" charset="0"/>
              <a:sym typeface="Times New Roman Bold"/>
            </a:endParaRPr>
          </a:p>
        </p:txBody>
      </p:sp>
    </p:spTree>
    <p:extLst>
      <p:ext uri="{BB962C8B-B14F-4D97-AF65-F5344CB8AC3E}">
        <p14:creationId xmlns:p14="http://schemas.microsoft.com/office/powerpoint/2010/main" val="386679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4956870" y="878832"/>
            <a:ext cx="8374259" cy="839012"/>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Theoretical Framework</a:t>
            </a:r>
          </a:p>
        </p:txBody>
      </p:sp>
      <p:sp>
        <p:nvSpPr>
          <p:cNvPr id="9" name="TextBox 9"/>
          <p:cNvSpPr txBox="1"/>
          <p:nvPr/>
        </p:nvSpPr>
        <p:spPr>
          <a:xfrm>
            <a:off x="1935922" y="2685547"/>
            <a:ext cx="15163800" cy="4481163"/>
          </a:xfrm>
          <a:prstGeom prst="rect">
            <a:avLst/>
          </a:prstGeom>
        </p:spPr>
        <p:txBody>
          <a:bodyPr wrap="square" lIns="0" tIns="0" rIns="0" bIns="0" rtlCol="0" anchor="t">
            <a:spAutoFit/>
          </a:bodyPr>
          <a:lstStyle/>
          <a:p>
            <a:pPr algn="l">
              <a:lnSpc>
                <a:spcPts val="4368"/>
              </a:lnSpc>
            </a:pPr>
            <a:r>
              <a:rPr lang="en-US" sz="4000" b="1" i="1" dirty="0">
                <a:solidFill>
                  <a:srgbClr val="1E1E1E"/>
                </a:solidFill>
                <a:latin typeface="Times New Roman" panose="02020603050405020304" pitchFamily="18" charset="0"/>
                <a:ea typeface="思源黑体 2"/>
                <a:cs typeface="Times New Roman" panose="02020603050405020304" pitchFamily="18" charset="0"/>
              </a:rPr>
              <a:t> Constructivist Understandings of the Nation</a:t>
            </a:r>
          </a:p>
          <a:p>
            <a:pPr algn="l">
              <a:lnSpc>
                <a:spcPts val="4368"/>
              </a:lnSpc>
            </a:pPr>
            <a:endParaRPr lang="en-US" sz="3600" dirty="0">
              <a:solidFill>
                <a:srgbClr val="1E1E1E"/>
              </a:solidFill>
              <a:latin typeface="Times New Roman" panose="02020603050405020304" pitchFamily="18" charset="0"/>
              <a:ea typeface="思源黑体 2"/>
              <a:cs typeface="Times New Roman" panose="02020603050405020304" pitchFamily="18" charset="0"/>
            </a:endParaRPr>
          </a:p>
          <a:p>
            <a:pPr marL="571500" indent="-571500" algn="l">
              <a:lnSpc>
                <a:spcPts val="4368"/>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rPr>
              <a:t>Anderson (1991): Nation as an imagined community, constructed through shared symbols, narratives, and language.</a:t>
            </a:r>
          </a:p>
          <a:p>
            <a:pPr marL="571500" indent="-571500" algn="l">
              <a:lnSpc>
                <a:spcPts val="4368"/>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rPr>
              <a:t>Gellner (1983): Nationalism precedes the nation; culture is shaped to fit political needs.</a:t>
            </a:r>
          </a:p>
          <a:p>
            <a:pPr marL="571500" indent="-571500" algn="l">
              <a:lnSpc>
                <a:spcPts val="4368"/>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rPr>
              <a:t>Smith (1986): Nations draw on myths, memories, and symbols from pre-modern </a:t>
            </a:r>
            <a:r>
              <a:rPr lang="en-US" sz="3600" dirty="0" err="1">
                <a:solidFill>
                  <a:srgbClr val="1E1E1E"/>
                </a:solidFill>
                <a:latin typeface="Times New Roman" panose="02020603050405020304" pitchFamily="18" charset="0"/>
                <a:ea typeface="思源黑体 2"/>
                <a:cs typeface="Times New Roman" panose="02020603050405020304" pitchFamily="18" charset="0"/>
              </a:rPr>
              <a:t>ethnie</a:t>
            </a:r>
            <a:r>
              <a:rPr lang="en-US" sz="3600" dirty="0">
                <a:solidFill>
                  <a:srgbClr val="1E1E1E"/>
                </a:solidFill>
                <a:latin typeface="Times New Roman" panose="02020603050405020304" pitchFamily="18" charset="0"/>
                <a:ea typeface="思源黑体 2"/>
                <a:cs typeface="Times New Roman" panose="02020603050405020304" pitchFamily="18" charset="0"/>
              </a:rPr>
              <a:t>.</a:t>
            </a:r>
            <a:endPar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36C1C-3894-7C2C-19CB-2F8EC14315D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3436D63-58D3-94AA-028D-6FCFB63B03F9}"/>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F4399D02-4E07-716D-8AB3-679D9BF27026}"/>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4CDE57B8-41B7-C6DB-2B54-44F0404651FA}"/>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4BE15401-CF22-61E2-0709-ECFCC160CEFE}"/>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B2BEAA00-BB77-CCEA-7E54-19C5604F9A0E}"/>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0D6C7BDC-E088-6222-95CD-91643373238B}"/>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a:extLst>
              <a:ext uri="{FF2B5EF4-FFF2-40B4-BE49-F238E27FC236}">
                <a16:creationId xmlns:a16="http://schemas.microsoft.com/office/drawing/2014/main" id="{913BBF9F-12DC-5E53-2556-4C007B5E24EC}"/>
              </a:ext>
            </a:extLst>
          </p:cNvPr>
          <p:cNvSpPr txBox="1"/>
          <p:nvPr/>
        </p:nvSpPr>
        <p:spPr>
          <a:xfrm>
            <a:off x="4956870" y="878832"/>
            <a:ext cx="8374259" cy="839012"/>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Theoretical Framework</a:t>
            </a:r>
          </a:p>
        </p:txBody>
      </p:sp>
      <p:sp>
        <p:nvSpPr>
          <p:cNvPr id="9" name="TextBox 9">
            <a:extLst>
              <a:ext uri="{FF2B5EF4-FFF2-40B4-BE49-F238E27FC236}">
                <a16:creationId xmlns:a16="http://schemas.microsoft.com/office/drawing/2014/main" id="{23DA5CA4-737F-3613-85F9-E9C8911A9BB9}"/>
              </a:ext>
            </a:extLst>
          </p:cNvPr>
          <p:cNvSpPr txBox="1"/>
          <p:nvPr/>
        </p:nvSpPr>
        <p:spPr>
          <a:xfrm>
            <a:off x="1905000" y="2685547"/>
            <a:ext cx="15163800" cy="6173934"/>
          </a:xfrm>
          <a:prstGeom prst="rect">
            <a:avLst/>
          </a:prstGeom>
        </p:spPr>
        <p:txBody>
          <a:bodyPr wrap="square" lIns="0" tIns="0" rIns="0" bIns="0" rtlCol="0" anchor="t">
            <a:spAutoFit/>
          </a:bodyPr>
          <a:lstStyle/>
          <a:p>
            <a:pPr algn="l">
              <a:lnSpc>
                <a:spcPts val="4368"/>
              </a:lnSpc>
            </a:pPr>
            <a:r>
              <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rPr>
              <a:t> Conceptual Ambiguity in the Chinese Linguistic Context</a:t>
            </a:r>
          </a:p>
          <a:p>
            <a:pPr algn="l">
              <a:lnSpc>
                <a:spcPts val="4368"/>
              </a:lnSpc>
            </a:pPr>
            <a:endPar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endParaRPr>
          </a:p>
          <a:p>
            <a:pPr marL="571500" indent="-571500" algn="l">
              <a:lnSpc>
                <a:spcPts val="4368"/>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The term nation is translated as both </a:t>
            </a:r>
            <a:r>
              <a:rPr lang="en-US" sz="3600" dirty="0" err="1">
                <a:solidFill>
                  <a:srgbClr val="1E1E1E"/>
                </a:solidFill>
                <a:latin typeface="Times New Roman" panose="02020603050405020304" pitchFamily="18" charset="0"/>
                <a:ea typeface="思源黑体 2"/>
                <a:cs typeface="Times New Roman" panose="02020603050405020304" pitchFamily="18" charset="0"/>
                <a:sym typeface="Times New Roman Bold"/>
              </a:rPr>
              <a:t>minzu</a:t>
            </a: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 (ethnic group) and </a:t>
            </a:r>
            <a:r>
              <a:rPr lang="en-US" sz="3600" dirty="0" err="1">
                <a:solidFill>
                  <a:srgbClr val="1E1E1E"/>
                </a:solidFill>
                <a:latin typeface="Times New Roman" panose="02020603050405020304" pitchFamily="18" charset="0"/>
                <a:ea typeface="思源黑体 2"/>
                <a:cs typeface="Times New Roman" panose="02020603050405020304" pitchFamily="18" charset="0"/>
                <a:sym typeface="Times New Roman Bold"/>
              </a:rPr>
              <a:t>guojia</a:t>
            </a: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 (state).</a:t>
            </a:r>
          </a:p>
          <a:p>
            <a:pPr marL="571500" indent="-571500" algn="l">
              <a:lnSpc>
                <a:spcPts val="4368"/>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This duality creates ambiguity → opens discursive space for political framing.</a:t>
            </a:r>
          </a:p>
          <a:p>
            <a:pPr algn="l">
              <a:lnSpc>
                <a:spcPts val="4368"/>
              </a:lnSpc>
            </a:pPr>
            <a:b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br>
            <a:r>
              <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rPr>
              <a:t>Nation as a Discursive Construct</a:t>
            </a:r>
          </a:p>
          <a:p>
            <a:pPr marL="571500" indent="-571500" algn="l">
              <a:lnSpc>
                <a:spcPts val="4368"/>
              </a:lnSpc>
              <a:buFont typeface="Arial" panose="020B0604020202020204" pitchFamily="34" charset="0"/>
              <a:buChar char="•"/>
            </a:pPr>
            <a:endPar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endParaRPr>
          </a:p>
          <a:p>
            <a:pPr marL="571500" indent="-571500" algn="l">
              <a:lnSpc>
                <a:spcPts val="4368"/>
              </a:lnSpc>
              <a:buFont typeface="Arial" panose="020B0604020202020204" pitchFamily="34" charset="0"/>
              <a:buChar char="•"/>
            </a:pPr>
            <a:r>
              <a:rPr lang="en-US" sz="3600" dirty="0" err="1">
                <a:solidFill>
                  <a:srgbClr val="1E1E1E"/>
                </a:solidFill>
                <a:latin typeface="Times New Roman" panose="02020603050405020304" pitchFamily="18" charset="0"/>
                <a:ea typeface="思源黑体 2"/>
                <a:cs typeface="Times New Roman" panose="02020603050405020304" pitchFamily="18" charset="0"/>
                <a:sym typeface="Times New Roman Bold"/>
              </a:rPr>
              <a:t>Laclau</a:t>
            </a: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 &amp; </a:t>
            </a:r>
            <a:r>
              <a:rPr lang="en-US" sz="3600" dirty="0" err="1">
                <a:solidFill>
                  <a:srgbClr val="1E1E1E"/>
                </a:solidFill>
                <a:latin typeface="Times New Roman" panose="02020603050405020304" pitchFamily="18" charset="0"/>
                <a:ea typeface="思源黑体 2"/>
                <a:cs typeface="Times New Roman" panose="02020603050405020304" pitchFamily="18" charset="0"/>
                <a:sym typeface="Times New Roman Bold"/>
              </a:rPr>
              <a:t>Mouffe</a:t>
            </a: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 (1985): Nation is a floating signifier, filled with different meanings through political discourse.</a:t>
            </a:r>
          </a:p>
          <a:p>
            <a:pPr marL="571500" indent="-571500" algn="l">
              <a:lnSpc>
                <a:spcPts val="4368"/>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Fairclough (1992): Discourse shapes identity through framing, metaphor, and intertextual memory.</a:t>
            </a:r>
          </a:p>
        </p:txBody>
      </p:sp>
    </p:spTree>
    <p:extLst>
      <p:ext uri="{BB962C8B-B14F-4D97-AF65-F5344CB8AC3E}">
        <p14:creationId xmlns:p14="http://schemas.microsoft.com/office/powerpoint/2010/main" val="265057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E903E-303D-FFB5-3C4A-6A9B1FAD8CA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FBB414A-3A73-4255-528D-D20B6C2AF70F}"/>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D8754C77-70F6-7129-3CDD-7DE4D36349CB}"/>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1EDEE94F-11D8-7BCE-6A55-7C372DD8EBAF}"/>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DC2BD3AD-07BC-C76A-7E37-955DD2A70A9E}"/>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24A119FB-0FFD-9CE6-6059-32FC7493CAE7}"/>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8D87DA03-E1DE-D501-F389-C76F97017380}"/>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a:extLst>
              <a:ext uri="{FF2B5EF4-FFF2-40B4-BE49-F238E27FC236}">
                <a16:creationId xmlns:a16="http://schemas.microsoft.com/office/drawing/2014/main" id="{2D260D1D-0FCB-B514-7BEC-10D231C2CAAC}"/>
              </a:ext>
            </a:extLst>
          </p:cNvPr>
          <p:cNvSpPr txBox="1"/>
          <p:nvPr/>
        </p:nvSpPr>
        <p:spPr>
          <a:xfrm>
            <a:off x="4956870" y="878832"/>
            <a:ext cx="8374259" cy="839012"/>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Theoretical Framework</a:t>
            </a:r>
          </a:p>
        </p:txBody>
      </p:sp>
      <p:sp>
        <p:nvSpPr>
          <p:cNvPr id="9" name="TextBox 9">
            <a:extLst>
              <a:ext uri="{FF2B5EF4-FFF2-40B4-BE49-F238E27FC236}">
                <a16:creationId xmlns:a16="http://schemas.microsoft.com/office/drawing/2014/main" id="{E447CA8A-83ED-A5D5-A4D4-FF3BDEFA2BA1}"/>
              </a:ext>
            </a:extLst>
          </p:cNvPr>
          <p:cNvSpPr txBox="1"/>
          <p:nvPr/>
        </p:nvSpPr>
        <p:spPr>
          <a:xfrm>
            <a:off x="1905000" y="2685547"/>
            <a:ext cx="15163800" cy="6733062"/>
          </a:xfrm>
          <a:prstGeom prst="rect">
            <a:avLst/>
          </a:prstGeom>
        </p:spPr>
        <p:txBody>
          <a:bodyPr wrap="square" lIns="0" tIns="0" rIns="0" bIns="0" rtlCol="0" anchor="t">
            <a:spAutoFit/>
          </a:bodyPr>
          <a:lstStyle/>
          <a:p>
            <a:pPr algn="l">
              <a:lnSpc>
                <a:spcPct val="150000"/>
              </a:lnSpc>
            </a:pPr>
            <a:r>
              <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rPr>
              <a:t>The DPM Framework for National Identity Construction</a:t>
            </a:r>
          </a:p>
          <a:p>
            <a:pPr marL="571500" indent="-571500" algn="l">
              <a:lnSpc>
                <a:spcPct val="150000"/>
              </a:lnSpc>
              <a:buFont typeface="Arial" panose="020B0604020202020204" pitchFamily="34" charset="0"/>
              <a:buChar char="•"/>
            </a:pPr>
            <a:endPar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endParaRPr>
          </a:p>
          <a:p>
            <a:pPr marL="571500" indent="-571500" algn="l">
              <a:lnSpc>
                <a:spcPct val="150000"/>
              </a:lnSpc>
              <a:buFont typeface="Arial" panose="020B0604020202020204" pitchFamily="34" charset="0"/>
              <a:buChar char="•"/>
            </a:pPr>
            <a:r>
              <a:rPr lang="en-US" sz="3600" b="1" dirty="0">
                <a:solidFill>
                  <a:srgbClr val="1E1E1E"/>
                </a:solidFill>
                <a:latin typeface="Times New Roman" panose="02020603050405020304" pitchFamily="18" charset="0"/>
                <a:ea typeface="思源黑体 2"/>
                <a:cs typeface="Times New Roman" panose="02020603050405020304" pitchFamily="18" charset="0"/>
                <a:sym typeface="Times New Roman Bold"/>
              </a:rPr>
              <a:t>1. Defining the National Self </a:t>
            </a:r>
            <a:r>
              <a:rPr lang="en-US" altLang="zh-CN" sz="3600" b="1" dirty="0">
                <a:solidFill>
                  <a:srgbClr val="1E1E1E"/>
                </a:solidFill>
                <a:latin typeface="Times New Roman" panose="02020603050405020304" pitchFamily="18" charset="0"/>
                <a:ea typeface="思源黑体 2"/>
                <a:cs typeface="Times New Roman" panose="02020603050405020304" pitchFamily="18" charset="0"/>
                <a:sym typeface="Times New Roman Bold"/>
              </a:rPr>
              <a:t>—— </a:t>
            </a: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Who are we?</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Asserting sovereignty and agency: Security, economic, or legal autonomy</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Differentiating collective identity: Distinguishing “us” from internal/external “others”</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Reinterpreting history and memory: Reframing narratives to shape shared past</a:t>
            </a:r>
          </a:p>
        </p:txBody>
      </p:sp>
    </p:spTree>
    <p:extLst>
      <p:ext uri="{BB962C8B-B14F-4D97-AF65-F5344CB8AC3E}">
        <p14:creationId xmlns:p14="http://schemas.microsoft.com/office/powerpoint/2010/main" val="56138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AC559-DE24-55FF-1388-2F57E188355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D8945E1-784F-4F9A-E03B-9BE56D84AF53}"/>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94C581BD-7FBA-319D-5B02-26CFE95BA533}"/>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6F239382-4363-D607-CC54-D0753CE53C2B}"/>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A443A2EE-D094-4F46-1DB5-A92B38FA0BC8}"/>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A9CEE983-DC10-3CF0-8342-6C1E5E29D517}"/>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09B2D154-042C-3393-8455-D52E8FAB837C}"/>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a:extLst>
              <a:ext uri="{FF2B5EF4-FFF2-40B4-BE49-F238E27FC236}">
                <a16:creationId xmlns:a16="http://schemas.microsoft.com/office/drawing/2014/main" id="{DDE0D33F-C3A1-C59D-73B4-7C2A2F91DE60}"/>
              </a:ext>
            </a:extLst>
          </p:cNvPr>
          <p:cNvSpPr txBox="1"/>
          <p:nvPr/>
        </p:nvSpPr>
        <p:spPr>
          <a:xfrm>
            <a:off x="4956870" y="878832"/>
            <a:ext cx="8374259" cy="839012"/>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Theoretical Framework</a:t>
            </a:r>
          </a:p>
        </p:txBody>
      </p:sp>
      <p:sp>
        <p:nvSpPr>
          <p:cNvPr id="9" name="TextBox 9">
            <a:extLst>
              <a:ext uri="{FF2B5EF4-FFF2-40B4-BE49-F238E27FC236}">
                <a16:creationId xmlns:a16="http://schemas.microsoft.com/office/drawing/2014/main" id="{9286062C-653A-4CE9-A32A-F063F3BBC4A3}"/>
              </a:ext>
            </a:extLst>
          </p:cNvPr>
          <p:cNvSpPr txBox="1"/>
          <p:nvPr/>
        </p:nvSpPr>
        <p:spPr>
          <a:xfrm>
            <a:off x="1905000" y="2685547"/>
            <a:ext cx="15163800" cy="5902065"/>
          </a:xfrm>
          <a:prstGeom prst="rect">
            <a:avLst/>
          </a:prstGeom>
        </p:spPr>
        <p:txBody>
          <a:bodyPr wrap="square" lIns="0" tIns="0" rIns="0" bIns="0" rtlCol="0" anchor="t">
            <a:spAutoFit/>
          </a:bodyPr>
          <a:lstStyle/>
          <a:p>
            <a:pPr algn="l">
              <a:lnSpc>
                <a:spcPct val="150000"/>
              </a:lnSpc>
            </a:pPr>
            <a:r>
              <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rPr>
              <a:t>The DPM Framework for National Identity Construction</a:t>
            </a:r>
          </a:p>
          <a:p>
            <a:pPr marL="571500" indent="-571500" algn="l">
              <a:lnSpc>
                <a:spcPct val="150000"/>
              </a:lnSpc>
              <a:buFont typeface="Arial" panose="020B0604020202020204" pitchFamily="34" charset="0"/>
              <a:buChar char="•"/>
            </a:pPr>
            <a:endPar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endParaRPr>
          </a:p>
          <a:p>
            <a:pPr marL="571500" indent="-571500" algn="l">
              <a:lnSpc>
                <a:spcPct val="150000"/>
              </a:lnSpc>
              <a:buFont typeface="Arial" panose="020B0604020202020204" pitchFamily="34" charset="0"/>
              <a:buChar char="•"/>
            </a:pPr>
            <a:r>
              <a:rPr lang="en-US" sz="3600" b="1" dirty="0">
                <a:solidFill>
                  <a:srgbClr val="1E1E1E"/>
                </a:solidFill>
                <a:latin typeface="Times New Roman" panose="02020603050405020304" pitchFamily="18" charset="0"/>
                <a:ea typeface="思源黑体 2"/>
                <a:cs typeface="Times New Roman" panose="02020603050405020304" pitchFamily="18" charset="0"/>
                <a:sym typeface="Times New Roman Bold"/>
              </a:rPr>
              <a:t>2. Positioning the Nation Globally </a:t>
            </a:r>
            <a:r>
              <a:rPr lang="en-US" altLang="zh-CN" sz="3600" b="1" dirty="0">
                <a:solidFill>
                  <a:srgbClr val="1E1E1E"/>
                </a:solidFill>
                <a:latin typeface="Times New Roman" panose="02020603050405020304" pitchFamily="18" charset="0"/>
                <a:ea typeface="思源黑体 2"/>
                <a:cs typeface="Times New Roman" panose="02020603050405020304" pitchFamily="18" charset="0"/>
                <a:sym typeface="Times New Roman Bold"/>
              </a:rPr>
              <a:t>—— </a:t>
            </a:r>
            <a:r>
              <a:rPr lang="en-US" altLang="zh-CN"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Where do we stand?</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Framing external challenges: Identifying threats or strategic rivals</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Shaping international status: Participation in global institutions and norms</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Constructing comparative identity: Benchmarking performance, expressing aspirations</a:t>
            </a:r>
          </a:p>
        </p:txBody>
      </p:sp>
    </p:spTree>
    <p:extLst>
      <p:ext uri="{BB962C8B-B14F-4D97-AF65-F5344CB8AC3E}">
        <p14:creationId xmlns:p14="http://schemas.microsoft.com/office/powerpoint/2010/main" val="223429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CAD7E-3911-4757-BFBF-F4C93F562B2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11216DC-EB98-7DBF-15FD-96A2605BE3C2}"/>
              </a:ext>
            </a:extLst>
          </p:cNvPr>
          <p:cNvSpPr/>
          <p:nvPr/>
        </p:nvSpPr>
        <p:spPr>
          <a:xfrm>
            <a:off x="-325683" y="-1072367"/>
            <a:ext cx="6120512" cy="2812536"/>
          </a:xfrm>
          <a:custGeom>
            <a:avLst/>
            <a:gdLst/>
            <a:ahLst/>
            <a:cxnLst/>
            <a:rect l="l" t="t" r="r" b="b"/>
            <a:pathLst>
              <a:path w="6120512" h="2812536">
                <a:moveTo>
                  <a:pt x="0" y="0"/>
                </a:moveTo>
                <a:lnTo>
                  <a:pt x="6120512" y="0"/>
                </a:lnTo>
                <a:lnTo>
                  <a:pt x="6120512" y="2812536"/>
                </a:lnTo>
                <a:lnTo>
                  <a:pt x="0" y="28125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478FF3EB-01B5-509D-F998-BBCE033E53C1}"/>
              </a:ext>
            </a:extLst>
          </p:cNvPr>
          <p:cNvSpPr/>
          <p:nvPr/>
        </p:nvSpPr>
        <p:spPr>
          <a:xfrm flipH="1" flipV="1">
            <a:off x="-2300374" y="-569273"/>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6B6BA1A6-1D71-9EC2-0937-95441D8C26EF}"/>
              </a:ext>
            </a:extLst>
          </p:cNvPr>
          <p:cNvSpPr/>
          <p:nvPr/>
        </p:nvSpPr>
        <p:spPr>
          <a:xfrm flipH="1" flipV="1">
            <a:off x="-2381475" y="-841578"/>
            <a:ext cx="5116048" cy="2350958"/>
          </a:xfrm>
          <a:custGeom>
            <a:avLst/>
            <a:gdLst/>
            <a:ahLst/>
            <a:cxnLst/>
            <a:rect l="l" t="t" r="r" b="b"/>
            <a:pathLst>
              <a:path w="5116048" h="2350958">
                <a:moveTo>
                  <a:pt x="5116048" y="2350958"/>
                </a:moveTo>
                <a:lnTo>
                  <a:pt x="0" y="2350958"/>
                </a:lnTo>
                <a:lnTo>
                  <a:pt x="0" y="0"/>
                </a:lnTo>
                <a:lnTo>
                  <a:pt x="5116048" y="0"/>
                </a:lnTo>
                <a:lnTo>
                  <a:pt x="5116048" y="23509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a:extLst>
              <a:ext uri="{FF2B5EF4-FFF2-40B4-BE49-F238E27FC236}">
                <a16:creationId xmlns:a16="http://schemas.microsoft.com/office/drawing/2014/main" id="{AC2D4E0C-3713-22AD-1C3E-2100BAA4D58D}"/>
              </a:ext>
            </a:extLst>
          </p:cNvPr>
          <p:cNvSpPr/>
          <p:nvPr/>
        </p:nvSpPr>
        <p:spPr>
          <a:xfrm rot="-158484">
            <a:off x="14160944" y="8243010"/>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4B8D550C-C074-7721-4A89-B8E7BE881EB7}"/>
              </a:ext>
            </a:extLst>
          </p:cNvPr>
          <p:cNvSpPr/>
          <p:nvPr/>
        </p:nvSpPr>
        <p:spPr>
          <a:xfrm rot="-158484">
            <a:off x="13092655" y="9381375"/>
            <a:ext cx="5877557" cy="2700891"/>
          </a:xfrm>
          <a:custGeom>
            <a:avLst/>
            <a:gdLst/>
            <a:ahLst/>
            <a:cxnLst/>
            <a:rect l="l" t="t" r="r" b="b"/>
            <a:pathLst>
              <a:path w="5877557" h="2700891">
                <a:moveTo>
                  <a:pt x="0" y="0"/>
                </a:moveTo>
                <a:lnTo>
                  <a:pt x="5877557" y="0"/>
                </a:lnTo>
                <a:lnTo>
                  <a:pt x="5877557" y="2700891"/>
                </a:lnTo>
                <a:lnTo>
                  <a:pt x="0" y="2700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a:extLst>
              <a:ext uri="{FF2B5EF4-FFF2-40B4-BE49-F238E27FC236}">
                <a16:creationId xmlns:a16="http://schemas.microsoft.com/office/drawing/2014/main" id="{E93DE375-D5B8-1A41-EF36-485538B64249}"/>
              </a:ext>
            </a:extLst>
          </p:cNvPr>
          <p:cNvSpPr/>
          <p:nvPr/>
        </p:nvSpPr>
        <p:spPr>
          <a:xfrm rot="450764">
            <a:off x="11876537" y="9462018"/>
            <a:ext cx="7032820" cy="3231765"/>
          </a:xfrm>
          <a:custGeom>
            <a:avLst/>
            <a:gdLst/>
            <a:ahLst/>
            <a:cxnLst/>
            <a:rect l="l" t="t" r="r" b="b"/>
            <a:pathLst>
              <a:path w="7032820" h="3231765">
                <a:moveTo>
                  <a:pt x="0" y="0"/>
                </a:moveTo>
                <a:lnTo>
                  <a:pt x="7032820" y="0"/>
                </a:lnTo>
                <a:lnTo>
                  <a:pt x="7032820" y="3231765"/>
                </a:lnTo>
                <a:lnTo>
                  <a:pt x="0" y="3231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a:extLst>
              <a:ext uri="{FF2B5EF4-FFF2-40B4-BE49-F238E27FC236}">
                <a16:creationId xmlns:a16="http://schemas.microsoft.com/office/drawing/2014/main" id="{DEE92F08-7D2E-DA10-384C-229D604E4B9B}"/>
              </a:ext>
            </a:extLst>
          </p:cNvPr>
          <p:cNvSpPr txBox="1"/>
          <p:nvPr/>
        </p:nvSpPr>
        <p:spPr>
          <a:xfrm>
            <a:off x="4956870" y="878832"/>
            <a:ext cx="8374259" cy="839012"/>
          </a:xfrm>
          <a:prstGeom prst="rect">
            <a:avLst/>
          </a:prstGeom>
        </p:spPr>
        <p:txBody>
          <a:bodyPr lIns="0" tIns="0" rIns="0" bIns="0" rtlCol="0" anchor="t">
            <a:spAutoFit/>
          </a:bodyPr>
          <a:lstStyle/>
          <a:p>
            <a:pPr algn="ctr">
              <a:lnSpc>
                <a:spcPts val="6360"/>
              </a:lnSpc>
            </a:pPr>
            <a:r>
              <a:rPr lang="en-US" sz="6000" b="1" dirty="0">
                <a:solidFill>
                  <a:srgbClr val="100F0D"/>
                </a:solidFill>
                <a:latin typeface="Times New Roman" panose="02020603050405020304" pitchFamily="18" charset="0"/>
                <a:ea typeface="微软雅黑" panose="020B0503020204020204" pitchFamily="34" charset="-122"/>
                <a:cs typeface="Times New Roman" panose="02020603050405020304" pitchFamily="18" charset="0"/>
                <a:sym typeface="字由点字倔强黑"/>
              </a:rPr>
              <a:t>Theoretical Framework</a:t>
            </a:r>
          </a:p>
        </p:txBody>
      </p:sp>
      <p:sp>
        <p:nvSpPr>
          <p:cNvPr id="9" name="TextBox 9">
            <a:extLst>
              <a:ext uri="{FF2B5EF4-FFF2-40B4-BE49-F238E27FC236}">
                <a16:creationId xmlns:a16="http://schemas.microsoft.com/office/drawing/2014/main" id="{9CC89920-3E63-F34D-E5F3-26BE77B38F06}"/>
              </a:ext>
            </a:extLst>
          </p:cNvPr>
          <p:cNvSpPr txBox="1"/>
          <p:nvPr/>
        </p:nvSpPr>
        <p:spPr>
          <a:xfrm>
            <a:off x="1905000" y="2685547"/>
            <a:ext cx="15163800" cy="5902065"/>
          </a:xfrm>
          <a:prstGeom prst="rect">
            <a:avLst/>
          </a:prstGeom>
        </p:spPr>
        <p:txBody>
          <a:bodyPr wrap="square" lIns="0" tIns="0" rIns="0" bIns="0" rtlCol="0" anchor="t">
            <a:spAutoFit/>
          </a:bodyPr>
          <a:lstStyle/>
          <a:p>
            <a:pPr algn="l">
              <a:lnSpc>
                <a:spcPct val="150000"/>
              </a:lnSpc>
            </a:pPr>
            <a:r>
              <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rPr>
              <a:t>The DPM Framework for National Identity Construction</a:t>
            </a:r>
          </a:p>
          <a:p>
            <a:pPr marL="571500" indent="-571500" algn="l">
              <a:lnSpc>
                <a:spcPct val="150000"/>
              </a:lnSpc>
              <a:buFont typeface="Arial" panose="020B0604020202020204" pitchFamily="34" charset="0"/>
              <a:buChar char="•"/>
            </a:pPr>
            <a:endParaRPr lang="en-US" sz="4000" b="1" i="1" dirty="0">
              <a:solidFill>
                <a:srgbClr val="1E1E1E"/>
              </a:solidFill>
              <a:latin typeface="Times New Roman" panose="02020603050405020304" pitchFamily="18" charset="0"/>
              <a:ea typeface="思源黑体 2"/>
              <a:cs typeface="Times New Roman" panose="02020603050405020304" pitchFamily="18" charset="0"/>
              <a:sym typeface="Times New Roman Bold"/>
            </a:endParaRPr>
          </a:p>
          <a:p>
            <a:pPr marL="571500" indent="-571500" algn="l">
              <a:lnSpc>
                <a:spcPct val="150000"/>
              </a:lnSpc>
              <a:buFont typeface="Arial" panose="020B0604020202020204" pitchFamily="34" charset="0"/>
              <a:buChar char="•"/>
            </a:pPr>
            <a:r>
              <a:rPr lang="en-US" sz="3600" b="1" dirty="0">
                <a:solidFill>
                  <a:srgbClr val="1E1E1E"/>
                </a:solidFill>
                <a:latin typeface="Times New Roman" panose="02020603050405020304" pitchFamily="18" charset="0"/>
                <a:ea typeface="思源黑体 2"/>
                <a:cs typeface="Times New Roman" panose="02020603050405020304" pitchFamily="18" charset="0"/>
                <a:sym typeface="Times New Roman Bold"/>
              </a:rPr>
              <a:t>3. Mobilizing the National Collective </a:t>
            </a:r>
            <a:r>
              <a:rPr lang="en-US" altLang="zh-CN" sz="3600" b="1" dirty="0">
                <a:solidFill>
                  <a:srgbClr val="1E1E1E"/>
                </a:solidFill>
                <a:latin typeface="Times New Roman" panose="02020603050405020304" pitchFamily="18" charset="0"/>
                <a:ea typeface="思源黑体 2"/>
                <a:cs typeface="Times New Roman" panose="02020603050405020304" pitchFamily="18" charset="0"/>
                <a:sym typeface="Times New Roman Bold"/>
              </a:rPr>
              <a:t>—— </a:t>
            </a: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Where are we going?</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Evoking shared emotions and values: Stories of resilience, moral unity</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Fostering pride and responsibility: Civic participation and symbolic achievements</a:t>
            </a:r>
          </a:p>
          <a:p>
            <a:pPr marL="1028700" lvl="1" indent="-571500">
              <a:lnSpc>
                <a:spcPct val="150000"/>
              </a:lnSpc>
              <a:buFont typeface="Arial" panose="020B0604020202020204" pitchFamily="34" charset="0"/>
              <a:buChar char="•"/>
            </a:pPr>
            <a:r>
              <a:rPr lang="en-US" sz="3600" dirty="0">
                <a:solidFill>
                  <a:srgbClr val="1E1E1E"/>
                </a:solidFill>
                <a:latin typeface="Times New Roman" panose="02020603050405020304" pitchFamily="18" charset="0"/>
                <a:ea typeface="思源黑体 2"/>
                <a:cs typeface="Times New Roman" panose="02020603050405020304" pitchFamily="18" charset="0"/>
                <a:sym typeface="Times New Roman Bold"/>
              </a:rPr>
              <a:t>Articulating a shared vision: Collective future and national trajectory</a:t>
            </a:r>
          </a:p>
        </p:txBody>
      </p:sp>
    </p:spTree>
    <p:extLst>
      <p:ext uri="{BB962C8B-B14F-4D97-AF65-F5344CB8AC3E}">
        <p14:creationId xmlns:p14="http://schemas.microsoft.com/office/powerpoint/2010/main" val="1441285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4314</Words>
  <Application>Microsoft Office PowerPoint</Application>
  <PresentationFormat>自定义</PresentationFormat>
  <Paragraphs>338</Paragraphs>
  <Slides>20</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思源黑体 1 Bold</vt:lpstr>
      <vt:lpstr>Times New Roman Bold</vt:lpstr>
      <vt:lpstr>Calibri</vt:lpstr>
      <vt:lpstr>字由点字倔强黑</vt:lpstr>
      <vt:lpstr>Times New Roman</vt:lpstr>
      <vt:lpstr>Times New Roman Medium</vt:lpstr>
      <vt:lpstr>等线</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framing ther nation</dc:title>
  <cp:lastModifiedBy>Junyu JIANG</cp:lastModifiedBy>
  <cp:revision>22</cp:revision>
  <dcterms:created xsi:type="dcterms:W3CDTF">2006-08-16T00:00:00Z</dcterms:created>
  <dcterms:modified xsi:type="dcterms:W3CDTF">2025-07-14T21:34:54Z</dcterms:modified>
  <dc:identifier>DAGs-fZok7M</dc:identifier>
</cp:coreProperties>
</file>