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906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DFE616-54F4-4AD2-BA2D-3F39ED2DF211}">
  <a:tblStyle styleId="{64DFE616-54F4-4AD2-BA2D-3F39ED2DF2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gif"/><Relationship Id="rId8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3901479" y="182738"/>
            <a:ext cx="5754150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아키텍처 설계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5530" l="0" r="0" t="12551"/>
          <a:stretch/>
        </p:blipFill>
        <p:spPr>
          <a:xfrm>
            <a:off x="0" y="702128"/>
            <a:ext cx="9906000" cy="59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/>
        </p:nvSpPr>
        <p:spPr>
          <a:xfrm>
            <a:off x="4612144" y="6590870"/>
            <a:ext cx="678447" cy="23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1299811" y="6679816"/>
            <a:ext cx="258436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Copyright@ 2015 ASIANA IDT, INC. All Rights Reserved Confidential.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kingULifeSmart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04" y="6626508"/>
            <a:ext cx="992970" cy="20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" y="0"/>
            <a:ext cx="6560520" cy="70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6536" y="6631991"/>
            <a:ext cx="915633" cy="20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2565" y="6626508"/>
            <a:ext cx="711193" cy="18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7">
            <a:alphaModFix/>
          </a:blip>
          <a:srcRect b="0" l="0" r="0"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361" y="15987"/>
            <a:ext cx="484108" cy="21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1996132" y="1100096"/>
            <a:ext cx="6161386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아키텍처 설계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j-2-01"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94471" y="1746421"/>
            <a:ext cx="7478810" cy="494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3174300" y="3347825"/>
            <a:ext cx="3557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0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262626"/>
                </a:solidFill>
              </a:rPr>
              <a:t>1조</a:t>
            </a:r>
            <a:b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800">
                <a:solidFill>
                  <a:srgbClr val="262626"/>
                </a:solidFill>
              </a:rPr>
              <a:t>심규진, 이주녕, 정성욱, 한예림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{64DFE616-54F4-4AD2-BA2D-3F39ED2DF211}</a:tableStyleId>
              </a:tblPr>
              <a:tblGrid>
                <a:gridCol w="1363175"/>
                <a:gridCol w="4189375"/>
                <a:gridCol w="1224125"/>
                <a:gridCol w="2411800"/>
              </a:tblGrid>
              <a:tr h="26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페이지관리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회원이 로그인 후 노래 조회 후 음악 청취 가능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00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8" name="Google Shape;38;p6"/>
          <p:cNvSpPr/>
          <p:nvPr/>
        </p:nvSpPr>
        <p:spPr>
          <a:xfrm>
            <a:off x="566048" y="3116037"/>
            <a:ext cx="1437600" cy="62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2512748" y="3093987"/>
            <a:ext cx="14559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477751" y="3093987"/>
            <a:ext cx="14559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메인페이지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462837" y="2328284"/>
            <a:ext cx="14376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업로드 된 곡 조회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8308728" y="3116100"/>
            <a:ext cx="1046700" cy="62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462837" y="3093984"/>
            <a:ext cx="14376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음악 조회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462837" y="3859834"/>
            <a:ext cx="14376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들은 곡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6"/>
          <p:cNvCxnSpPr>
            <a:stCxn id="38" idx="3"/>
            <a:endCxn id="39" idx="1"/>
          </p:cNvCxnSpPr>
          <p:nvPr/>
        </p:nvCxnSpPr>
        <p:spPr>
          <a:xfrm>
            <a:off x="2003648" y="3428937"/>
            <a:ext cx="509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" name="Google Shape;46;p6"/>
          <p:cNvCxnSpPr>
            <a:stCxn id="39" idx="3"/>
            <a:endCxn id="40" idx="1"/>
          </p:cNvCxnSpPr>
          <p:nvPr/>
        </p:nvCxnSpPr>
        <p:spPr>
          <a:xfrm>
            <a:off x="3968648" y="3428937"/>
            <a:ext cx="509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" name="Google Shape;47;p6"/>
          <p:cNvCxnSpPr>
            <a:stCxn id="40" idx="3"/>
            <a:endCxn id="41" idx="1"/>
          </p:cNvCxnSpPr>
          <p:nvPr/>
        </p:nvCxnSpPr>
        <p:spPr>
          <a:xfrm flipH="1" rot="10800000">
            <a:off x="5933651" y="2663337"/>
            <a:ext cx="529200" cy="765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" name="Google Shape;48;p6"/>
          <p:cNvCxnSpPr>
            <a:stCxn id="40" idx="3"/>
            <a:endCxn id="43" idx="1"/>
          </p:cNvCxnSpPr>
          <p:nvPr/>
        </p:nvCxnSpPr>
        <p:spPr>
          <a:xfrm>
            <a:off x="5933651" y="3428937"/>
            <a:ext cx="5292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" name="Google Shape;49;p6"/>
          <p:cNvCxnSpPr>
            <a:stCxn id="40" idx="3"/>
            <a:endCxn id="44" idx="1"/>
          </p:cNvCxnSpPr>
          <p:nvPr/>
        </p:nvCxnSpPr>
        <p:spPr>
          <a:xfrm>
            <a:off x="5933651" y="3428937"/>
            <a:ext cx="529200" cy="765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" name="Google Shape;50;p6"/>
          <p:cNvCxnSpPr>
            <a:endCxn id="42" idx="0"/>
          </p:cNvCxnSpPr>
          <p:nvPr/>
        </p:nvCxnSpPr>
        <p:spPr>
          <a:xfrm>
            <a:off x="7900278" y="2517600"/>
            <a:ext cx="931800" cy="59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" name="Google Shape;51;p6"/>
          <p:cNvCxnSpPr>
            <a:endCxn id="42" idx="1"/>
          </p:cNvCxnSpPr>
          <p:nvPr/>
        </p:nvCxnSpPr>
        <p:spPr>
          <a:xfrm>
            <a:off x="7853328" y="3428400"/>
            <a:ext cx="455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" name="Google Shape;52;p6"/>
          <p:cNvCxnSpPr>
            <a:endCxn id="42" idx="2"/>
          </p:cNvCxnSpPr>
          <p:nvPr/>
        </p:nvCxnSpPr>
        <p:spPr>
          <a:xfrm flipH="1" rot="10800000">
            <a:off x="7918878" y="3741900"/>
            <a:ext cx="913200" cy="63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oogle Shape;57;p7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{64DFE616-54F4-4AD2-BA2D-3F39ED2DF211}</a:tableStyleId>
              </a:tblPr>
              <a:tblGrid>
                <a:gridCol w="1363175"/>
                <a:gridCol w="4189375"/>
                <a:gridCol w="1224125"/>
                <a:gridCol w="2411800"/>
              </a:tblGrid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마이페이지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 로그인 후 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캘린더 출석체크, 클래스내역 확인, 주문조회, 정보 수정, 회원 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00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8" name="Google Shape;58;p7"/>
          <p:cNvSpPr/>
          <p:nvPr/>
        </p:nvSpPr>
        <p:spPr>
          <a:xfrm>
            <a:off x="1342699" y="3622147"/>
            <a:ext cx="1307700" cy="483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3330175" y="3583150"/>
            <a:ext cx="1460700" cy="56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509346" y="1933055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회원이 업로드 한 음악 조회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6509349" y="2796214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회원이 업로드 한  음악 중 인기 있는 음악 조회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6509396" y="3715193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회원이 좋아요 한 음악 조회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6509396" y="4528618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수정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509346" y="5438418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탈퇴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7"/>
          <p:cNvCxnSpPr>
            <a:stCxn id="58" idx="3"/>
            <a:endCxn id="59" idx="1"/>
          </p:cNvCxnSpPr>
          <p:nvPr/>
        </p:nvCxnSpPr>
        <p:spPr>
          <a:xfrm>
            <a:off x="2650399" y="3863947"/>
            <a:ext cx="679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7"/>
          <p:cNvCxnSpPr>
            <a:stCxn id="59" idx="3"/>
            <a:endCxn id="60" idx="1"/>
          </p:cNvCxnSpPr>
          <p:nvPr/>
        </p:nvCxnSpPr>
        <p:spPr>
          <a:xfrm flipH="1" rot="10800000">
            <a:off x="4790875" y="2267950"/>
            <a:ext cx="1718400" cy="159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7"/>
          <p:cNvCxnSpPr>
            <a:endCxn id="61" idx="1"/>
          </p:cNvCxnSpPr>
          <p:nvPr/>
        </p:nvCxnSpPr>
        <p:spPr>
          <a:xfrm flipH="1" rot="10800000">
            <a:off x="4790949" y="3131164"/>
            <a:ext cx="1718400" cy="73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7"/>
          <p:cNvCxnSpPr>
            <a:stCxn id="59" idx="3"/>
            <a:endCxn id="62" idx="1"/>
          </p:cNvCxnSpPr>
          <p:nvPr/>
        </p:nvCxnSpPr>
        <p:spPr>
          <a:xfrm>
            <a:off x="4790875" y="3863950"/>
            <a:ext cx="1718400" cy="186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7"/>
          <p:cNvCxnSpPr>
            <a:stCxn id="59" idx="3"/>
            <a:endCxn id="63" idx="1"/>
          </p:cNvCxnSpPr>
          <p:nvPr/>
        </p:nvCxnSpPr>
        <p:spPr>
          <a:xfrm>
            <a:off x="4790875" y="3863950"/>
            <a:ext cx="1718400" cy="999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7"/>
          <p:cNvCxnSpPr>
            <a:stCxn id="59" idx="3"/>
            <a:endCxn id="64" idx="1"/>
          </p:cNvCxnSpPr>
          <p:nvPr/>
        </p:nvCxnSpPr>
        <p:spPr>
          <a:xfrm>
            <a:off x="4790875" y="3863950"/>
            <a:ext cx="1718400" cy="1909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8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{64DFE616-54F4-4AD2-BA2D-3F39ED2DF211}</a:tableStyleId>
              </a:tblPr>
              <a:tblGrid>
                <a:gridCol w="1363175"/>
                <a:gridCol w="4189375"/>
                <a:gridCol w="1224125"/>
                <a:gridCol w="2411800"/>
              </a:tblGrid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검색페이지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회원이 키워드로 유저 또는 노래 검색 가능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00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76" name="Google Shape;76;p8"/>
          <p:cNvSpPr/>
          <p:nvPr/>
        </p:nvSpPr>
        <p:spPr>
          <a:xfrm>
            <a:off x="1400400" y="3475750"/>
            <a:ext cx="1363200" cy="60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메인페이지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3123557" y="3442162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키워드로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5280529" y="2912329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7459725" y="3442150"/>
            <a:ext cx="11703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노래 /유저 상세페이지 연결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5280529" y="3904779"/>
            <a:ext cx="1797000" cy="6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노래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8"/>
          <p:cNvCxnSpPr>
            <a:stCxn id="76" idx="3"/>
            <a:endCxn id="77" idx="1"/>
          </p:cNvCxnSpPr>
          <p:nvPr/>
        </p:nvCxnSpPr>
        <p:spPr>
          <a:xfrm>
            <a:off x="2763600" y="3777100"/>
            <a:ext cx="360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8"/>
          <p:cNvCxnSpPr>
            <a:stCxn id="77" idx="3"/>
            <a:endCxn id="78" idx="1"/>
          </p:cNvCxnSpPr>
          <p:nvPr/>
        </p:nvCxnSpPr>
        <p:spPr>
          <a:xfrm flipH="1" rot="10800000">
            <a:off x="4920557" y="3247312"/>
            <a:ext cx="360000" cy="529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8"/>
          <p:cNvCxnSpPr>
            <a:stCxn id="77" idx="3"/>
            <a:endCxn id="80" idx="1"/>
          </p:cNvCxnSpPr>
          <p:nvPr/>
        </p:nvCxnSpPr>
        <p:spPr>
          <a:xfrm>
            <a:off x="4920557" y="3777112"/>
            <a:ext cx="360000" cy="462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8"/>
          <p:cNvCxnSpPr>
            <a:stCxn id="78" idx="3"/>
            <a:endCxn id="79" idx="1"/>
          </p:cNvCxnSpPr>
          <p:nvPr/>
        </p:nvCxnSpPr>
        <p:spPr>
          <a:xfrm>
            <a:off x="7077529" y="3247279"/>
            <a:ext cx="382200" cy="529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8"/>
          <p:cNvCxnSpPr>
            <a:stCxn id="80" idx="3"/>
            <a:endCxn id="79" idx="1"/>
          </p:cNvCxnSpPr>
          <p:nvPr/>
        </p:nvCxnSpPr>
        <p:spPr>
          <a:xfrm flipH="1" rot="10800000">
            <a:off x="7077529" y="3777129"/>
            <a:ext cx="382200" cy="462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9"/>
          <p:cNvGraphicFramePr/>
          <p:nvPr/>
        </p:nvGraphicFramePr>
        <p:xfrm>
          <a:off x="336550" y="98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{64DFE616-54F4-4AD2-BA2D-3F39ED2DF211}</a:tableStyleId>
              </a:tblPr>
              <a:tblGrid>
                <a:gridCol w="1363175"/>
                <a:gridCol w="4189375"/>
                <a:gridCol w="1224125"/>
                <a:gridCol w="2411800"/>
              </a:tblGrid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유저 또는 노래 클릭 시 노래 또는 유저 설명 조회, 및 댓글 작성 및 좋아요 클릭 가능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00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1" name="Google Shape;91;p9"/>
          <p:cNvSpPr/>
          <p:nvPr/>
        </p:nvSpPr>
        <p:spPr>
          <a:xfrm>
            <a:off x="641575" y="3627312"/>
            <a:ext cx="1660200" cy="595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메인페이지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213401" y="1854139"/>
            <a:ext cx="1362900" cy="595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6288999" y="2021400"/>
            <a:ext cx="1509300" cy="37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 정보 조회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3213401" y="3032093"/>
            <a:ext cx="1362900" cy="595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노래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5270800" y="3172050"/>
            <a:ext cx="2122200" cy="37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노래 정보 조회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7747825" y="3172050"/>
            <a:ext cx="1712700" cy="37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댓글 작성 및 좋아요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4271551" y="4210046"/>
            <a:ext cx="1362900" cy="595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6571150" y="4322701"/>
            <a:ext cx="1777200" cy="37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 정보 조회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6571150" y="4911975"/>
            <a:ext cx="1777200" cy="37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노래 정보 조회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9"/>
          <p:cNvCxnSpPr>
            <a:stCxn id="91" idx="3"/>
            <a:endCxn id="92" idx="1"/>
          </p:cNvCxnSpPr>
          <p:nvPr/>
        </p:nvCxnSpPr>
        <p:spPr>
          <a:xfrm flipH="1" rot="10800000">
            <a:off x="2301775" y="2151612"/>
            <a:ext cx="911700" cy="1773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9"/>
          <p:cNvCxnSpPr>
            <a:stCxn id="91" idx="3"/>
            <a:endCxn id="94" idx="1"/>
          </p:cNvCxnSpPr>
          <p:nvPr/>
        </p:nvCxnSpPr>
        <p:spPr>
          <a:xfrm flipH="1" rot="10800000">
            <a:off x="2301775" y="3329712"/>
            <a:ext cx="911700" cy="595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9"/>
          <p:cNvCxnSpPr>
            <a:stCxn id="91" idx="3"/>
            <a:endCxn id="97" idx="1"/>
          </p:cNvCxnSpPr>
          <p:nvPr/>
        </p:nvCxnSpPr>
        <p:spPr>
          <a:xfrm>
            <a:off x="2301775" y="3924912"/>
            <a:ext cx="1969800" cy="582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9"/>
          <p:cNvCxnSpPr>
            <a:stCxn id="97" idx="3"/>
            <a:endCxn id="99" idx="1"/>
          </p:cNvCxnSpPr>
          <p:nvPr/>
        </p:nvCxnSpPr>
        <p:spPr>
          <a:xfrm>
            <a:off x="5634451" y="4507646"/>
            <a:ext cx="936600" cy="589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9"/>
          <p:cNvCxnSpPr>
            <a:stCxn id="97" idx="3"/>
            <a:endCxn id="98" idx="1"/>
          </p:cNvCxnSpPr>
          <p:nvPr/>
        </p:nvCxnSpPr>
        <p:spPr>
          <a:xfrm>
            <a:off x="5634451" y="4507646"/>
            <a:ext cx="9366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9"/>
          <p:cNvCxnSpPr>
            <a:stCxn id="94" idx="3"/>
          </p:cNvCxnSpPr>
          <p:nvPr/>
        </p:nvCxnSpPr>
        <p:spPr>
          <a:xfrm>
            <a:off x="4576301" y="3329693"/>
            <a:ext cx="694500" cy="34500"/>
          </a:xfrm>
          <a:prstGeom prst="bentConnector3">
            <a:avLst>
              <a:gd fmla="val 8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9"/>
          <p:cNvCxnSpPr>
            <a:endCxn id="93" idx="1"/>
          </p:cNvCxnSpPr>
          <p:nvPr/>
        </p:nvCxnSpPr>
        <p:spPr>
          <a:xfrm flipH="1" rot="10800000">
            <a:off x="4576299" y="2206950"/>
            <a:ext cx="171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9"/>
          <p:cNvCxnSpPr>
            <a:endCxn id="96" idx="1"/>
          </p:cNvCxnSpPr>
          <p:nvPr/>
        </p:nvCxnSpPr>
        <p:spPr>
          <a:xfrm>
            <a:off x="7392925" y="3344700"/>
            <a:ext cx="354900" cy="12900"/>
          </a:xfrm>
          <a:prstGeom prst="bentConnector3">
            <a:avLst>
              <a:gd fmla="val 11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