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906000"/>
  <p:notesSz cx="68056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1910E1-D775-4A72-B4F8-39986CACCDE6}">
  <a:tblStyle styleId="{251910E1-D775-4A72-B4F8-39986CACCDE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4475" y="745425"/>
            <a:ext cx="4537275" cy="3727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0550" y="4721175"/>
            <a:ext cx="5444475" cy="4472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0550" y="4721175"/>
            <a:ext cx="5444475" cy="447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34475" y="745425"/>
            <a:ext cx="4537275" cy="3727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0550" y="4721175"/>
            <a:ext cx="5444475" cy="447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34475" y="745425"/>
            <a:ext cx="4537275" cy="3727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565652e11_0_4:notes"/>
          <p:cNvSpPr txBox="1"/>
          <p:nvPr>
            <p:ph idx="1" type="body"/>
          </p:nvPr>
        </p:nvSpPr>
        <p:spPr>
          <a:xfrm>
            <a:off x="680550" y="4721175"/>
            <a:ext cx="54444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565652e11_0_4:notes"/>
          <p:cNvSpPr/>
          <p:nvPr>
            <p:ph idx="2" type="sldImg"/>
          </p:nvPr>
        </p:nvSpPr>
        <p:spPr>
          <a:xfrm>
            <a:off x="1134475" y="745425"/>
            <a:ext cx="4537200" cy="37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0550" y="4721175"/>
            <a:ext cx="5444475" cy="447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34475" y="745425"/>
            <a:ext cx="4537275" cy="3727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0550" y="4721175"/>
            <a:ext cx="5444475" cy="447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34475" y="745425"/>
            <a:ext cx="4537275" cy="3727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0550" y="4721175"/>
            <a:ext cx="5444475" cy="447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34475" y="745425"/>
            <a:ext cx="4537275" cy="3727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0550" y="4721175"/>
            <a:ext cx="5444475" cy="44726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34475" y="745425"/>
            <a:ext cx="4537275" cy="3727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95000" y="1604520"/>
            <a:ext cx="8915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95000" y="3682440"/>
            <a:ext cx="8915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9500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06304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95000" y="368244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063040" y="368244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95000" y="160452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509280" y="160452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523200" y="160452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95000" y="368244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509280" y="368244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523200" y="368244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95000" y="1604520"/>
            <a:ext cx="4350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5063040" y="1604520"/>
            <a:ext cx="4350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9500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5063040" y="1604520"/>
            <a:ext cx="4350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95000" y="368244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95000" y="1604520"/>
            <a:ext cx="4350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506304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5063040" y="368244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9500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506304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95000" y="3682440"/>
            <a:ext cx="8915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95000" y="1604520"/>
            <a:ext cx="8915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5000" y="3682440"/>
            <a:ext cx="8915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9500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506304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95000" y="368244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5063040" y="368244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95000" y="160452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509280" y="160452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523200" y="160452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495000" y="368244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509280" y="368244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523200" y="3682440"/>
            <a:ext cx="2870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95000" y="1604520"/>
            <a:ext cx="4350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063040" y="1604520"/>
            <a:ext cx="4350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9500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063040" y="1604520"/>
            <a:ext cx="4350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95000" y="368244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95000" y="1604520"/>
            <a:ext cx="43502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06304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063040" y="368244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9500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063040" y="1604520"/>
            <a:ext cx="43502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95000" y="3682440"/>
            <a:ext cx="8915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6597360"/>
            <a:ext cx="9905760" cy="260280"/>
          </a:xfrm>
          <a:prstGeom prst="rect">
            <a:avLst/>
          </a:prstGeom>
          <a:gradFill>
            <a:gsLst>
              <a:gs pos="0">
                <a:srgbClr val="D2D2D2"/>
              </a:gs>
              <a:gs pos="100000">
                <a:srgbClr val="FAFAFA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4612320" y="6590880"/>
            <a:ext cx="678240" cy="23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1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1">
            <a:alphaModFix/>
          </a:blip>
          <a:srcRect b="0" l="0" r="0" t="6890"/>
          <a:stretch/>
        </p:blipFill>
        <p:spPr>
          <a:xfrm>
            <a:off x="6327360" y="-360"/>
            <a:ext cx="3578400" cy="7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0" y="702000"/>
            <a:ext cx="9905760" cy="35640"/>
          </a:xfrm>
          <a:prstGeom prst="rect">
            <a:avLst/>
          </a:prstGeom>
          <a:gradFill>
            <a:gsLst>
              <a:gs pos="0">
                <a:srgbClr val="F6F9FC"/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901320" y="182880"/>
            <a:ext cx="5753880" cy="433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UI구현</a:t>
            </a:r>
            <a:endParaRPr b="0" i="0" sz="24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1984320" y="2051640"/>
            <a:ext cx="6161040" cy="65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UI구현</a:t>
            </a:r>
            <a:endParaRPr b="0" i="0" sz="44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315800" y="2698560"/>
            <a:ext cx="7478280" cy="4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/>
          <p:nvPr/>
        </p:nvSpPr>
        <p:spPr>
          <a:xfrm>
            <a:off x="1996200" y="4507920"/>
            <a:ext cx="6787800" cy="65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1조 심규진, 이주녕, 정성욱, 한예림</a:t>
            </a:r>
            <a:endParaRPr b="0" i="0" sz="3200" u="none" cap="none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8"/>
          <p:cNvGraphicFramePr/>
          <p:nvPr/>
        </p:nvGraphicFramePr>
        <p:xfrm>
          <a:off x="336600" y="987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{251910E1-D775-4A72-B4F8-39986CACCDE6}</a:tableStyleId>
              </a:tblPr>
              <a:tblGrid>
                <a:gridCol w="875150"/>
                <a:gridCol w="1241275"/>
                <a:gridCol w="731875"/>
                <a:gridCol w="6721200"/>
              </a:tblGrid>
              <a:tr h="73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b="0" sz="15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Top 100, Weekly 100, Historical Top 10, Weekly Top 10,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Recently Listen, Recently Upload, 음악 청취,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음악 재생 목록에 추가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</a:tr>
              <a:tr h="22611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7F5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25" y="1593400"/>
            <a:ext cx="8795576" cy="45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9"/>
          <p:cNvGraphicFramePr/>
          <p:nvPr/>
        </p:nvGraphicFramePr>
        <p:xfrm>
          <a:off x="336600" y="987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{251910E1-D775-4A72-B4F8-39986CACCDE6}</a:tableStyleId>
              </a:tblPr>
              <a:tblGrid>
                <a:gridCol w="875150"/>
                <a:gridCol w="1241275"/>
                <a:gridCol w="731875"/>
                <a:gridCol w="6721200"/>
              </a:tblGrid>
              <a:tr h="73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1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b="0" sz="15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Top 100, Weekly 100, Historical Top 10, Weekly Top 10,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Recently Listen, Recently Upload, 음악 청취,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음악 재생 목록에 추가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</a:tr>
              <a:tr h="22611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7F5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75" y="1725825"/>
            <a:ext cx="8770074" cy="46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30"/>
          <p:cNvGraphicFramePr/>
          <p:nvPr/>
        </p:nvGraphicFramePr>
        <p:xfrm>
          <a:off x="336960" y="987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{251910E1-D775-4A72-B4F8-39986CACCDE6}</a:tableStyleId>
              </a:tblPr>
              <a:tblGrid>
                <a:gridCol w="875150"/>
                <a:gridCol w="1241275"/>
                <a:gridCol w="731875"/>
                <a:gridCol w="6721200"/>
              </a:tblGrid>
              <a:tr h="73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1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 페이지</a:t>
                      </a:r>
                      <a:endParaRPr b="0" sz="15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 또는 노래 키워드로 검색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</a:tr>
              <a:tr h="22611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7F5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00" y="1644400"/>
            <a:ext cx="9292723" cy="46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31"/>
          <p:cNvGraphicFramePr/>
          <p:nvPr/>
        </p:nvGraphicFramePr>
        <p:xfrm>
          <a:off x="336960" y="987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{251910E1-D775-4A72-B4F8-39986CACCDE6}</a:tableStyleId>
              </a:tblPr>
              <a:tblGrid>
                <a:gridCol w="875150"/>
                <a:gridCol w="1241275"/>
                <a:gridCol w="731875"/>
                <a:gridCol w="6721200"/>
              </a:tblGrid>
              <a:tr h="73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1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마이 페이지</a:t>
                      </a:r>
                      <a:endParaRPr b="0" sz="15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업로드한 곡 조회, 회원이 업로드한 곡 중 인기 있는 곡 조회, 회원이 좋아요 한 곡 조회,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 수정, 음악 업로드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</a:tr>
              <a:tr h="22611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7F5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25" y="1726200"/>
            <a:ext cx="8910300" cy="469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32"/>
          <p:cNvGraphicFramePr/>
          <p:nvPr/>
        </p:nvGraphicFramePr>
        <p:xfrm>
          <a:off x="336960" y="987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{251910E1-D775-4A72-B4F8-39986CACCDE6}</a:tableStyleId>
              </a:tblPr>
              <a:tblGrid>
                <a:gridCol w="875150"/>
                <a:gridCol w="1241275"/>
                <a:gridCol w="731875"/>
                <a:gridCol w="6721200"/>
              </a:tblGrid>
              <a:tr h="73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1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상세 페이지</a:t>
                      </a:r>
                      <a:endParaRPr b="0" sz="15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노래 정보 상세 페이지, 좋아요 누르기, 댓글 작성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</a:tr>
              <a:tr h="22611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7F5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12225"/>
            <a:ext cx="8731848" cy="47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33"/>
          <p:cNvGraphicFramePr/>
          <p:nvPr/>
        </p:nvGraphicFramePr>
        <p:xfrm>
          <a:off x="311040" y="1012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{251910E1-D775-4A72-B4F8-39986CACCDE6}</a:tableStyleId>
              </a:tblPr>
              <a:tblGrid>
                <a:gridCol w="867250"/>
                <a:gridCol w="1230125"/>
                <a:gridCol w="725400"/>
                <a:gridCol w="6658200"/>
              </a:tblGrid>
              <a:tr h="73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화면명</a:t>
                      </a:r>
                      <a:endParaRPr b="0" sz="11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음악 업로드</a:t>
                      </a:r>
                      <a:endParaRPr b="0" sz="15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음악 업로드 하기</a:t>
                      </a:r>
                      <a:endParaRPr b="0" sz="1100" strike="noStrik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5725" marB="45725" marR="91450" marL="91450">
                    <a:solidFill>
                      <a:srgbClr val="CFE7F5"/>
                    </a:solidFill>
                  </a:tcPr>
                </a:tc>
              </a:tr>
              <a:tr h="22611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7F5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50" y="1750675"/>
            <a:ext cx="4813327" cy="464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350" y="1750675"/>
            <a:ext cx="4527252" cy="459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