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12" r:id="rId2"/>
    <p:sldId id="709" r:id="rId3"/>
    <p:sldId id="826" r:id="rId4"/>
    <p:sldId id="830" r:id="rId5"/>
    <p:sldId id="737" r:id="rId6"/>
    <p:sldId id="735" r:id="rId7"/>
    <p:sldId id="738" r:id="rId8"/>
    <p:sldId id="714" r:id="rId9"/>
    <p:sldId id="611" r:id="rId10"/>
    <p:sldId id="813" r:id="rId11"/>
    <p:sldId id="708" r:id="rId12"/>
    <p:sldId id="705" r:id="rId13"/>
    <p:sldId id="712" r:id="rId14"/>
  </p:sldIdLst>
  <p:sldSz cx="9144000" cy="6858000" type="screen4x3"/>
  <p:notesSz cx="71628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350" y="-72"/>
      </p:cViewPr>
      <p:guideLst>
        <p:guide orient="horz" pos="2976"/>
        <p:guide pos="22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988D03C-EE3C-C443-BEE0-E85E59142C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0" tIns="47455" rIns="94910" bIns="47455" numCol="1" anchor="t" anchorCtr="0" compatLnSpc="1">
            <a:prstTxWarp prst="textNoShape">
              <a:avLst/>
            </a:prstTxWarp>
          </a:bodyPr>
          <a:lstStyle>
            <a:lvl1pPr algn="l" defTabSz="949325" eaLnBrk="1" hangingPunct="1">
              <a:defRPr sz="1200" b="1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E5458EA-4834-234D-8901-EAD3567248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0" tIns="47455" rIns="94910" bIns="47455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b="1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48A0DBF4-DE8C-FF4A-8E59-89CBA703D9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03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0" tIns="47455" rIns="94910" bIns="47455" numCol="1" anchor="b" anchorCtr="0" compatLnSpc="1">
            <a:prstTxWarp prst="textNoShape">
              <a:avLst/>
            </a:prstTxWarp>
          </a:bodyPr>
          <a:lstStyle>
            <a:lvl1pPr algn="l" defTabSz="949325" eaLnBrk="1" hangingPunct="1">
              <a:defRPr sz="1200" b="1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87C59E1A-54C2-5946-84A6-07B3342653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5725"/>
            <a:ext cx="31035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0" tIns="47455" rIns="94910" bIns="47455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b="1" smtClean="0">
                <a:effectLst/>
              </a:defRPr>
            </a:lvl1pPr>
          </a:lstStyle>
          <a:p>
            <a:pPr>
              <a:defRPr/>
            </a:pPr>
            <a:fld id="{0DBF9AB7-50CC-E640-8BB4-39ACF9FDBB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DC514BF-88F0-864E-AFD3-8182ABC455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0" tIns="47455" rIns="94910" bIns="47455" numCol="1" anchor="t" anchorCtr="0" compatLnSpc="1">
            <a:prstTxWarp prst="textNoShape">
              <a:avLst/>
            </a:prstTxWarp>
          </a:bodyPr>
          <a:lstStyle>
            <a:lvl1pPr algn="l" defTabSz="949325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7FFC24C-04E1-F143-8F84-4EABFF9400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1035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0" tIns="47455" rIns="94910" bIns="47455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DD226D0-6E0C-6A43-9DD2-8E164CA41C6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1920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4EBCE85-DC9A-B94E-818D-74C45F3769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487863"/>
            <a:ext cx="5251450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0" tIns="47455" rIns="94910" bIns="47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0074C06-F9BF-074C-A767-60C8DB5847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03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0" tIns="47455" rIns="94910" bIns="47455" numCol="1" anchor="b" anchorCtr="0" compatLnSpc="1">
            <a:prstTxWarp prst="textNoShape">
              <a:avLst/>
            </a:prstTxWarp>
          </a:bodyPr>
          <a:lstStyle>
            <a:lvl1pPr algn="l" defTabSz="949325" eaLnBrk="1" hangingPunct="1">
              <a:defRPr sz="1200">
                <a:effectLst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9CA38CA-FB32-DA42-8C3E-C65F199FA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8975725"/>
            <a:ext cx="31035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10" tIns="47455" rIns="94910" bIns="47455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smtClean="0">
                <a:effectLst/>
              </a:defRPr>
            </a:lvl1pPr>
          </a:lstStyle>
          <a:p>
            <a:pPr>
              <a:defRPr/>
            </a:pPr>
            <a:fld id="{17BC44BE-DC4A-0D43-A00E-3C7D2C057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C5655F78-1839-B34E-8C74-883D15A84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88C487D-3004-8E41-9CB0-898C05D555DB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1B86766-A260-494E-B5F7-36D74DDA4E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1C816F0-BEB6-3143-82E3-830F83FCCA0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66957CF2-1FE0-F344-94AA-275CA1FEA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522EF4B-777E-E347-A1FF-527E66CFD388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50B0B39-D81C-6C4E-A15A-5B1614B9CE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1390EEA-5E51-6444-9400-2F372F41F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5EA702DD-8B5F-D34E-B7BD-C595D702F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AE5F0B2-9D8D-D34F-9254-63B7D30BBC57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899771D-4964-184C-A2A9-BEE236568B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C0F2CEE-0290-484C-A4A9-244983B2F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FD0FBE7D-C94C-074F-A863-CF8DD98B7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44306A9-5755-0449-8F78-682240B8C864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F4CFDDA-D66E-C34A-B8D0-1FBBD0534E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CFD0851-8AF6-9E47-8507-EE74387D7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40B2DA3-BAA5-3940-9F84-1F03AF481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88D5DB8-D8DD-8441-A297-E202D9DFBCE6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8D8F087-1102-314C-9408-CF911D849A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27138" y="714375"/>
            <a:ext cx="4706937" cy="3530600"/>
          </a:xfrm>
          <a:solidFill>
            <a:srgbClr val="FFFFFF"/>
          </a:solidFill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B922043-944D-4E48-895B-21F2C0EBBF8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54088" y="4486275"/>
            <a:ext cx="5253037" cy="4254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49536F2C-DA41-1847-9916-82589CC305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90B7778-24F7-7A41-8BDD-6DBA59A718CD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F151967-E8C5-B647-A43D-D1FA3470EC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FF26E34-51A8-9745-A08F-CDBB6F2CD5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15963" y="4487863"/>
            <a:ext cx="5730875" cy="42529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DDDCDF0B-BE1A-BE49-AB53-4F7DD80E2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9A724A0-35BF-F34F-B724-AF2C21F512CD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057818-B06E-B242-A7F9-70C0280CC6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20788" y="709613"/>
            <a:ext cx="4724400" cy="3543300"/>
          </a:xfrm>
          <a:solidFill>
            <a:srgbClr val="FFFFFF"/>
          </a:solidFill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090B625-BB14-9E44-BD0F-B2B3F938951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15963" y="4487863"/>
            <a:ext cx="5730875" cy="42513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85" tIns="44892" rIns="89785" bIns="44892"/>
          <a:lstStyle/>
          <a:p>
            <a:pPr eaLnBrk="1" hangingPunct="1"/>
            <a:r>
              <a:rPr lang="en-US" altLang="en-US"/>
              <a:t>Such a linear architecture is of course an oversimplification. Here is a more modern view of visual perception, in which all three components of perception take place simultaneously and interact with one another. Among these three components, there has been a lot of work on object recognition, there has been a lot of work on segmentation, and recently there has also been a lot of work exploring this link between grouping and recognition.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8D7B261F-7667-B14A-9846-1046080DD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6065A4A2-50E5-F044-A5DD-76E3AD3B676B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4120449D-FB65-5D4C-B975-E083F7BDEF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27138" y="714375"/>
            <a:ext cx="4706937" cy="3530600"/>
          </a:xfrm>
          <a:solidFill>
            <a:srgbClr val="FFFFFF"/>
          </a:solidFill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C2CC9B6-7E69-1E4A-A711-9EBC908DC44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54088" y="4486275"/>
            <a:ext cx="5253037" cy="42545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5D0DF7D3-27BB-4341-AA2A-3CBEBD86F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1477A82-C6AA-9449-9C52-77A33FD74F96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64A87BB6-B7F6-FE4F-88B5-924F014B40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C27DADC-DE0C-2B4A-B2B2-BBA79E8BC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56C2C0C6-AAA0-3547-8362-D32829E18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A772C02-67E5-0944-99CA-6EC53A386022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C2DF2EC-920B-9E4A-A9F1-53C60B00F9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20788" y="709613"/>
            <a:ext cx="4724400" cy="3543300"/>
          </a:xfrm>
          <a:solidFill>
            <a:srgbClr val="FFFFFF"/>
          </a:solidFill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EF6FF82-D31B-4A42-BE58-EDF8F497CD9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15963" y="4487863"/>
            <a:ext cx="5730875" cy="42513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85" tIns="44892" rIns="89785" bIns="44892"/>
          <a:lstStyle/>
          <a:p>
            <a:pPr eaLnBrk="1" hangingPunct="1"/>
            <a:r>
              <a:rPr lang="en-US" altLang="en-US"/>
              <a:t>Curvilinear grouping is based on a simple but fundamental fact, that boundaries of objects in nature are smooth and continuous. There are a few visual phenomena associated with it, such as good continuation, visual completion, or illusory contours. Without going into details of these phenomena, it suffices to say that this is a well studied problem in psychophysics, and generally considered to be an important part of perception.</a:t>
            </a:r>
          </a:p>
          <a:p>
            <a:pPr eaLnBrk="1" hangingPunct="1"/>
            <a:r>
              <a:rPr lang="en-US" altLang="en-US"/>
              <a:t>But, from a practical point of view, what do we care about this?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5CCFAD9-C506-454F-87AB-81A82F58A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9E24053-9C6B-DB45-9F1F-B7C836964A9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EC67B04-8B61-274D-8B9F-2980F0E680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6CE13F1-71AE-C44C-BA69-A2B38CD82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3006601F-A799-A943-BDC7-D7E5BE025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F1F3CA7-18FF-4943-95FF-8322A7636962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78897CC-6F8B-A545-B25E-00C923912F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B07AE97-EB04-7A47-8CDE-DB81485A29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D0D4CC9F-3AC4-7044-AFD4-122C7F716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49325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493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C08CD8D-C588-BC47-A418-C040D5FAB411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E9E6698-BBDE-9C45-90BE-B9DBC2BECB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AF3F4DD-3AEE-4040-A2CB-1F172E3A0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C3F6-6775-BC49-AC4F-2A660CF2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BF7D6-31C2-8042-9FB6-85A827F8C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A48967-B2BF-8546-B9BA-07BF001BEA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794DED-668C-7B45-A8BE-D117460BDB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2984-56B2-E249-95CE-016946B5E3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5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4944-F8F1-C948-9731-DE978914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C698-9FC0-0C4C-9366-7241CC03F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4EC41C-A9AC-8749-B4D0-8EA2267391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0A140A-F0FB-3F4C-9E4C-53793679AB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98012-B141-814F-8287-E43F8BA77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8A337-55A9-0343-A368-1E6E8346F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E111C-FDE1-984E-B611-133FA1193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E5B2EC-E10F-034D-9D89-652DAC30A5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0F49E2-F463-224F-BF03-EFFB4CA6AA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3A7E-A4B1-824A-BC3F-1BE90A4EF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21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DFDA-78BB-444F-9010-53DDFABD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0D1F-99C3-F044-89CC-39098911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E683DD-2DB5-5E47-9833-8A71096E64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2EED14-2C3C-8647-918A-D29CF1A18A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11C11-C080-234A-94F8-A9C9B3984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34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5C76-D7DB-5C47-938E-54A210A5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7E7C7-867A-2743-B828-E15843A1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13ADE4-F217-7940-BED5-C354219FAC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F1E80-71A9-A840-A0C9-1CD1240F8B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5054E-5C28-3444-8C66-3EAC5A001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33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6CF5-7380-B143-B19C-4E3034A4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2C3D-306F-514E-9794-DC0023D1A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EEFC-68CE-3540-B5A4-07F4FAEDC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F25036-3EFC-254F-B9F8-5FF9FB49B3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2237F9-A526-2D4C-BCDA-750C3160C3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57075-8E87-9D4F-8D97-FE5279F84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79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63B0-AB83-9140-BDAA-4F8F3010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22E1-C35F-5C4E-8594-BB07257B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9557-D0DA-1842-8D10-C95B48F7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E3BDC-466F-BF4B-9A18-A313FDFAD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25FA6-E800-DE46-9F21-758AF7E5F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722E10-D541-5644-9970-5CDD0E35D3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EAD761-EADA-564F-A24E-1D2AC2A7C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5E210-B5F5-384F-8E66-2CF54C7592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0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98BA-3991-DD40-861D-45F498F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EDA29B6-9B5B-6C4C-84B0-D2608FF74C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42AC0B-5C0F-3049-B3D6-40AC63B281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BD1B6-E7F8-F045-B5DE-F7658B680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6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618D9BD-5C53-EA43-B80B-80560C462D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E904A71-0D29-7640-BC63-B8DDECCEA7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5DD9-1988-5941-928B-0E3316EBC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5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0EF0-F9AB-8742-BF9E-D06B217F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3CD0-1095-5C41-9256-FC7484A4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0D75-8A16-1040-A36F-1F062E91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02CBE-BBE4-154A-8989-6B2438EE61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B0D89B-C14E-B542-AD8C-7542043450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1E33D-1BE3-A947-83D6-4AB78AF8D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9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AE5-A04B-DD4C-90B3-FD83A7A3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B5F37-C345-D04C-8E42-EB102DDF2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F79E-94C5-7147-AD47-E54A2D45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AC76B0-D370-F840-8437-D1531D541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DE3C2B-83CE-1B4E-A3DB-52FE36F0F7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D9F96-8871-B54B-8F68-4D19D55E88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22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91FBDC-F028-5449-9D2C-B6DEACF18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44F853-5CAA-4E42-A6AF-14570B49E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A71CA35-9789-4540-ADFD-6A8AEC7B9B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ffectLst/>
              </a:defRPr>
            </a:lvl1pPr>
          </a:lstStyle>
          <a:p>
            <a:pPr>
              <a:defRPr/>
            </a:pPr>
            <a:r>
              <a:rPr lang="en-US" altLang="en-US"/>
              <a:t>	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FC5F6D6-436D-BC47-BC88-2E1E1DF33A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7000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</a:defRPr>
            </a:lvl1pPr>
          </a:lstStyle>
          <a:p>
            <a:pPr>
              <a:defRPr/>
            </a:pPr>
            <a:fld id="{97E1CE3D-AC12-D449-BA8B-01403DC93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C1354A3A-9655-3C44-B42C-0C95C3F36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477000"/>
            <a:ext cx="3581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US" altLang="en-US" sz="1200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2295EA63-225C-874E-94A5-E0A111506A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14600" y="6477000"/>
            <a:ext cx="2209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US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19" Type="http://schemas.openxmlformats.org/officeDocument/2006/relationships/hyperlink" Target="http://www.cs.ubc.ca/conferences/ICCV/" TargetMode="External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ooter Placeholder 3">
            <a:extLst>
              <a:ext uri="{FF2B5EF4-FFF2-40B4-BE49-F238E27FC236}">
                <a16:creationId xmlns:a16="http://schemas.microsoft.com/office/drawing/2014/main" id="{5F787B75-A155-3C42-9935-C4C15C6FE6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4C8B30D4-EFFF-924C-8673-A985DA281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12F93BD-E33F-CB4D-98C3-FB721FA52DBC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0D3CE7C-0353-664D-BBAC-F745073C71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>
                <a:solidFill>
                  <a:srgbClr val="FFFF00"/>
                </a:solidFill>
              </a:rPr>
              <a:t> </a:t>
            </a:r>
            <a:br>
              <a:rPr lang="en-US" altLang="en-US" sz="4000">
                <a:solidFill>
                  <a:srgbClr val="FFFF00"/>
                </a:solidFill>
              </a:rPr>
            </a:br>
            <a:r>
              <a:rPr lang="en-US" altLang="en-US" sz="4000">
                <a:solidFill>
                  <a:srgbClr val="FFFF00"/>
                </a:solidFill>
              </a:rPr>
              <a:t> Visual Grouping</a:t>
            </a:r>
            <a:r>
              <a:rPr lang="en-US" altLang="en-US" sz="3600">
                <a:solidFill>
                  <a:srgbClr val="FFFF00"/>
                </a:solidFill>
              </a:rPr>
              <a:t>:</a:t>
            </a:r>
            <a:br>
              <a:rPr lang="en-US" altLang="en-US" sz="3600">
                <a:solidFill>
                  <a:srgbClr val="FFFF00"/>
                </a:solidFill>
              </a:rPr>
            </a:br>
            <a:r>
              <a:rPr lang="en-US" altLang="en-US" sz="3200">
                <a:solidFill>
                  <a:srgbClr val="FFFF00"/>
                </a:solidFill>
              </a:rPr>
              <a:t>Contours and Regions in Natural Images</a:t>
            </a:r>
            <a:endParaRPr lang="en-US" altLang="en-US" sz="4000">
              <a:solidFill>
                <a:srgbClr val="FFFF00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50C8C14-0932-AF41-9039-4D8F2A17B1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Jitendra Malik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University of California at Berkeley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(with Jianbo Shi, Thomas Leung, Serge Belongie, Charless Fowlkes, David Martin, Xiaofeng Ren,  Michael Maire, Pablo</a:t>
            </a:r>
            <a:r>
              <a:rPr lang="en-US" altLang="en-US" sz="2000"/>
              <a:t> </a:t>
            </a:r>
            <a:r>
              <a:rPr lang="en-US" altLang="en-US" sz="1600"/>
              <a:t>Arbelaez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2">
            <a:extLst>
              <a:ext uri="{FF2B5EF4-FFF2-40B4-BE49-F238E27FC236}">
                <a16:creationId xmlns:a16="http://schemas.microsoft.com/office/drawing/2014/main" id="{D45FFA5F-BF97-9F4F-BB8D-99A6AC642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4B62836C-52E7-4042-9FE3-D3D2A0E846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B16B70D-92DB-D64D-815B-99354CD4B07C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ABD9A33-41EB-5447-A746-1297CABF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3733800" cy="2514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DCA4BD9-8488-9944-9627-E3769252A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Consistency</a:t>
            </a:r>
          </a:p>
        </p:txBody>
      </p:sp>
      <p:pic>
        <p:nvPicPr>
          <p:cNvPr id="22533" name="Picture 4" descr="103029">
            <a:extLst>
              <a:ext uri="{FF2B5EF4-FFF2-40B4-BE49-F238E27FC236}">
                <a16:creationId xmlns:a16="http://schemas.microsoft.com/office/drawing/2014/main" id="{1983067C-8DD3-E141-B7D7-5D9414D6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395413"/>
            <a:ext cx="21653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5">
            <a:extLst>
              <a:ext uri="{FF2B5EF4-FFF2-40B4-BE49-F238E27FC236}">
                <a16:creationId xmlns:a16="http://schemas.microsoft.com/office/drawing/2014/main" id="{8DC5BD8B-D075-CB43-9E1F-31A803AA264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2220913" cy="1546225"/>
            <a:chOff x="2152" y="753"/>
            <a:chExt cx="1399" cy="974"/>
          </a:xfrm>
        </p:grpSpPr>
        <p:pic>
          <p:nvPicPr>
            <p:cNvPr id="22596" name="Picture 6" descr="103029_contours">
              <a:extLst>
                <a:ext uri="{FF2B5EF4-FFF2-40B4-BE49-F238E27FC236}">
                  <a16:creationId xmlns:a16="http://schemas.microsoft.com/office/drawing/2014/main" id="{EACB8491-F085-A547-8D00-7488D4C54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" y="816"/>
              <a:ext cx="1365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97" name="Text Box 7">
              <a:extLst>
                <a:ext uri="{FF2B5EF4-FFF2-40B4-BE49-F238E27FC236}">
                  <a16:creationId xmlns:a16="http://schemas.microsoft.com/office/drawing/2014/main" id="{313FE8F2-5C78-754A-B0A5-CDB90AE9AE0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96" y="75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400"/>
                <a:t>A</a:t>
              </a:r>
            </a:p>
          </p:txBody>
        </p:sp>
      </p:grpSp>
      <p:grpSp>
        <p:nvGrpSpPr>
          <p:cNvPr id="22535" name="Group 8">
            <a:extLst>
              <a:ext uri="{FF2B5EF4-FFF2-40B4-BE49-F238E27FC236}">
                <a16:creationId xmlns:a16="http://schemas.microsoft.com/office/drawing/2014/main" id="{63ADC3B6-74C3-604D-B29B-BBA94C3C79BB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2919413"/>
            <a:ext cx="2236788" cy="1544637"/>
            <a:chOff x="336" y="1964"/>
            <a:chExt cx="1409" cy="973"/>
          </a:xfrm>
        </p:grpSpPr>
        <p:pic>
          <p:nvPicPr>
            <p:cNvPr id="22594" name="Picture 9" descr="103029_contours">
              <a:extLst>
                <a:ext uri="{FF2B5EF4-FFF2-40B4-BE49-F238E27FC236}">
                  <a16:creationId xmlns:a16="http://schemas.microsoft.com/office/drawing/2014/main" id="{AB34A39D-EE7D-6847-A7CC-956F1BBE0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027"/>
              <a:ext cx="1364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95" name="Text Box 10">
              <a:extLst>
                <a:ext uri="{FF2B5EF4-FFF2-40B4-BE49-F238E27FC236}">
                  <a16:creationId xmlns:a16="http://schemas.microsoft.com/office/drawing/2014/main" id="{67B71C75-2B8B-DA4F-BDAA-4E9B60EFF8D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01" y="196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400"/>
                <a:t>B</a:t>
              </a:r>
            </a:p>
          </p:txBody>
        </p:sp>
      </p:grpSp>
      <p:grpSp>
        <p:nvGrpSpPr>
          <p:cNvPr id="22536" name="Group 11">
            <a:extLst>
              <a:ext uri="{FF2B5EF4-FFF2-40B4-BE49-F238E27FC236}">
                <a16:creationId xmlns:a16="http://schemas.microsoft.com/office/drawing/2014/main" id="{785F303C-A2E0-CC44-8F02-0232F4A35DE7}"/>
              </a:ext>
            </a:extLst>
          </p:cNvPr>
          <p:cNvGrpSpPr>
            <a:grpSpLocks/>
          </p:cNvGrpSpPr>
          <p:nvPr/>
        </p:nvGrpSpPr>
        <p:grpSpPr bwMode="auto">
          <a:xfrm>
            <a:off x="2832100" y="2919413"/>
            <a:ext cx="2219325" cy="1535112"/>
            <a:chOff x="2152" y="1970"/>
            <a:chExt cx="1398" cy="967"/>
          </a:xfrm>
        </p:grpSpPr>
        <p:pic>
          <p:nvPicPr>
            <p:cNvPr id="22592" name="Picture 12" descr="103029_contours">
              <a:extLst>
                <a:ext uri="{FF2B5EF4-FFF2-40B4-BE49-F238E27FC236}">
                  <a16:creationId xmlns:a16="http://schemas.microsoft.com/office/drawing/2014/main" id="{CFB11246-E7A2-704A-B4B0-FCA257F31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" y="2027"/>
              <a:ext cx="1365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93" name="Text Box 13">
              <a:extLst>
                <a:ext uri="{FF2B5EF4-FFF2-40B4-BE49-F238E27FC236}">
                  <a16:creationId xmlns:a16="http://schemas.microsoft.com/office/drawing/2014/main" id="{B69EA75E-512F-C44B-B51F-80D0FF4FFA7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06" y="197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400"/>
                <a:t>C</a:t>
              </a:r>
            </a:p>
          </p:txBody>
        </p:sp>
      </p:grpSp>
      <p:sp>
        <p:nvSpPr>
          <p:cNvPr id="942094" name="Line 14">
            <a:extLst>
              <a:ext uri="{FF2B5EF4-FFF2-40B4-BE49-F238E27FC236}">
                <a16:creationId xmlns:a16="http://schemas.microsoft.com/office/drawing/2014/main" id="{1D8BF43D-6396-1E40-A3F7-0DD1B3CA5F5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52700" y="2794000"/>
            <a:ext cx="355600" cy="236538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095" name="Freeform 15">
            <a:extLst>
              <a:ext uri="{FF2B5EF4-FFF2-40B4-BE49-F238E27FC236}">
                <a16:creationId xmlns:a16="http://schemas.microsoft.com/office/drawing/2014/main" id="{FE7AEA90-E647-334C-BDAF-376FCF0270D1}"/>
              </a:ext>
            </a:extLst>
          </p:cNvPr>
          <p:cNvSpPr>
            <a:spLocks noChangeAspect="1"/>
          </p:cNvSpPr>
          <p:nvPr/>
        </p:nvSpPr>
        <p:spPr bwMode="auto">
          <a:xfrm>
            <a:off x="4991100" y="2376488"/>
            <a:ext cx="228600" cy="1262062"/>
          </a:xfrm>
          <a:custGeom>
            <a:avLst/>
            <a:gdLst>
              <a:gd name="T0" fmla="*/ 0 w 336"/>
              <a:gd name="T1" fmla="*/ 0 h 1584"/>
              <a:gd name="T2" fmla="*/ 336 w 336"/>
              <a:gd name="T3" fmla="*/ 864 h 1584"/>
              <a:gd name="T4" fmla="*/ 0 w 336"/>
              <a:gd name="T5" fmla="*/ 1584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584">
                <a:moveTo>
                  <a:pt x="0" y="0"/>
                </a:moveTo>
                <a:cubicBezTo>
                  <a:pt x="168" y="300"/>
                  <a:pt x="336" y="600"/>
                  <a:pt x="336" y="864"/>
                </a:cubicBezTo>
                <a:cubicBezTo>
                  <a:pt x="336" y="1128"/>
                  <a:pt x="168" y="1356"/>
                  <a:pt x="0" y="1584"/>
                </a:cubicBezTo>
              </a:path>
            </a:pathLst>
          </a:custGeom>
          <a:noFill/>
          <a:ln w="63500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9" name="Rectangle 16">
            <a:extLst>
              <a:ext uri="{FF2B5EF4-FFF2-40B4-BE49-F238E27FC236}">
                <a16:creationId xmlns:a16="http://schemas.microsoft.com/office/drawing/2014/main" id="{54CF8856-471F-7141-A061-00CA226B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4876800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902030302020204" pitchFamily="66" charset="0"/>
              </a:rPr>
              <a:t>A,C are refinements of B</a:t>
            </a:r>
          </a:p>
          <a:p>
            <a:pPr eaLnBrk="1" hangingPunct="1"/>
            <a:r>
              <a:rPr lang="en-US" altLang="en-US" sz="2000">
                <a:latin typeface="Comic Sans MS" panose="030F0902030302020204" pitchFamily="66" charset="0"/>
              </a:rPr>
              <a:t>A,C are mutual refinements </a:t>
            </a:r>
          </a:p>
          <a:p>
            <a:pPr eaLnBrk="1" hangingPunct="1"/>
            <a:r>
              <a:rPr lang="en-US" altLang="en-US" sz="2000">
                <a:latin typeface="Comic Sans MS" panose="030F0902030302020204" pitchFamily="66" charset="0"/>
              </a:rPr>
              <a:t>A,B,C represent the same percept</a:t>
            </a:r>
          </a:p>
          <a:p>
            <a:pPr lvl="1" eaLnBrk="1" hangingPunct="1">
              <a:buFontTx/>
              <a:buChar char="•"/>
            </a:pPr>
            <a:r>
              <a:rPr lang="en-US" altLang="en-US" sz="1600" u="sng">
                <a:latin typeface="Comic Sans MS" panose="030F0902030302020204" pitchFamily="66" charset="0"/>
              </a:rPr>
              <a:t>Attention</a:t>
            </a:r>
            <a:r>
              <a:rPr lang="en-US" altLang="en-US" sz="1600">
                <a:latin typeface="Comic Sans MS" panose="030F0902030302020204" pitchFamily="66" charset="0"/>
              </a:rPr>
              <a:t> accounts for differences</a:t>
            </a:r>
          </a:p>
        </p:txBody>
      </p:sp>
      <p:sp>
        <p:nvSpPr>
          <p:cNvPr id="942097" name="Freeform 17">
            <a:extLst>
              <a:ext uri="{FF2B5EF4-FFF2-40B4-BE49-F238E27FC236}">
                <a16:creationId xmlns:a16="http://schemas.microsoft.com/office/drawing/2014/main" id="{70D1BFA4-43AB-E24D-AEAD-E3A98FE6B7FB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2604294" y="3934619"/>
            <a:ext cx="228600" cy="1262062"/>
          </a:xfrm>
          <a:custGeom>
            <a:avLst/>
            <a:gdLst>
              <a:gd name="T0" fmla="*/ 0 w 336"/>
              <a:gd name="T1" fmla="*/ 0 h 1584"/>
              <a:gd name="T2" fmla="*/ 336 w 336"/>
              <a:gd name="T3" fmla="*/ 864 h 1584"/>
              <a:gd name="T4" fmla="*/ 0 w 336"/>
              <a:gd name="T5" fmla="*/ 1584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584">
                <a:moveTo>
                  <a:pt x="0" y="0"/>
                </a:moveTo>
                <a:cubicBezTo>
                  <a:pt x="168" y="300"/>
                  <a:pt x="336" y="600"/>
                  <a:pt x="336" y="864"/>
                </a:cubicBezTo>
                <a:cubicBezTo>
                  <a:pt x="336" y="1128"/>
                  <a:pt x="168" y="1356"/>
                  <a:pt x="0" y="1584"/>
                </a:cubicBezTo>
              </a:path>
            </a:pathLst>
          </a:custGeom>
          <a:noFill/>
          <a:ln w="63500">
            <a:solidFill>
              <a:srgbClr val="FFFF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098" name="Oval 18">
            <a:extLst>
              <a:ext uri="{FF2B5EF4-FFF2-40B4-BE49-F238E27FC236}">
                <a16:creationId xmlns:a16="http://schemas.microsoft.com/office/drawing/2014/main" id="{AE6181C3-691C-2248-8978-27962B9A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0145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099" name="Oval 19">
            <a:extLst>
              <a:ext uri="{FF2B5EF4-FFF2-40B4-BE49-F238E27FC236}">
                <a16:creationId xmlns:a16="http://schemas.microsoft.com/office/drawing/2014/main" id="{5BD93E98-CF3C-B242-A874-A25EB4DF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4717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00" name="Oval 20">
            <a:extLst>
              <a:ext uri="{FF2B5EF4-FFF2-40B4-BE49-F238E27FC236}">
                <a16:creationId xmlns:a16="http://schemas.microsoft.com/office/drawing/2014/main" id="{2BC4E44A-8FFE-D943-8F24-2C3FC200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24717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01" name="Oval 21">
            <a:extLst>
              <a:ext uri="{FF2B5EF4-FFF2-40B4-BE49-F238E27FC236}">
                <a16:creationId xmlns:a16="http://schemas.microsoft.com/office/drawing/2014/main" id="{44B50E7E-C490-D842-AF8C-6E262FCD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24717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5" name="Text Box 22">
            <a:extLst>
              <a:ext uri="{FF2B5EF4-FFF2-40B4-BE49-F238E27FC236}">
                <a16:creationId xmlns:a16="http://schemas.microsoft.com/office/drawing/2014/main" id="{B4323E73-DAE9-4842-ABCD-7D13F573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1981200"/>
            <a:ext cx="3810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Image</a:t>
            </a:r>
          </a:p>
        </p:txBody>
      </p:sp>
      <p:sp>
        <p:nvSpPr>
          <p:cNvPr id="22546" name="Text Box 23">
            <a:extLst>
              <a:ext uri="{FF2B5EF4-FFF2-40B4-BE49-F238E27FC236}">
                <a16:creationId xmlns:a16="http://schemas.microsoft.com/office/drawing/2014/main" id="{858FB00C-EBFC-654B-8C75-BADB3AAD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2438400"/>
            <a:ext cx="2111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BG</a:t>
            </a:r>
          </a:p>
        </p:txBody>
      </p:sp>
      <p:sp>
        <p:nvSpPr>
          <p:cNvPr id="22547" name="Text Box 24">
            <a:extLst>
              <a:ext uri="{FF2B5EF4-FFF2-40B4-BE49-F238E27FC236}">
                <a16:creationId xmlns:a16="http://schemas.microsoft.com/office/drawing/2014/main" id="{3B02750D-487E-A045-B61B-51CC11A46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2438400"/>
            <a:ext cx="3889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L-bird</a:t>
            </a:r>
          </a:p>
        </p:txBody>
      </p:sp>
      <p:sp>
        <p:nvSpPr>
          <p:cNvPr id="22548" name="Text Box 25">
            <a:extLst>
              <a:ext uri="{FF2B5EF4-FFF2-40B4-BE49-F238E27FC236}">
                <a16:creationId xmlns:a16="http://schemas.microsoft.com/office/drawing/2014/main" id="{9B39624F-215F-FB4E-833F-A277F3AB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2438400"/>
            <a:ext cx="3984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R-bird</a:t>
            </a:r>
          </a:p>
        </p:txBody>
      </p:sp>
      <p:sp>
        <p:nvSpPr>
          <p:cNvPr id="942106" name="Oval 26">
            <a:extLst>
              <a:ext uri="{FF2B5EF4-FFF2-40B4-BE49-F238E27FC236}">
                <a16:creationId xmlns:a16="http://schemas.microsoft.com/office/drawing/2014/main" id="{05930D68-71D2-9C41-97B5-20EC77B0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29289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07" name="Oval 27">
            <a:extLst>
              <a:ext uri="{FF2B5EF4-FFF2-40B4-BE49-F238E27FC236}">
                <a16:creationId xmlns:a16="http://schemas.microsoft.com/office/drawing/2014/main" id="{CAEF9FED-435E-D04C-87B1-02B31815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29289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08" name="Oval 28">
            <a:extLst>
              <a:ext uri="{FF2B5EF4-FFF2-40B4-BE49-F238E27FC236}">
                <a16:creationId xmlns:a16="http://schemas.microsoft.com/office/drawing/2014/main" id="{E5A02A40-A5AA-EA4F-99B2-EEA750CE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29289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52" name="Text Box 29">
            <a:extLst>
              <a:ext uri="{FF2B5EF4-FFF2-40B4-BE49-F238E27FC236}">
                <a16:creationId xmlns:a16="http://schemas.microsoft.com/office/drawing/2014/main" id="{EFA95A17-D1FF-8242-91D2-58C43173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079750"/>
            <a:ext cx="3127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grass</a:t>
            </a:r>
          </a:p>
        </p:txBody>
      </p:sp>
      <p:sp>
        <p:nvSpPr>
          <p:cNvPr id="22553" name="Text Box 30">
            <a:extLst>
              <a:ext uri="{FF2B5EF4-FFF2-40B4-BE49-F238E27FC236}">
                <a16:creationId xmlns:a16="http://schemas.microsoft.com/office/drawing/2014/main" id="{56237C42-87F3-3B4B-A8D9-360F08783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3063875"/>
            <a:ext cx="2873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bush</a:t>
            </a:r>
          </a:p>
        </p:txBody>
      </p:sp>
      <p:sp>
        <p:nvSpPr>
          <p:cNvPr id="22554" name="Text Box 31">
            <a:extLst>
              <a:ext uri="{FF2B5EF4-FFF2-40B4-BE49-F238E27FC236}">
                <a16:creationId xmlns:a16="http://schemas.microsoft.com/office/drawing/2014/main" id="{163BF0A8-0F77-1547-8832-0A3C2CDE6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8" y="3603625"/>
            <a:ext cx="28733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head</a:t>
            </a:r>
          </a:p>
        </p:txBody>
      </p:sp>
      <p:cxnSp>
        <p:nvCxnSpPr>
          <p:cNvPr id="22555" name="AutoShape 32">
            <a:extLst>
              <a:ext uri="{FF2B5EF4-FFF2-40B4-BE49-F238E27FC236}">
                <a16:creationId xmlns:a16="http://schemas.microsoft.com/office/drawing/2014/main" id="{CD8DEE82-D47B-A74A-BC80-1B33363F57A4}"/>
              </a:ext>
            </a:extLst>
          </p:cNvPr>
          <p:cNvCxnSpPr>
            <a:cxnSpLocks noChangeShapeType="1"/>
            <a:stCxn id="942098" idx="5"/>
            <a:endCxn id="942100" idx="7"/>
          </p:cNvCxnSpPr>
          <p:nvPr/>
        </p:nvCxnSpPr>
        <p:spPr bwMode="auto">
          <a:xfrm flipH="1">
            <a:off x="6550025" y="2152650"/>
            <a:ext cx="457200" cy="3333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33">
            <a:extLst>
              <a:ext uri="{FF2B5EF4-FFF2-40B4-BE49-F238E27FC236}">
                <a16:creationId xmlns:a16="http://schemas.microsoft.com/office/drawing/2014/main" id="{58DA011D-661A-AF4A-A6F5-3BEC028FED5B}"/>
              </a:ext>
            </a:extLst>
          </p:cNvPr>
          <p:cNvCxnSpPr>
            <a:cxnSpLocks noChangeShapeType="1"/>
            <a:stCxn id="942098" idx="4"/>
            <a:endCxn id="942099" idx="0"/>
          </p:cNvCxnSpPr>
          <p:nvPr/>
        </p:nvCxnSpPr>
        <p:spPr bwMode="auto">
          <a:xfrm>
            <a:off x="6953250" y="2174875"/>
            <a:ext cx="0" cy="2889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AutoShape 34">
            <a:extLst>
              <a:ext uri="{FF2B5EF4-FFF2-40B4-BE49-F238E27FC236}">
                <a16:creationId xmlns:a16="http://schemas.microsoft.com/office/drawing/2014/main" id="{4472FC6D-9ECD-BD4C-9DF3-9DE06ED37474}"/>
              </a:ext>
            </a:extLst>
          </p:cNvPr>
          <p:cNvCxnSpPr>
            <a:cxnSpLocks noChangeShapeType="1"/>
            <a:stCxn id="942098" idx="4"/>
            <a:endCxn id="942101" idx="1"/>
          </p:cNvCxnSpPr>
          <p:nvPr/>
        </p:nvCxnSpPr>
        <p:spPr bwMode="auto">
          <a:xfrm>
            <a:off x="6953250" y="2174875"/>
            <a:ext cx="708025" cy="311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35">
            <a:extLst>
              <a:ext uri="{FF2B5EF4-FFF2-40B4-BE49-F238E27FC236}">
                <a16:creationId xmlns:a16="http://schemas.microsoft.com/office/drawing/2014/main" id="{9699AEDA-E6C8-F642-AF02-B3C872B1C8EE}"/>
              </a:ext>
            </a:extLst>
          </p:cNvPr>
          <p:cNvCxnSpPr>
            <a:cxnSpLocks noChangeShapeType="1"/>
            <a:stCxn id="942100" idx="3"/>
            <a:endCxn id="942108" idx="0"/>
          </p:cNvCxnSpPr>
          <p:nvPr/>
        </p:nvCxnSpPr>
        <p:spPr bwMode="auto">
          <a:xfrm flipH="1">
            <a:off x="6419850" y="2609850"/>
            <a:ext cx="22225" cy="311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36">
            <a:extLst>
              <a:ext uri="{FF2B5EF4-FFF2-40B4-BE49-F238E27FC236}">
                <a16:creationId xmlns:a16="http://schemas.microsoft.com/office/drawing/2014/main" id="{8C80CDD6-0D85-794D-A800-9F94F95790DC}"/>
              </a:ext>
            </a:extLst>
          </p:cNvPr>
          <p:cNvCxnSpPr>
            <a:cxnSpLocks noChangeShapeType="1"/>
            <a:stCxn id="942100" idx="3"/>
            <a:endCxn id="942107" idx="0"/>
          </p:cNvCxnSpPr>
          <p:nvPr/>
        </p:nvCxnSpPr>
        <p:spPr bwMode="auto">
          <a:xfrm flipH="1">
            <a:off x="6097588" y="2609850"/>
            <a:ext cx="344487" cy="311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AutoShape 37">
            <a:extLst>
              <a:ext uri="{FF2B5EF4-FFF2-40B4-BE49-F238E27FC236}">
                <a16:creationId xmlns:a16="http://schemas.microsoft.com/office/drawing/2014/main" id="{6819319E-242E-9E4C-A205-471A31738638}"/>
              </a:ext>
            </a:extLst>
          </p:cNvPr>
          <p:cNvCxnSpPr>
            <a:cxnSpLocks noChangeShapeType="1"/>
            <a:stCxn id="942100" idx="3"/>
            <a:endCxn id="942106" idx="0"/>
          </p:cNvCxnSpPr>
          <p:nvPr/>
        </p:nvCxnSpPr>
        <p:spPr bwMode="auto">
          <a:xfrm flipH="1">
            <a:off x="5765800" y="2609850"/>
            <a:ext cx="676275" cy="3111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118" name="Oval 38">
            <a:extLst>
              <a:ext uri="{FF2B5EF4-FFF2-40B4-BE49-F238E27FC236}">
                <a16:creationId xmlns:a16="http://schemas.microsoft.com/office/drawing/2014/main" id="{40D17688-10C2-EA47-B78C-F9ED6F0CD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30051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19" name="Oval 39">
            <a:extLst>
              <a:ext uri="{FF2B5EF4-FFF2-40B4-BE49-F238E27FC236}">
                <a16:creationId xmlns:a16="http://schemas.microsoft.com/office/drawing/2014/main" id="{FD872BBA-AA1C-F148-B66B-7B4DA6C7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30051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20" name="Oval 40">
            <a:extLst>
              <a:ext uri="{FF2B5EF4-FFF2-40B4-BE49-F238E27FC236}">
                <a16:creationId xmlns:a16="http://schemas.microsoft.com/office/drawing/2014/main" id="{FF04289D-C7FE-D643-B495-2984CC3B4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30051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21" name="Oval 41">
            <a:extLst>
              <a:ext uri="{FF2B5EF4-FFF2-40B4-BE49-F238E27FC236}">
                <a16:creationId xmlns:a16="http://schemas.microsoft.com/office/drawing/2014/main" id="{0F898334-8885-6747-9F4D-6F0E7298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34623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22" name="Oval 42">
            <a:extLst>
              <a:ext uri="{FF2B5EF4-FFF2-40B4-BE49-F238E27FC236}">
                <a16:creationId xmlns:a16="http://schemas.microsoft.com/office/drawing/2014/main" id="{11A4AC1F-D556-C54D-9E92-B481CBBF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3462338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566" name="AutoShape 43">
            <a:extLst>
              <a:ext uri="{FF2B5EF4-FFF2-40B4-BE49-F238E27FC236}">
                <a16:creationId xmlns:a16="http://schemas.microsoft.com/office/drawing/2014/main" id="{CBCE81FF-F3EA-394A-9C4B-5DB9AE6FFD0D}"/>
              </a:ext>
            </a:extLst>
          </p:cNvPr>
          <p:cNvCxnSpPr>
            <a:cxnSpLocks noChangeShapeType="1"/>
            <a:stCxn id="942099" idx="4"/>
            <a:endCxn id="942118" idx="0"/>
          </p:cNvCxnSpPr>
          <p:nvPr/>
        </p:nvCxnSpPr>
        <p:spPr bwMode="auto">
          <a:xfrm flipH="1">
            <a:off x="6877050" y="2632075"/>
            <a:ext cx="76200" cy="365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7" name="AutoShape 44">
            <a:extLst>
              <a:ext uri="{FF2B5EF4-FFF2-40B4-BE49-F238E27FC236}">
                <a16:creationId xmlns:a16="http://schemas.microsoft.com/office/drawing/2014/main" id="{C99F9ECB-E7C7-8349-8536-A5B8E42C6AB1}"/>
              </a:ext>
            </a:extLst>
          </p:cNvPr>
          <p:cNvCxnSpPr>
            <a:cxnSpLocks noChangeShapeType="1"/>
            <a:stCxn id="942099" idx="4"/>
            <a:endCxn id="942119" idx="0"/>
          </p:cNvCxnSpPr>
          <p:nvPr/>
        </p:nvCxnSpPr>
        <p:spPr bwMode="auto">
          <a:xfrm>
            <a:off x="6953250" y="2632075"/>
            <a:ext cx="228600" cy="365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8" name="AutoShape 45">
            <a:extLst>
              <a:ext uri="{FF2B5EF4-FFF2-40B4-BE49-F238E27FC236}">
                <a16:creationId xmlns:a16="http://schemas.microsoft.com/office/drawing/2014/main" id="{6613CD84-7D52-BE48-A855-356C83F60AF1}"/>
              </a:ext>
            </a:extLst>
          </p:cNvPr>
          <p:cNvCxnSpPr>
            <a:cxnSpLocks noChangeShapeType="1"/>
            <a:stCxn id="942099" idx="4"/>
            <a:endCxn id="942120" idx="0"/>
          </p:cNvCxnSpPr>
          <p:nvPr/>
        </p:nvCxnSpPr>
        <p:spPr bwMode="auto">
          <a:xfrm>
            <a:off x="6953250" y="2632075"/>
            <a:ext cx="533400" cy="365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9" name="AutoShape 46">
            <a:extLst>
              <a:ext uri="{FF2B5EF4-FFF2-40B4-BE49-F238E27FC236}">
                <a16:creationId xmlns:a16="http://schemas.microsoft.com/office/drawing/2014/main" id="{196A1019-681E-FC40-B495-55C3995ACDC3}"/>
              </a:ext>
            </a:extLst>
          </p:cNvPr>
          <p:cNvCxnSpPr>
            <a:cxnSpLocks noChangeShapeType="1"/>
            <a:stCxn id="942119" idx="4"/>
            <a:endCxn id="942121" idx="0"/>
          </p:cNvCxnSpPr>
          <p:nvPr/>
        </p:nvCxnSpPr>
        <p:spPr bwMode="auto">
          <a:xfrm flipH="1">
            <a:off x="7105650" y="3165475"/>
            <a:ext cx="76200" cy="2889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70" name="AutoShape 47">
            <a:extLst>
              <a:ext uri="{FF2B5EF4-FFF2-40B4-BE49-F238E27FC236}">
                <a16:creationId xmlns:a16="http://schemas.microsoft.com/office/drawing/2014/main" id="{07667E61-4A63-434B-828E-1C96CDE850AC}"/>
              </a:ext>
            </a:extLst>
          </p:cNvPr>
          <p:cNvCxnSpPr>
            <a:cxnSpLocks noChangeShapeType="1"/>
            <a:stCxn id="942119" idx="4"/>
            <a:endCxn id="942122" idx="0"/>
          </p:cNvCxnSpPr>
          <p:nvPr/>
        </p:nvCxnSpPr>
        <p:spPr bwMode="auto">
          <a:xfrm>
            <a:off x="7181850" y="3165475"/>
            <a:ext cx="152400" cy="2889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71" name="Text Box 48">
            <a:extLst>
              <a:ext uri="{FF2B5EF4-FFF2-40B4-BE49-F238E27FC236}">
                <a16:creationId xmlns:a16="http://schemas.microsoft.com/office/drawing/2014/main" id="{D4FDD619-4B5D-0F47-A03F-F0F43B55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3597275"/>
            <a:ext cx="211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eye</a:t>
            </a:r>
          </a:p>
        </p:txBody>
      </p:sp>
      <p:sp>
        <p:nvSpPr>
          <p:cNvPr id="22572" name="Text Box 49">
            <a:extLst>
              <a:ext uri="{FF2B5EF4-FFF2-40B4-BE49-F238E27FC236}">
                <a16:creationId xmlns:a16="http://schemas.microsoft.com/office/drawing/2014/main" id="{40C03F9D-725F-5D45-AE29-E79ED2E36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3140075"/>
            <a:ext cx="2873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beak</a:t>
            </a:r>
          </a:p>
        </p:txBody>
      </p:sp>
      <p:sp>
        <p:nvSpPr>
          <p:cNvPr id="22573" name="Text Box 50">
            <a:extLst>
              <a:ext uri="{FF2B5EF4-FFF2-40B4-BE49-F238E27FC236}">
                <a16:creationId xmlns:a16="http://schemas.microsoft.com/office/drawing/2014/main" id="{A4B76FE6-53C1-A64F-B0A5-8A1A2D01C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3071813"/>
            <a:ext cx="1698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far</a:t>
            </a:r>
          </a:p>
        </p:txBody>
      </p:sp>
      <p:sp>
        <p:nvSpPr>
          <p:cNvPr id="22574" name="Text Box 51">
            <a:extLst>
              <a:ext uri="{FF2B5EF4-FFF2-40B4-BE49-F238E27FC236}">
                <a16:creationId xmlns:a16="http://schemas.microsoft.com/office/drawing/2014/main" id="{57A44FE0-74F5-DD4C-86DE-0F70B2C59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3136900"/>
            <a:ext cx="3048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body</a:t>
            </a:r>
          </a:p>
        </p:txBody>
      </p:sp>
      <p:sp>
        <p:nvSpPr>
          <p:cNvPr id="22575" name="Text Box 52">
            <a:extLst>
              <a:ext uri="{FF2B5EF4-FFF2-40B4-BE49-F238E27FC236}">
                <a16:creationId xmlns:a16="http://schemas.microsoft.com/office/drawing/2014/main" id="{2D992B85-A55B-834E-AE9D-BBE6AE82E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3" y="3624263"/>
            <a:ext cx="287337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head</a:t>
            </a:r>
          </a:p>
        </p:txBody>
      </p:sp>
      <p:sp>
        <p:nvSpPr>
          <p:cNvPr id="942133" name="Oval 53">
            <a:extLst>
              <a:ext uri="{FF2B5EF4-FFF2-40B4-BE49-F238E27FC236}">
                <a16:creationId xmlns:a16="http://schemas.microsoft.com/office/drawing/2014/main" id="{38E1A77F-CCA8-5644-939C-7FFBB8F9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3025775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34" name="Oval 54">
            <a:extLst>
              <a:ext uri="{FF2B5EF4-FFF2-40B4-BE49-F238E27FC236}">
                <a16:creationId xmlns:a16="http://schemas.microsoft.com/office/drawing/2014/main" id="{57ABB11F-2657-8740-B296-81CBF1E8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175" y="3025775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35" name="Oval 55">
            <a:extLst>
              <a:ext uri="{FF2B5EF4-FFF2-40B4-BE49-F238E27FC236}">
                <a16:creationId xmlns:a16="http://schemas.microsoft.com/office/drawing/2014/main" id="{7E87BD41-1B23-1E4F-ACBA-07915C5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5" y="3025775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36" name="Oval 56">
            <a:extLst>
              <a:ext uri="{FF2B5EF4-FFF2-40B4-BE49-F238E27FC236}">
                <a16:creationId xmlns:a16="http://schemas.microsoft.com/office/drawing/2014/main" id="{E0175432-B300-0C47-9228-0AD04339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975" y="3482975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37" name="Oval 57">
            <a:extLst>
              <a:ext uri="{FF2B5EF4-FFF2-40B4-BE49-F238E27FC236}">
                <a16:creationId xmlns:a16="http://schemas.microsoft.com/office/drawing/2014/main" id="{7A342669-A1EA-0D44-84AC-EC1A9BC5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575" y="3482975"/>
            <a:ext cx="152400" cy="152400"/>
          </a:xfrm>
          <a:prstGeom prst="ellips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581" name="AutoShape 58">
            <a:extLst>
              <a:ext uri="{FF2B5EF4-FFF2-40B4-BE49-F238E27FC236}">
                <a16:creationId xmlns:a16="http://schemas.microsoft.com/office/drawing/2014/main" id="{EAEF9C77-6B89-A54C-9660-85797F8E874B}"/>
              </a:ext>
            </a:extLst>
          </p:cNvPr>
          <p:cNvCxnSpPr>
            <a:cxnSpLocks noChangeShapeType="1"/>
            <a:stCxn id="942101" idx="4"/>
            <a:endCxn id="942133" idx="0"/>
          </p:cNvCxnSpPr>
          <p:nvPr/>
        </p:nvCxnSpPr>
        <p:spPr bwMode="auto">
          <a:xfrm>
            <a:off x="7715250" y="2632075"/>
            <a:ext cx="187325" cy="3857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82" name="AutoShape 59">
            <a:extLst>
              <a:ext uri="{FF2B5EF4-FFF2-40B4-BE49-F238E27FC236}">
                <a16:creationId xmlns:a16="http://schemas.microsoft.com/office/drawing/2014/main" id="{8422A209-8F48-484E-AD6A-6FF127108113}"/>
              </a:ext>
            </a:extLst>
          </p:cNvPr>
          <p:cNvCxnSpPr>
            <a:cxnSpLocks noChangeShapeType="1"/>
            <a:stCxn id="942101" idx="4"/>
            <a:endCxn id="942134" idx="0"/>
          </p:cNvCxnSpPr>
          <p:nvPr/>
        </p:nvCxnSpPr>
        <p:spPr bwMode="auto">
          <a:xfrm>
            <a:off x="7715250" y="2632075"/>
            <a:ext cx="492125" cy="3857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83" name="AutoShape 60">
            <a:extLst>
              <a:ext uri="{FF2B5EF4-FFF2-40B4-BE49-F238E27FC236}">
                <a16:creationId xmlns:a16="http://schemas.microsoft.com/office/drawing/2014/main" id="{13CEAEC1-78EC-1142-9E02-AF1E0A9F043A}"/>
              </a:ext>
            </a:extLst>
          </p:cNvPr>
          <p:cNvCxnSpPr>
            <a:cxnSpLocks noChangeShapeType="1"/>
            <a:stCxn id="942101" idx="4"/>
            <a:endCxn id="942135" idx="0"/>
          </p:cNvCxnSpPr>
          <p:nvPr/>
        </p:nvCxnSpPr>
        <p:spPr bwMode="auto">
          <a:xfrm>
            <a:off x="7715250" y="2632075"/>
            <a:ext cx="796925" cy="3857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84" name="AutoShape 61">
            <a:extLst>
              <a:ext uri="{FF2B5EF4-FFF2-40B4-BE49-F238E27FC236}">
                <a16:creationId xmlns:a16="http://schemas.microsoft.com/office/drawing/2014/main" id="{0C449D29-C0F5-8E4D-9C38-27DC6DFE8D6C}"/>
              </a:ext>
            </a:extLst>
          </p:cNvPr>
          <p:cNvCxnSpPr>
            <a:cxnSpLocks noChangeShapeType="1"/>
            <a:stCxn id="942134" idx="4"/>
            <a:endCxn id="942136" idx="0"/>
          </p:cNvCxnSpPr>
          <p:nvPr/>
        </p:nvCxnSpPr>
        <p:spPr bwMode="auto">
          <a:xfrm flipH="1">
            <a:off x="8131175" y="3186113"/>
            <a:ext cx="76200" cy="2889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85" name="AutoShape 62">
            <a:extLst>
              <a:ext uri="{FF2B5EF4-FFF2-40B4-BE49-F238E27FC236}">
                <a16:creationId xmlns:a16="http://schemas.microsoft.com/office/drawing/2014/main" id="{C0F2A36C-F17D-F042-BEC5-D55E1FF9B510}"/>
              </a:ext>
            </a:extLst>
          </p:cNvPr>
          <p:cNvCxnSpPr>
            <a:cxnSpLocks noChangeShapeType="1"/>
            <a:stCxn id="942134" idx="4"/>
            <a:endCxn id="942137" idx="0"/>
          </p:cNvCxnSpPr>
          <p:nvPr/>
        </p:nvCxnSpPr>
        <p:spPr bwMode="auto">
          <a:xfrm>
            <a:off x="8207375" y="3186113"/>
            <a:ext cx="152400" cy="2889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86" name="Text Box 63">
            <a:extLst>
              <a:ext uri="{FF2B5EF4-FFF2-40B4-BE49-F238E27FC236}">
                <a16:creationId xmlns:a16="http://schemas.microsoft.com/office/drawing/2014/main" id="{A135D2D8-8A07-114A-B6FC-02961BCC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3617913"/>
            <a:ext cx="2111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eye</a:t>
            </a:r>
          </a:p>
        </p:txBody>
      </p:sp>
      <p:sp>
        <p:nvSpPr>
          <p:cNvPr id="22587" name="Text Box 64">
            <a:extLst>
              <a:ext uri="{FF2B5EF4-FFF2-40B4-BE49-F238E27FC236}">
                <a16:creationId xmlns:a16="http://schemas.microsoft.com/office/drawing/2014/main" id="{FD450B37-368A-C046-82AF-60A9940AC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575" y="3160713"/>
            <a:ext cx="287338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beak</a:t>
            </a:r>
          </a:p>
        </p:txBody>
      </p:sp>
      <p:sp>
        <p:nvSpPr>
          <p:cNvPr id="22588" name="Text Box 65">
            <a:extLst>
              <a:ext uri="{FF2B5EF4-FFF2-40B4-BE49-F238E27FC236}">
                <a16:creationId xmlns:a16="http://schemas.microsoft.com/office/drawing/2014/main" id="{35745B60-DFEC-494D-9155-A844E21FE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3157538"/>
            <a:ext cx="3048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>
                <a:solidFill>
                  <a:srgbClr val="FFFF00"/>
                </a:solidFill>
              </a:rPr>
              <a:t>body</a:t>
            </a:r>
          </a:p>
        </p:txBody>
      </p:sp>
      <p:sp>
        <p:nvSpPr>
          <p:cNvPr id="22589" name="Text Box 66">
            <a:extLst>
              <a:ext uri="{FF2B5EF4-FFF2-40B4-BE49-F238E27FC236}">
                <a16:creationId xmlns:a16="http://schemas.microsoft.com/office/drawing/2014/main" id="{DB9D6709-C832-FB40-ABE5-5C1BE42D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4478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000">
                <a:solidFill>
                  <a:srgbClr val="FFFF00"/>
                </a:solidFill>
                <a:latin typeface="Comic Sans MS" panose="030F0902030302020204" pitchFamily="66" charset="0"/>
              </a:rPr>
              <a:t>Perceptual organization forms a tree:</a:t>
            </a:r>
          </a:p>
        </p:txBody>
      </p:sp>
      <p:sp>
        <p:nvSpPr>
          <p:cNvPr id="22590" name="Text Box 67">
            <a:extLst>
              <a:ext uri="{FF2B5EF4-FFF2-40B4-BE49-F238E27FC236}">
                <a16:creationId xmlns:a16="http://schemas.microsoft.com/office/drawing/2014/main" id="{27762D2F-3C3B-544C-BA50-46F060B39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114800"/>
            <a:ext cx="382111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mic Sans MS" panose="030F0902030302020204" pitchFamily="66" charset="0"/>
              </a:rPr>
              <a:t>Two segmentations are </a:t>
            </a:r>
          </a:p>
          <a:p>
            <a:pPr algn="l" eaLnBrk="1" hangingPunct="1"/>
            <a:r>
              <a:rPr lang="en-US" altLang="en-US" sz="2000">
                <a:latin typeface="Comic Sans MS" panose="030F0902030302020204" pitchFamily="66" charset="0"/>
              </a:rPr>
              <a:t>consistent when they can be</a:t>
            </a:r>
          </a:p>
          <a:p>
            <a:pPr algn="l" eaLnBrk="1" hangingPunct="1"/>
            <a:r>
              <a:rPr lang="en-US" altLang="en-US" sz="2000">
                <a:latin typeface="Comic Sans MS" panose="030F0902030302020204" pitchFamily="66" charset="0"/>
              </a:rPr>
              <a:t>explained by the same</a:t>
            </a:r>
          </a:p>
          <a:p>
            <a:pPr algn="l" eaLnBrk="1" hangingPunct="1"/>
            <a:r>
              <a:rPr lang="en-US" altLang="en-US" sz="2000">
                <a:latin typeface="Comic Sans MS" panose="030F0902030302020204" pitchFamily="66" charset="0"/>
              </a:rPr>
              <a:t>segmentation tree (i.e. they</a:t>
            </a:r>
          </a:p>
          <a:p>
            <a:pPr algn="l" eaLnBrk="1" hangingPunct="1"/>
            <a:r>
              <a:rPr lang="en-US" altLang="en-US" sz="2000">
                <a:latin typeface="Comic Sans MS" panose="030F0902030302020204" pitchFamily="66" charset="0"/>
              </a:rPr>
              <a:t>could be derived from a single </a:t>
            </a:r>
          </a:p>
          <a:p>
            <a:pPr algn="l" eaLnBrk="1" hangingPunct="1"/>
            <a:r>
              <a:rPr lang="en-US" altLang="en-US" sz="2000">
                <a:latin typeface="Comic Sans MS" panose="030F0902030302020204" pitchFamily="66" charset="0"/>
              </a:rPr>
              <a:t>perceptual organization).</a:t>
            </a:r>
            <a:endParaRPr lang="en-US" altLang="en-US" sz="200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42148" name="AutoShape 68">
            <a:extLst>
              <a:ext uri="{FF2B5EF4-FFF2-40B4-BE49-F238E27FC236}">
                <a16:creationId xmlns:a16="http://schemas.microsoft.com/office/drawing/2014/main" id="{42CA59BE-730E-9040-9FC3-691B10025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228600" cy="217488"/>
          </a:xfrm>
          <a:prstGeom prst="star5">
            <a:avLst/>
          </a:prstGeom>
          <a:solidFill>
            <a:schemeClr val="accent2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>
            <a:extLst>
              <a:ext uri="{FF2B5EF4-FFF2-40B4-BE49-F238E27FC236}">
                <a16:creationId xmlns:a16="http://schemas.microsoft.com/office/drawing/2014/main" id="{61ECE68E-4FCE-2A47-80CD-B54EA8F54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D6DD47CA-694C-A547-BC27-4F749DCB9E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0DC050D-02B6-6049-AFAE-7649553C0F7F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1D0BD38-AA96-9543-9074-D7CEB8089F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endParaRPr lang="en-US" altLang="en-US" sz="400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FBEA640-B418-5D46-AA1A-19D7474A8A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2800"/>
          </a:p>
        </p:txBody>
      </p:sp>
      <p:pic>
        <p:nvPicPr>
          <p:cNvPr id="24581" name="Picture 4" descr="Picture 1">
            <a:extLst>
              <a:ext uri="{FF2B5EF4-FFF2-40B4-BE49-F238E27FC236}">
                <a16:creationId xmlns:a16="http://schemas.microsoft.com/office/drawing/2014/main" id="{EB4983BB-A9A5-5A45-9F7D-29D22306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391400" cy="628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1">
            <a:extLst>
              <a:ext uri="{FF2B5EF4-FFF2-40B4-BE49-F238E27FC236}">
                <a16:creationId xmlns:a16="http://schemas.microsoft.com/office/drawing/2014/main" id="{5B3BA4BB-30AB-5140-8B17-12ADEE31B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26626" name="Slide Number Placeholder 2">
            <a:extLst>
              <a:ext uri="{FF2B5EF4-FFF2-40B4-BE49-F238E27FC236}">
                <a16:creationId xmlns:a16="http://schemas.microsoft.com/office/drawing/2014/main" id="{D5E02318-8DCA-9F47-B34B-6DFF8BD92A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514A529-C112-0546-B8E4-96E9FCC28819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CF39714A-63EA-3944-BB00-AFACA1053F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rgbClr val="FFFF00"/>
                </a:solidFill>
              </a:rPr>
              <a:t>Contour detection ~2008 (color)</a:t>
            </a:r>
          </a:p>
        </p:txBody>
      </p:sp>
      <p:pic>
        <p:nvPicPr>
          <p:cNvPr id="26628" name="Content Placeholder 5" descr="hist_2008b_crop.tif">
            <a:extLst>
              <a:ext uri="{FF2B5EF4-FFF2-40B4-BE49-F238E27FC236}">
                <a16:creationId xmlns:a16="http://schemas.microsoft.com/office/drawing/2014/main" id="{3E70ABCB-EA09-CA41-8A5F-ED7CFCEF1BB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2088" y="912813"/>
            <a:ext cx="6356350" cy="5594350"/>
          </a:xfrm>
        </p:spPr>
      </p:pic>
      <p:sp>
        <p:nvSpPr>
          <p:cNvPr id="26629" name="Footer Placeholder 3">
            <a:extLst>
              <a:ext uri="{FF2B5EF4-FFF2-40B4-BE49-F238E27FC236}">
                <a16:creationId xmlns:a16="http://schemas.microsoft.com/office/drawing/2014/main" id="{7A422476-B8DB-C34F-8215-7E14E82D3414}"/>
              </a:ext>
            </a:extLst>
          </p:cNvPr>
          <p:cNvSpPr txBox="1">
            <a:spLocks noGrp="1"/>
          </p:cNvSpPr>
          <p:nvPr/>
        </p:nvSpPr>
        <p:spPr bwMode="auto">
          <a:xfrm>
            <a:off x="304800" y="64770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	</a:t>
            </a:r>
          </a:p>
        </p:txBody>
      </p:sp>
      <p:sp>
        <p:nvSpPr>
          <p:cNvPr id="26630" name="Slide Number Placeholder 4">
            <a:extLst>
              <a:ext uri="{FF2B5EF4-FFF2-40B4-BE49-F238E27FC236}">
                <a16:creationId xmlns:a16="http://schemas.microsoft.com/office/drawing/2014/main" id="{02A79173-5A8D-8748-ADED-BFB55C51C8C2}"/>
              </a:ext>
            </a:extLst>
          </p:cNvPr>
          <p:cNvSpPr txBox="1">
            <a:spLocks noGrp="1"/>
          </p:cNvSpPr>
          <p:nvPr/>
        </p:nvSpPr>
        <p:spPr bwMode="auto">
          <a:xfrm>
            <a:off x="8458200" y="64770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2CECC38-0465-BE41-9F32-AF1DB841C319}" type="slidenum">
              <a:rPr lang="en-US" altLang="en-US" sz="12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1">
            <a:extLst>
              <a:ext uri="{FF2B5EF4-FFF2-40B4-BE49-F238E27FC236}">
                <a16:creationId xmlns:a16="http://schemas.microsoft.com/office/drawing/2014/main" id="{05678960-A3D2-7244-B6BA-765E1B0972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28674" name="Slide Number Placeholder 2">
            <a:extLst>
              <a:ext uri="{FF2B5EF4-FFF2-40B4-BE49-F238E27FC236}">
                <a16:creationId xmlns:a16="http://schemas.microsoft.com/office/drawing/2014/main" id="{EB6B2C9E-B468-6A4C-8B11-7D389DEB7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6352C48-680C-8644-B750-34D721E4D8B5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  <p:pic>
        <p:nvPicPr>
          <p:cNvPr id="28675" name="Picture 2" descr="scan0010">
            <a:extLst>
              <a:ext uri="{FF2B5EF4-FFF2-40B4-BE49-F238E27FC236}">
                <a16:creationId xmlns:a16="http://schemas.microsoft.com/office/drawing/2014/main" id="{567ABF64-FBC1-8A46-93C0-3455B499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763000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3">
            <a:extLst>
              <a:ext uri="{FF2B5EF4-FFF2-40B4-BE49-F238E27FC236}">
                <a16:creationId xmlns:a16="http://schemas.microsoft.com/office/drawing/2014/main" id="{5CC23640-0A9A-914E-93A6-F29E6B06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0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6DC37F03-0D1D-3A42-9A4D-53522FBE8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-42863"/>
            <a:ext cx="131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6BD29602-7A6A-C84D-8028-B548FD64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815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FF00"/>
                </a:solidFill>
              </a:rPr>
              <a:t>Contours can</a:t>
            </a:r>
            <a:r>
              <a:rPr lang="en-US" altLang="en-US" b="1">
                <a:solidFill>
                  <a:srgbClr val="FFFF00"/>
                </a:solidFill>
              </a:rPr>
              <a:t> </a:t>
            </a:r>
            <a:r>
              <a:rPr lang="en-US" altLang="en-US" sz="2000" b="1">
                <a:solidFill>
                  <a:srgbClr val="FFFF00"/>
                </a:solidFill>
              </a:rPr>
              <a:t>be defined by any of a number of cues (P. Cavanagh)</a:t>
            </a:r>
            <a:endParaRPr lang="en-US" altLang="en-US" b="1"/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A6FD641F-5A3C-CF41-BA65-0AAEFD47B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5" y="-106363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Footer Placeholder 3">
            <a:extLst>
              <a:ext uri="{FF2B5EF4-FFF2-40B4-BE49-F238E27FC236}">
                <a16:creationId xmlns:a16="http://schemas.microsoft.com/office/drawing/2014/main" id="{4CEC7508-385A-F246-97E6-CFEA721FC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66CF7247-8857-D447-9936-219F53709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D2D020A-1941-CB4D-9A92-683D428B8193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grpSp>
        <p:nvGrpSpPr>
          <p:cNvPr id="6147" name="Group 2">
            <a:extLst>
              <a:ext uri="{FF2B5EF4-FFF2-40B4-BE49-F238E27FC236}">
                <a16:creationId xmlns:a16="http://schemas.microsoft.com/office/drawing/2014/main" id="{01B0ED83-5BD9-2145-8346-CA2135E7AEB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724400"/>
            <a:ext cx="2514600" cy="1692275"/>
            <a:chOff x="1248" y="2976"/>
            <a:chExt cx="1584" cy="1066"/>
          </a:xfrm>
        </p:grpSpPr>
        <p:pic>
          <p:nvPicPr>
            <p:cNvPr id="6179" name="Picture 3" descr="tiger">
              <a:extLst>
                <a:ext uri="{FF2B5EF4-FFF2-40B4-BE49-F238E27FC236}">
                  <a16:creationId xmlns:a16="http://schemas.microsoft.com/office/drawing/2014/main" id="{3310B700-84FF-DE49-9FA0-72C01FADE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976"/>
              <a:ext cx="1584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2708" name="Freeform 4">
              <a:extLst>
                <a:ext uri="{FF2B5EF4-FFF2-40B4-BE49-F238E27FC236}">
                  <a16:creationId xmlns:a16="http://schemas.microsoft.com/office/drawing/2014/main" id="{18608FCF-B65A-F649-905B-51C28F7B2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216"/>
              <a:ext cx="996" cy="544"/>
            </a:xfrm>
            <a:custGeom>
              <a:avLst/>
              <a:gdLst>
                <a:gd name="T0" fmla="*/ 150 w 996"/>
                <a:gd name="T1" fmla="*/ 58 h 544"/>
                <a:gd name="T2" fmla="*/ 372 w 996"/>
                <a:gd name="T3" fmla="*/ 0 h 544"/>
                <a:gd name="T4" fmla="*/ 564 w 996"/>
                <a:gd name="T5" fmla="*/ 48 h 544"/>
                <a:gd name="T6" fmla="*/ 756 w 996"/>
                <a:gd name="T7" fmla="*/ 96 h 544"/>
                <a:gd name="T8" fmla="*/ 946 w 996"/>
                <a:gd name="T9" fmla="*/ 166 h 544"/>
                <a:gd name="T10" fmla="*/ 982 w 996"/>
                <a:gd name="T11" fmla="*/ 188 h 544"/>
                <a:gd name="T12" fmla="*/ 996 w 996"/>
                <a:gd name="T13" fmla="*/ 336 h 544"/>
                <a:gd name="T14" fmla="*/ 940 w 996"/>
                <a:gd name="T15" fmla="*/ 372 h 544"/>
                <a:gd name="T16" fmla="*/ 854 w 996"/>
                <a:gd name="T17" fmla="*/ 330 h 544"/>
                <a:gd name="T18" fmla="*/ 780 w 996"/>
                <a:gd name="T19" fmla="*/ 298 h 544"/>
                <a:gd name="T20" fmla="*/ 762 w 996"/>
                <a:gd name="T21" fmla="*/ 400 h 544"/>
                <a:gd name="T22" fmla="*/ 788 w 996"/>
                <a:gd name="T23" fmla="*/ 514 h 544"/>
                <a:gd name="T24" fmla="*/ 834 w 996"/>
                <a:gd name="T25" fmla="*/ 536 h 544"/>
                <a:gd name="T26" fmla="*/ 756 w 996"/>
                <a:gd name="T27" fmla="*/ 528 h 544"/>
                <a:gd name="T28" fmla="*/ 692 w 996"/>
                <a:gd name="T29" fmla="*/ 418 h 544"/>
                <a:gd name="T30" fmla="*/ 680 w 996"/>
                <a:gd name="T31" fmla="*/ 466 h 544"/>
                <a:gd name="T32" fmla="*/ 612 w 996"/>
                <a:gd name="T33" fmla="*/ 514 h 544"/>
                <a:gd name="T34" fmla="*/ 538 w 996"/>
                <a:gd name="T35" fmla="*/ 474 h 544"/>
                <a:gd name="T36" fmla="*/ 564 w 996"/>
                <a:gd name="T37" fmla="*/ 384 h 544"/>
                <a:gd name="T38" fmla="*/ 454 w 996"/>
                <a:gd name="T39" fmla="*/ 274 h 544"/>
                <a:gd name="T40" fmla="*/ 346 w 996"/>
                <a:gd name="T41" fmla="*/ 254 h 544"/>
                <a:gd name="T42" fmla="*/ 270 w 996"/>
                <a:gd name="T43" fmla="*/ 360 h 544"/>
                <a:gd name="T44" fmla="*/ 276 w 996"/>
                <a:gd name="T45" fmla="*/ 480 h 544"/>
                <a:gd name="T46" fmla="*/ 276 w 996"/>
                <a:gd name="T47" fmla="*/ 518 h 544"/>
                <a:gd name="T48" fmla="*/ 134 w 996"/>
                <a:gd name="T49" fmla="*/ 364 h 544"/>
                <a:gd name="T50" fmla="*/ 186 w 996"/>
                <a:gd name="T51" fmla="*/ 248 h 544"/>
                <a:gd name="T52" fmla="*/ 118 w 996"/>
                <a:gd name="T53" fmla="*/ 220 h 544"/>
                <a:gd name="T54" fmla="*/ 92 w 996"/>
                <a:gd name="T55" fmla="*/ 378 h 544"/>
                <a:gd name="T56" fmla="*/ 0 w 996"/>
                <a:gd name="T57" fmla="*/ 426 h 544"/>
                <a:gd name="T58" fmla="*/ 14 w 996"/>
                <a:gd name="T59" fmla="*/ 380 h 544"/>
                <a:gd name="T60" fmla="*/ 70 w 996"/>
                <a:gd name="T61" fmla="*/ 352 h 544"/>
                <a:gd name="T62" fmla="*/ 84 w 996"/>
                <a:gd name="T63" fmla="*/ 192 h 544"/>
                <a:gd name="T64" fmla="*/ 112 w 996"/>
                <a:gd name="T65" fmla="*/ 9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544">
                  <a:moveTo>
                    <a:pt x="112" y="90"/>
                  </a:moveTo>
                  <a:lnTo>
                    <a:pt x="150" y="58"/>
                  </a:lnTo>
                  <a:lnTo>
                    <a:pt x="238" y="14"/>
                  </a:lnTo>
                  <a:lnTo>
                    <a:pt x="372" y="0"/>
                  </a:lnTo>
                  <a:lnTo>
                    <a:pt x="486" y="16"/>
                  </a:lnTo>
                  <a:lnTo>
                    <a:pt x="564" y="48"/>
                  </a:lnTo>
                  <a:lnTo>
                    <a:pt x="660" y="96"/>
                  </a:lnTo>
                  <a:lnTo>
                    <a:pt x="756" y="96"/>
                  </a:lnTo>
                  <a:lnTo>
                    <a:pt x="900" y="144"/>
                  </a:lnTo>
                  <a:lnTo>
                    <a:pt x="946" y="166"/>
                  </a:lnTo>
                  <a:lnTo>
                    <a:pt x="996" y="144"/>
                  </a:lnTo>
                  <a:lnTo>
                    <a:pt x="982" y="188"/>
                  </a:lnTo>
                  <a:lnTo>
                    <a:pt x="982" y="242"/>
                  </a:lnTo>
                  <a:lnTo>
                    <a:pt x="996" y="336"/>
                  </a:lnTo>
                  <a:lnTo>
                    <a:pt x="972" y="364"/>
                  </a:lnTo>
                  <a:lnTo>
                    <a:pt x="940" y="372"/>
                  </a:lnTo>
                  <a:lnTo>
                    <a:pt x="900" y="336"/>
                  </a:lnTo>
                  <a:lnTo>
                    <a:pt x="854" y="330"/>
                  </a:lnTo>
                  <a:lnTo>
                    <a:pt x="820" y="296"/>
                  </a:lnTo>
                  <a:lnTo>
                    <a:pt x="780" y="298"/>
                  </a:lnTo>
                  <a:lnTo>
                    <a:pt x="774" y="342"/>
                  </a:lnTo>
                  <a:lnTo>
                    <a:pt x="762" y="400"/>
                  </a:lnTo>
                  <a:lnTo>
                    <a:pt x="776" y="476"/>
                  </a:lnTo>
                  <a:lnTo>
                    <a:pt x="788" y="514"/>
                  </a:lnTo>
                  <a:lnTo>
                    <a:pt x="830" y="520"/>
                  </a:lnTo>
                  <a:lnTo>
                    <a:pt x="834" y="536"/>
                  </a:lnTo>
                  <a:lnTo>
                    <a:pt x="802" y="544"/>
                  </a:lnTo>
                  <a:lnTo>
                    <a:pt x="756" y="528"/>
                  </a:lnTo>
                  <a:lnTo>
                    <a:pt x="704" y="462"/>
                  </a:lnTo>
                  <a:lnTo>
                    <a:pt x="692" y="418"/>
                  </a:lnTo>
                  <a:lnTo>
                    <a:pt x="678" y="440"/>
                  </a:lnTo>
                  <a:lnTo>
                    <a:pt x="680" y="466"/>
                  </a:lnTo>
                  <a:lnTo>
                    <a:pt x="646" y="496"/>
                  </a:lnTo>
                  <a:lnTo>
                    <a:pt x="612" y="514"/>
                  </a:lnTo>
                  <a:cubicBezTo>
                    <a:pt x="598" y="507"/>
                    <a:pt x="563" y="500"/>
                    <a:pt x="542" y="500"/>
                  </a:cubicBezTo>
                  <a:lnTo>
                    <a:pt x="538" y="474"/>
                  </a:lnTo>
                  <a:lnTo>
                    <a:pt x="612" y="480"/>
                  </a:lnTo>
                  <a:lnTo>
                    <a:pt x="564" y="384"/>
                  </a:lnTo>
                  <a:lnTo>
                    <a:pt x="516" y="288"/>
                  </a:lnTo>
                  <a:lnTo>
                    <a:pt x="454" y="274"/>
                  </a:lnTo>
                  <a:lnTo>
                    <a:pt x="378" y="228"/>
                  </a:lnTo>
                  <a:lnTo>
                    <a:pt x="346" y="254"/>
                  </a:lnTo>
                  <a:lnTo>
                    <a:pt x="310" y="304"/>
                  </a:lnTo>
                  <a:lnTo>
                    <a:pt x="270" y="360"/>
                  </a:lnTo>
                  <a:lnTo>
                    <a:pt x="236" y="426"/>
                  </a:lnTo>
                  <a:lnTo>
                    <a:pt x="276" y="480"/>
                  </a:lnTo>
                  <a:lnTo>
                    <a:pt x="308" y="504"/>
                  </a:lnTo>
                  <a:lnTo>
                    <a:pt x="276" y="518"/>
                  </a:lnTo>
                  <a:lnTo>
                    <a:pt x="234" y="512"/>
                  </a:lnTo>
                  <a:lnTo>
                    <a:pt x="134" y="364"/>
                  </a:lnTo>
                  <a:lnTo>
                    <a:pt x="180" y="288"/>
                  </a:lnTo>
                  <a:lnTo>
                    <a:pt x="186" y="248"/>
                  </a:lnTo>
                  <a:lnTo>
                    <a:pt x="132" y="144"/>
                  </a:lnTo>
                  <a:lnTo>
                    <a:pt x="118" y="220"/>
                  </a:lnTo>
                  <a:lnTo>
                    <a:pt x="126" y="294"/>
                  </a:lnTo>
                  <a:lnTo>
                    <a:pt x="92" y="378"/>
                  </a:lnTo>
                  <a:lnTo>
                    <a:pt x="36" y="432"/>
                  </a:lnTo>
                  <a:lnTo>
                    <a:pt x="0" y="426"/>
                  </a:lnTo>
                  <a:lnTo>
                    <a:pt x="0" y="392"/>
                  </a:lnTo>
                  <a:lnTo>
                    <a:pt x="14" y="380"/>
                  </a:lnTo>
                  <a:lnTo>
                    <a:pt x="36" y="400"/>
                  </a:lnTo>
                  <a:lnTo>
                    <a:pt x="70" y="352"/>
                  </a:lnTo>
                  <a:lnTo>
                    <a:pt x="84" y="288"/>
                  </a:lnTo>
                  <a:lnTo>
                    <a:pt x="84" y="192"/>
                  </a:lnTo>
                  <a:lnTo>
                    <a:pt x="92" y="136"/>
                  </a:lnTo>
                  <a:lnTo>
                    <a:pt x="112" y="9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48" name="Rectangle 5">
            <a:extLst>
              <a:ext uri="{FF2B5EF4-FFF2-40B4-BE49-F238E27FC236}">
                <a16:creationId xmlns:a16="http://schemas.microsoft.com/office/drawing/2014/main" id="{467490C8-F4CA-B042-BE0E-4CBC1BCF2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Pixels to Perception</a:t>
            </a:r>
          </a:p>
        </p:txBody>
      </p:sp>
      <p:pic>
        <p:nvPicPr>
          <p:cNvPr id="6149" name="Picture 6" descr="tiger">
            <a:extLst>
              <a:ext uri="{FF2B5EF4-FFF2-40B4-BE49-F238E27FC236}">
                <a16:creationId xmlns:a16="http://schemas.microsoft.com/office/drawing/2014/main" id="{2B43B13C-3A86-2845-9C90-7EB65ABEA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2514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0" name="Group 7">
            <a:extLst>
              <a:ext uri="{FF2B5EF4-FFF2-40B4-BE49-F238E27FC236}">
                <a16:creationId xmlns:a16="http://schemas.microsoft.com/office/drawing/2014/main" id="{78DCF482-1799-E44E-9343-D10E2AF444B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295400"/>
            <a:ext cx="2514600" cy="1828800"/>
            <a:chOff x="2496" y="816"/>
            <a:chExt cx="1584" cy="1152"/>
          </a:xfrm>
        </p:grpSpPr>
        <p:pic>
          <p:nvPicPr>
            <p:cNvPr id="6173" name="Picture 8" descr="tiger">
              <a:extLst>
                <a:ext uri="{FF2B5EF4-FFF2-40B4-BE49-F238E27FC236}">
                  <a16:creationId xmlns:a16="http://schemas.microsoft.com/office/drawing/2014/main" id="{09AC4324-BFDB-B644-8DEF-AB3C8E2A4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864"/>
              <a:ext cx="1584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74" name="Group 9">
              <a:extLst>
                <a:ext uri="{FF2B5EF4-FFF2-40B4-BE49-F238E27FC236}">
                  <a16:creationId xmlns:a16="http://schemas.microsoft.com/office/drawing/2014/main" id="{AB8730E4-021F-7E4A-8922-3A322FDAF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816"/>
              <a:ext cx="1166" cy="1152"/>
              <a:chOff x="4512" y="1776"/>
              <a:chExt cx="1166" cy="1152"/>
            </a:xfrm>
          </p:grpSpPr>
          <p:sp>
            <p:nvSpPr>
              <p:cNvPr id="6175" name="Text Box 10">
                <a:extLst>
                  <a:ext uri="{FF2B5EF4-FFF2-40B4-BE49-F238E27FC236}">
                    <a16:creationId xmlns:a16="http://schemas.microsoft.com/office/drawing/2014/main" id="{79FAA207-E961-9447-9C86-036A2FE0C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150"/>
                <a:ext cx="4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2000">
                    <a:solidFill>
                      <a:schemeClr val="bg1"/>
                    </a:solidFill>
                    <a:latin typeface="Arial" panose="020B0604020202020204" pitchFamily="34" charset="0"/>
                  </a:rPr>
                  <a:t>Tiger</a:t>
                </a:r>
              </a:p>
            </p:txBody>
          </p:sp>
          <p:sp>
            <p:nvSpPr>
              <p:cNvPr id="6176" name="Text Box 11">
                <a:extLst>
                  <a:ext uri="{FF2B5EF4-FFF2-40B4-BE49-F238E27FC236}">
                    <a16:creationId xmlns:a16="http://schemas.microsoft.com/office/drawing/2014/main" id="{938571DA-B53B-E343-9BC0-FEEC76D18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5" y="2006"/>
                <a:ext cx="5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2000">
                    <a:solidFill>
                      <a:schemeClr val="bg1"/>
                    </a:solidFill>
                    <a:latin typeface="Arial" panose="020B0604020202020204" pitchFamily="34" charset="0"/>
                  </a:rPr>
                  <a:t>Grass</a:t>
                </a:r>
              </a:p>
            </p:txBody>
          </p:sp>
          <p:sp>
            <p:nvSpPr>
              <p:cNvPr id="6177" name="Text Box 12">
                <a:extLst>
                  <a:ext uri="{FF2B5EF4-FFF2-40B4-BE49-F238E27FC236}">
                    <a16:creationId xmlns:a16="http://schemas.microsoft.com/office/drawing/2014/main" id="{0DEC4F3F-E5D9-F340-8120-D91743FBB8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5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2000">
                    <a:solidFill>
                      <a:schemeClr val="bg1"/>
                    </a:solidFill>
                    <a:latin typeface="Arial" panose="020B0604020202020204" pitchFamily="34" charset="0"/>
                  </a:rPr>
                  <a:t>Water</a:t>
                </a:r>
              </a:p>
            </p:txBody>
          </p:sp>
          <p:sp>
            <p:nvSpPr>
              <p:cNvPr id="6178" name="Text Box 13">
                <a:extLst>
                  <a:ext uri="{FF2B5EF4-FFF2-40B4-BE49-F238E27FC236}">
                    <a16:creationId xmlns:a16="http://schemas.microsoft.com/office/drawing/2014/main" id="{800D022B-FDA3-C649-BA3A-B31D191F4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678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2000">
                    <a:solidFill>
                      <a:schemeClr val="bg1"/>
                    </a:solidFill>
                    <a:latin typeface="Arial" panose="020B0604020202020204" pitchFamily="34" charset="0"/>
                  </a:rPr>
                  <a:t>Sand</a:t>
                </a:r>
              </a:p>
            </p:txBody>
          </p:sp>
        </p:grpSp>
      </p:grpSp>
      <p:sp>
        <p:nvSpPr>
          <p:cNvPr id="712718" name="Freeform 14">
            <a:extLst>
              <a:ext uri="{FF2B5EF4-FFF2-40B4-BE49-F238E27FC236}">
                <a16:creationId xmlns:a16="http://schemas.microsoft.com/office/drawing/2014/main" id="{02577A84-3D47-6C4C-B881-D008D34E25DE}"/>
              </a:ext>
            </a:extLst>
          </p:cNvPr>
          <p:cNvSpPr>
            <a:spLocks/>
          </p:cNvSpPr>
          <p:nvPr/>
        </p:nvSpPr>
        <p:spPr bwMode="auto">
          <a:xfrm>
            <a:off x="2305050" y="5105400"/>
            <a:ext cx="1581150" cy="863600"/>
          </a:xfrm>
          <a:custGeom>
            <a:avLst/>
            <a:gdLst>
              <a:gd name="T0" fmla="*/ 150 w 996"/>
              <a:gd name="T1" fmla="*/ 58 h 544"/>
              <a:gd name="T2" fmla="*/ 372 w 996"/>
              <a:gd name="T3" fmla="*/ 0 h 544"/>
              <a:gd name="T4" fmla="*/ 564 w 996"/>
              <a:gd name="T5" fmla="*/ 48 h 544"/>
              <a:gd name="T6" fmla="*/ 756 w 996"/>
              <a:gd name="T7" fmla="*/ 96 h 544"/>
              <a:gd name="T8" fmla="*/ 946 w 996"/>
              <a:gd name="T9" fmla="*/ 166 h 544"/>
              <a:gd name="T10" fmla="*/ 982 w 996"/>
              <a:gd name="T11" fmla="*/ 188 h 544"/>
              <a:gd name="T12" fmla="*/ 996 w 996"/>
              <a:gd name="T13" fmla="*/ 336 h 544"/>
              <a:gd name="T14" fmla="*/ 940 w 996"/>
              <a:gd name="T15" fmla="*/ 372 h 544"/>
              <a:gd name="T16" fmla="*/ 854 w 996"/>
              <a:gd name="T17" fmla="*/ 330 h 544"/>
              <a:gd name="T18" fmla="*/ 780 w 996"/>
              <a:gd name="T19" fmla="*/ 298 h 544"/>
              <a:gd name="T20" fmla="*/ 762 w 996"/>
              <a:gd name="T21" fmla="*/ 400 h 544"/>
              <a:gd name="T22" fmla="*/ 788 w 996"/>
              <a:gd name="T23" fmla="*/ 514 h 544"/>
              <a:gd name="T24" fmla="*/ 834 w 996"/>
              <a:gd name="T25" fmla="*/ 536 h 544"/>
              <a:gd name="T26" fmla="*/ 756 w 996"/>
              <a:gd name="T27" fmla="*/ 528 h 544"/>
              <a:gd name="T28" fmla="*/ 692 w 996"/>
              <a:gd name="T29" fmla="*/ 418 h 544"/>
              <a:gd name="T30" fmla="*/ 680 w 996"/>
              <a:gd name="T31" fmla="*/ 466 h 544"/>
              <a:gd name="T32" fmla="*/ 612 w 996"/>
              <a:gd name="T33" fmla="*/ 514 h 544"/>
              <a:gd name="T34" fmla="*/ 538 w 996"/>
              <a:gd name="T35" fmla="*/ 474 h 544"/>
              <a:gd name="T36" fmla="*/ 564 w 996"/>
              <a:gd name="T37" fmla="*/ 384 h 544"/>
              <a:gd name="T38" fmla="*/ 454 w 996"/>
              <a:gd name="T39" fmla="*/ 274 h 544"/>
              <a:gd name="T40" fmla="*/ 346 w 996"/>
              <a:gd name="T41" fmla="*/ 254 h 544"/>
              <a:gd name="T42" fmla="*/ 270 w 996"/>
              <a:gd name="T43" fmla="*/ 360 h 544"/>
              <a:gd name="T44" fmla="*/ 276 w 996"/>
              <a:gd name="T45" fmla="*/ 480 h 544"/>
              <a:gd name="T46" fmla="*/ 276 w 996"/>
              <a:gd name="T47" fmla="*/ 518 h 544"/>
              <a:gd name="T48" fmla="*/ 134 w 996"/>
              <a:gd name="T49" fmla="*/ 364 h 544"/>
              <a:gd name="T50" fmla="*/ 186 w 996"/>
              <a:gd name="T51" fmla="*/ 248 h 544"/>
              <a:gd name="T52" fmla="*/ 118 w 996"/>
              <a:gd name="T53" fmla="*/ 220 h 544"/>
              <a:gd name="T54" fmla="*/ 92 w 996"/>
              <a:gd name="T55" fmla="*/ 378 h 544"/>
              <a:gd name="T56" fmla="*/ 0 w 996"/>
              <a:gd name="T57" fmla="*/ 426 h 544"/>
              <a:gd name="T58" fmla="*/ 14 w 996"/>
              <a:gd name="T59" fmla="*/ 380 h 544"/>
              <a:gd name="T60" fmla="*/ 70 w 996"/>
              <a:gd name="T61" fmla="*/ 352 h 544"/>
              <a:gd name="T62" fmla="*/ 84 w 996"/>
              <a:gd name="T63" fmla="*/ 192 h 544"/>
              <a:gd name="T64" fmla="*/ 112 w 996"/>
              <a:gd name="T65" fmla="*/ 9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6" h="544">
                <a:moveTo>
                  <a:pt x="112" y="90"/>
                </a:moveTo>
                <a:lnTo>
                  <a:pt x="150" y="58"/>
                </a:lnTo>
                <a:lnTo>
                  <a:pt x="238" y="14"/>
                </a:lnTo>
                <a:lnTo>
                  <a:pt x="372" y="0"/>
                </a:lnTo>
                <a:lnTo>
                  <a:pt x="486" y="16"/>
                </a:lnTo>
                <a:lnTo>
                  <a:pt x="564" y="48"/>
                </a:lnTo>
                <a:lnTo>
                  <a:pt x="660" y="96"/>
                </a:lnTo>
                <a:lnTo>
                  <a:pt x="756" y="96"/>
                </a:lnTo>
                <a:lnTo>
                  <a:pt x="900" y="144"/>
                </a:lnTo>
                <a:lnTo>
                  <a:pt x="946" y="166"/>
                </a:lnTo>
                <a:lnTo>
                  <a:pt x="996" y="144"/>
                </a:lnTo>
                <a:lnTo>
                  <a:pt x="982" y="188"/>
                </a:lnTo>
                <a:lnTo>
                  <a:pt x="982" y="242"/>
                </a:lnTo>
                <a:lnTo>
                  <a:pt x="996" y="336"/>
                </a:lnTo>
                <a:lnTo>
                  <a:pt x="972" y="364"/>
                </a:lnTo>
                <a:lnTo>
                  <a:pt x="940" y="372"/>
                </a:lnTo>
                <a:lnTo>
                  <a:pt x="900" y="336"/>
                </a:lnTo>
                <a:lnTo>
                  <a:pt x="854" y="330"/>
                </a:lnTo>
                <a:lnTo>
                  <a:pt x="820" y="296"/>
                </a:lnTo>
                <a:lnTo>
                  <a:pt x="780" y="298"/>
                </a:lnTo>
                <a:lnTo>
                  <a:pt x="774" y="342"/>
                </a:lnTo>
                <a:lnTo>
                  <a:pt x="762" y="400"/>
                </a:lnTo>
                <a:lnTo>
                  <a:pt x="776" y="476"/>
                </a:lnTo>
                <a:lnTo>
                  <a:pt x="788" y="514"/>
                </a:lnTo>
                <a:lnTo>
                  <a:pt x="830" y="520"/>
                </a:lnTo>
                <a:lnTo>
                  <a:pt x="834" y="536"/>
                </a:lnTo>
                <a:lnTo>
                  <a:pt x="802" y="544"/>
                </a:lnTo>
                <a:lnTo>
                  <a:pt x="756" y="528"/>
                </a:lnTo>
                <a:lnTo>
                  <a:pt x="704" y="462"/>
                </a:lnTo>
                <a:lnTo>
                  <a:pt x="692" y="418"/>
                </a:lnTo>
                <a:lnTo>
                  <a:pt x="678" y="440"/>
                </a:lnTo>
                <a:lnTo>
                  <a:pt x="680" y="466"/>
                </a:lnTo>
                <a:lnTo>
                  <a:pt x="646" y="496"/>
                </a:lnTo>
                <a:lnTo>
                  <a:pt x="612" y="514"/>
                </a:lnTo>
                <a:cubicBezTo>
                  <a:pt x="598" y="507"/>
                  <a:pt x="563" y="500"/>
                  <a:pt x="542" y="500"/>
                </a:cubicBezTo>
                <a:lnTo>
                  <a:pt x="538" y="474"/>
                </a:lnTo>
                <a:lnTo>
                  <a:pt x="612" y="480"/>
                </a:lnTo>
                <a:lnTo>
                  <a:pt x="564" y="384"/>
                </a:lnTo>
                <a:lnTo>
                  <a:pt x="516" y="288"/>
                </a:lnTo>
                <a:lnTo>
                  <a:pt x="454" y="274"/>
                </a:lnTo>
                <a:lnTo>
                  <a:pt x="378" y="228"/>
                </a:lnTo>
                <a:lnTo>
                  <a:pt x="346" y="254"/>
                </a:lnTo>
                <a:lnTo>
                  <a:pt x="310" y="304"/>
                </a:lnTo>
                <a:lnTo>
                  <a:pt x="270" y="360"/>
                </a:lnTo>
                <a:lnTo>
                  <a:pt x="236" y="426"/>
                </a:lnTo>
                <a:lnTo>
                  <a:pt x="276" y="480"/>
                </a:lnTo>
                <a:lnTo>
                  <a:pt x="308" y="504"/>
                </a:lnTo>
                <a:lnTo>
                  <a:pt x="276" y="518"/>
                </a:lnTo>
                <a:lnTo>
                  <a:pt x="234" y="512"/>
                </a:lnTo>
                <a:lnTo>
                  <a:pt x="134" y="364"/>
                </a:lnTo>
                <a:lnTo>
                  <a:pt x="180" y="288"/>
                </a:lnTo>
                <a:lnTo>
                  <a:pt x="186" y="248"/>
                </a:lnTo>
                <a:lnTo>
                  <a:pt x="132" y="144"/>
                </a:lnTo>
                <a:lnTo>
                  <a:pt x="118" y="220"/>
                </a:lnTo>
                <a:lnTo>
                  <a:pt x="126" y="294"/>
                </a:lnTo>
                <a:lnTo>
                  <a:pt x="92" y="378"/>
                </a:lnTo>
                <a:lnTo>
                  <a:pt x="36" y="432"/>
                </a:lnTo>
                <a:lnTo>
                  <a:pt x="0" y="426"/>
                </a:lnTo>
                <a:lnTo>
                  <a:pt x="0" y="392"/>
                </a:lnTo>
                <a:lnTo>
                  <a:pt x="14" y="380"/>
                </a:lnTo>
                <a:lnTo>
                  <a:pt x="36" y="400"/>
                </a:lnTo>
                <a:lnTo>
                  <a:pt x="70" y="352"/>
                </a:lnTo>
                <a:lnTo>
                  <a:pt x="84" y="288"/>
                </a:lnTo>
                <a:lnTo>
                  <a:pt x="84" y="192"/>
                </a:lnTo>
                <a:lnTo>
                  <a:pt x="92" y="136"/>
                </a:lnTo>
                <a:lnTo>
                  <a:pt x="112" y="94"/>
                </a:lnTo>
              </a:path>
            </a:pathLst>
          </a:custGeom>
          <a:solidFill>
            <a:srgbClr val="9E6014"/>
          </a:solidFill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2719" name="Freeform 15" descr="Wide upward diagonal">
            <a:extLst>
              <a:ext uri="{FF2B5EF4-FFF2-40B4-BE49-F238E27FC236}">
                <a16:creationId xmlns:a16="http://schemas.microsoft.com/office/drawing/2014/main" id="{27F235FD-8805-2B43-8920-BB4007EF5EF8}"/>
              </a:ext>
            </a:extLst>
          </p:cNvPr>
          <p:cNvSpPr>
            <a:spLocks/>
          </p:cNvSpPr>
          <p:nvPr/>
        </p:nvSpPr>
        <p:spPr bwMode="auto">
          <a:xfrm>
            <a:off x="2305050" y="5121275"/>
            <a:ext cx="1581150" cy="863600"/>
          </a:xfrm>
          <a:custGeom>
            <a:avLst/>
            <a:gdLst>
              <a:gd name="T0" fmla="*/ 150 w 996"/>
              <a:gd name="T1" fmla="*/ 58 h 544"/>
              <a:gd name="T2" fmla="*/ 372 w 996"/>
              <a:gd name="T3" fmla="*/ 0 h 544"/>
              <a:gd name="T4" fmla="*/ 564 w 996"/>
              <a:gd name="T5" fmla="*/ 48 h 544"/>
              <a:gd name="T6" fmla="*/ 756 w 996"/>
              <a:gd name="T7" fmla="*/ 96 h 544"/>
              <a:gd name="T8" fmla="*/ 946 w 996"/>
              <a:gd name="T9" fmla="*/ 166 h 544"/>
              <a:gd name="T10" fmla="*/ 982 w 996"/>
              <a:gd name="T11" fmla="*/ 188 h 544"/>
              <a:gd name="T12" fmla="*/ 996 w 996"/>
              <a:gd name="T13" fmla="*/ 336 h 544"/>
              <a:gd name="T14" fmla="*/ 940 w 996"/>
              <a:gd name="T15" fmla="*/ 372 h 544"/>
              <a:gd name="T16" fmla="*/ 854 w 996"/>
              <a:gd name="T17" fmla="*/ 330 h 544"/>
              <a:gd name="T18" fmla="*/ 780 w 996"/>
              <a:gd name="T19" fmla="*/ 298 h 544"/>
              <a:gd name="T20" fmla="*/ 762 w 996"/>
              <a:gd name="T21" fmla="*/ 400 h 544"/>
              <a:gd name="T22" fmla="*/ 788 w 996"/>
              <a:gd name="T23" fmla="*/ 514 h 544"/>
              <a:gd name="T24" fmla="*/ 834 w 996"/>
              <a:gd name="T25" fmla="*/ 536 h 544"/>
              <a:gd name="T26" fmla="*/ 756 w 996"/>
              <a:gd name="T27" fmla="*/ 528 h 544"/>
              <a:gd name="T28" fmla="*/ 692 w 996"/>
              <a:gd name="T29" fmla="*/ 418 h 544"/>
              <a:gd name="T30" fmla="*/ 680 w 996"/>
              <a:gd name="T31" fmla="*/ 466 h 544"/>
              <a:gd name="T32" fmla="*/ 612 w 996"/>
              <a:gd name="T33" fmla="*/ 514 h 544"/>
              <a:gd name="T34" fmla="*/ 538 w 996"/>
              <a:gd name="T35" fmla="*/ 474 h 544"/>
              <a:gd name="T36" fmla="*/ 564 w 996"/>
              <a:gd name="T37" fmla="*/ 384 h 544"/>
              <a:gd name="T38" fmla="*/ 454 w 996"/>
              <a:gd name="T39" fmla="*/ 274 h 544"/>
              <a:gd name="T40" fmla="*/ 346 w 996"/>
              <a:gd name="T41" fmla="*/ 254 h 544"/>
              <a:gd name="T42" fmla="*/ 270 w 996"/>
              <a:gd name="T43" fmla="*/ 360 h 544"/>
              <a:gd name="T44" fmla="*/ 276 w 996"/>
              <a:gd name="T45" fmla="*/ 480 h 544"/>
              <a:gd name="T46" fmla="*/ 276 w 996"/>
              <a:gd name="T47" fmla="*/ 518 h 544"/>
              <a:gd name="T48" fmla="*/ 134 w 996"/>
              <a:gd name="T49" fmla="*/ 364 h 544"/>
              <a:gd name="T50" fmla="*/ 186 w 996"/>
              <a:gd name="T51" fmla="*/ 248 h 544"/>
              <a:gd name="T52" fmla="*/ 118 w 996"/>
              <a:gd name="T53" fmla="*/ 220 h 544"/>
              <a:gd name="T54" fmla="*/ 92 w 996"/>
              <a:gd name="T55" fmla="*/ 378 h 544"/>
              <a:gd name="T56" fmla="*/ 0 w 996"/>
              <a:gd name="T57" fmla="*/ 426 h 544"/>
              <a:gd name="T58" fmla="*/ 14 w 996"/>
              <a:gd name="T59" fmla="*/ 380 h 544"/>
              <a:gd name="T60" fmla="*/ 70 w 996"/>
              <a:gd name="T61" fmla="*/ 352 h 544"/>
              <a:gd name="T62" fmla="*/ 84 w 996"/>
              <a:gd name="T63" fmla="*/ 192 h 544"/>
              <a:gd name="T64" fmla="*/ 112 w 996"/>
              <a:gd name="T65" fmla="*/ 9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6" h="544">
                <a:moveTo>
                  <a:pt x="112" y="90"/>
                </a:moveTo>
                <a:lnTo>
                  <a:pt x="150" y="58"/>
                </a:lnTo>
                <a:lnTo>
                  <a:pt x="238" y="14"/>
                </a:lnTo>
                <a:lnTo>
                  <a:pt x="372" y="0"/>
                </a:lnTo>
                <a:lnTo>
                  <a:pt x="486" y="16"/>
                </a:lnTo>
                <a:lnTo>
                  <a:pt x="564" y="48"/>
                </a:lnTo>
                <a:lnTo>
                  <a:pt x="660" y="96"/>
                </a:lnTo>
                <a:lnTo>
                  <a:pt x="756" y="96"/>
                </a:lnTo>
                <a:lnTo>
                  <a:pt x="900" y="144"/>
                </a:lnTo>
                <a:lnTo>
                  <a:pt x="946" y="166"/>
                </a:lnTo>
                <a:lnTo>
                  <a:pt x="996" y="144"/>
                </a:lnTo>
                <a:lnTo>
                  <a:pt x="982" y="188"/>
                </a:lnTo>
                <a:lnTo>
                  <a:pt x="982" y="242"/>
                </a:lnTo>
                <a:lnTo>
                  <a:pt x="996" y="336"/>
                </a:lnTo>
                <a:lnTo>
                  <a:pt x="972" y="364"/>
                </a:lnTo>
                <a:lnTo>
                  <a:pt x="940" y="372"/>
                </a:lnTo>
                <a:lnTo>
                  <a:pt x="900" y="336"/>
                </a:lnTo>
                <a:lnTo>
                  <a:pt x="854" y="330"/>
                </a:lnTo>
                <a:lnTo>
                  <a:pt x="820" y="296"/>
                </a:lnTo>
                <a:lnTo>
                  <a:pt x="780" y="298"/>
                </a:lnTo>
                <a:lnTo>
                  <a:pt x="774" y="342"/>
                </a:lnTo>
                <a:lnTo>
                  <a:pt x="762" y="400"/>
                </a:lnTo>
                <a:lnTo>
                  <a:pt x="776" y="476"/>
                </a:lnTo>
                <a:lnTo>
                  <a:pt x="788" y="514"/>
                </a:lnTo>
                <a:lnTo>
                  <a:pt x="830" y="520"/>
                </a:lnTo>
                <a:lnTo>
                  <a:pt x="834" y="536"/>
                </a:lnTo>
                <a:lnTo>
                  <a:pt x="802" y="544"/>
                </a:lnTo>
                <a:lnTo>
                  <a:pt x="756" y="528"/>
                </a:lnTo>
                <a:lnTo>
                  <a:pt x="704" y="462"/>
                </a:lnTo>
                <a:lnTo>
                  <a:pt x="692" y="418"/>
                </a:lnTo>
                <a:lnTo>
                  <a:pt x="678" y="440"/>
                </a:lnTo>
                <a:lnTo>
                  <a:pt x="680" y="466"/>
                </a:lnTo>
                <a:lnTo>
                  <a:pt x="646" y="496"/>
                </a:lnTo>
                <a:lnTo>
                  <a:pt x="612" y="514"/>
                </a:lnTo>
                <a:cubicBezTo>
                  <a:pt x="598" y="507"/>
                  <a:pt x="563" y="500"/>
                  <a:pt x="542" y="500"/>
                </a:cubicBezTo>
                <a:lnTo>
                  <a:pt x="538" y="474"/>
                </a:lnTo>
                <a:lnTo>
                  <a:pt x="612" y="480"/>
                </a:lnTo>
                <a:lnTo>
                  <a:pt x="564" y="384"/>
                </a:lnTo>
                <a:lnTo>
                  <a:pt x="516" y="288"/>
                </a:lnTo>
                <a:lnTo>
                  <a:pt x="454" y="274"/>
                </a:lnTo>
                <a:lnTo>
                  <a:pt x="378" y="228"/>
                </a:lnTo>
                <a:lnTo>
                  <a:pt x="346" y="254"/>
                </a:lnTo>
                <a:lnTo>
                  <a:pt x="310" y="304"/>
                </a:lnTo>
                <a:lnTo>
                  <a:pt x="270" y="360"/>
                </a:lnTo>
                <a:lnTo>
                  <a:pt x="236" y="426"/>
                </a:lnTo>
                <a:lnTo>
                  <a:pt x="276" y="480"/>
                </a:lnTo>
                <a:lnTo>
                  <a:pt x="308" y="504"/>
                </a:lnTo>
                <a:lnTo>
                  <a:pt x="276" y="518"/>
                </a:lnTo>
                <a:lnTo>
                  <a:pt x="234" y="512"/>
                </a:lnTo>
                <a:lnTo>
                  <a:pt x="134" y="364"/>
                </a:lnTo>
                <a:lnTo>
                  <a:pt x="180" y="288"/>
                </a:lnTo>
                <a:lnTo>
                  <a:pt x="186" y="248"/>
                </a:lnTo>
                <a:lnTo>
                  <a:pt x="132" y="144"/>
                </a:lnTo>
                <a:lnTo>
                  <a:pt x="118" y="220"/>
                </a:lnTo>
                <a:lnTo>
                  <a:pt x="126" y="294"/>
                </a:lnTo>
                <a:lnTo>
                  <a:pt x="92" y="378"/>
                </a:lnTo>
                <a:lnTo>
                  <a:pt x="36" y="432"/>
                </a:lnTo>
                <a:lnTo>
                  <a:pt x="0" y="426"/>
                </a:lnTo>
                <a:lnTo>
                  <a:pt x="0" y="392"/>
                </a:lnTo>
                <a:lnTo>
                  <a:pt x="14" y="380"/>
                </a:lnTo>
                <a:lnTo>
                  <a:pt x="36" y="400"/>
                </a:lnTo>
                <a:lnTo>
                  <a:pt x="70" y="352"/>
                </a:lnTo>
                <a:lnTo>
                  <a:pt x="84" y="288"/>
                </a:lnTo>
                <a:lnTo>
                  <a:pt x="84" y="192"/>
                </a:lnTo>
                <a:lnTo>
                  <a:pt x="92" y="136"/>
                </a:lnTo>
                <a:lnTo>
                  <a:pt x="112" y="94"/>
                </a:ln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53" name="Text Box 16">
            <a:extLst>
              <a:ext uri="{FF2B5EF4-FFF2-40B4-BE49-F238E27FC236}">
                <a16:creationId xmlns:a16="http://schemas.microsoft.com/office/drawing/2014/main" id="{2B68823E-6B79-3C40-84B5-85606ADD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574800"/>
            <a:ext cx="1055688" cy="71120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outdoor</a:t>
            </a:r>
          </a:p>
          <a:p>
            <a:pPr eaLnBrk="1" hangingPunct="1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wildlife</a:t>
            </a:r>
          </a:p>
        </p:txBody>
      </p:sp>
      <p:grpSp>
        <p:nvGrpSpPr>
          <p:cNvPr id="6154" name="Group 17">
            <a:extLst>
              <a:ext uri="{FF2B5EF4-FFF2-40B4-BE49-F238E27FC236}">
                <a16:creationId xmlns:a16="http://schemas.microsoft.com/office/drawing/2014/main" id="{4B652CEB-53FE-6544-AA06-62A5467E018C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413125"/>
            <a:ext cx="2514600" cy="1692275"/>
            <a:chOff x="3072" y="2150"/>
            <a:chExt cx="1584" cy="1066"/>
          </a:xfrm>
        </p:grpSpPr>
        <p:pic>
          <p:nvPicPr>
            <p:cNvPr id="6170" name="Picture 18" descr="tiger">
              <a:extLst>
                <a:ext uri="{FF2B5EF4-FFF2-40B4-BE49-F238E27FC236}">
                  <a16:creationId xmlns:a16="http://schemas.microsoft.com/office/drawing/2014/main" id="{4EA6076A-DAAF-9E4B-BEEA-A15EB083F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150"/>
              <a:ext cx="1584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2723" name="Freeform 19">
              <a:extLst>
                <a:ext uri="{FF2B5EF4-FFF2-40B4-BE49-F238E27FC236}">
                  <a16:creationId xmlns:a16="http://schemas.microsoft.com/office/drawing/2014/main" id="{B87FF343-5625-5042-9D6B-043A6DAA8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" y="2400"/>
              <a:ext cx="996" cy="544"/>
            </a:xfrm>
            <a:custGeom>
              <a:avLst/>
              <a:gdLst>
                <a:gd name="T0" fmla="*/ 150 w 996"/>
                <a:gd name="T1" fmla="*/ 58 h 544"/>
                <a:gd name="T2" fmla="*/ 372 w 996"/>
                <a:gd name="T3" fmla="*/ 0 h 544"/>
                <a:gd name="T4" fmla="*/ 564 w 996"/>
                <a:gd name="T5" fmla="*/ 48 h 544"/>
                <a:gd name="T6" fmla="*/ 756 w 996"/>
                <a:gd name="T7" fmla="*/ 96 h 544"/>
                <a:gd name="T8" fmla="*/ 946 w 996"/>
                <a:gd name="T9" fmla="*/ 166 h 544"/>
                <a:gd name="T10" fmla="*/ 982 w 996"/>
                <a:gd name="T11" fmla="*/ 188 h 544"/>
                <a:gd name="T12" fmla="*/ 996 w 996"/>
                <a:gd name="T13" fmla="*/ 336 h 544"/>
                <a:gd name="T14" fmla="*/ 940 w 996"/>
                <a:gd name="T15" fmla="*/ 372 h 544"/>
                <a:gd name="T16" fmla="*/ 854 w 996"/>
                <a:gd name="T17" fmla="*/ 330 h 544"/>
                <a:gd name="T18" fmla="*/ 780 w 996"/>
                <a:gd name="T19" fmla="*/ 298 h 544"/>
                <a:gd name="T20" fmla="*/ 762 w 996"/>
                <a:gd name="T21" fmla="*/ 400 h 544"/>
                <a:gd name="T22" fmla="*/ 788 w 996"/>
                <a:gd name="T23" fmla="*/ 514 h 544"/>
                <a:gd name="T24" fmla="*/ 834 w 996"/>
                <a:gd name="T25" fmla="*/ 536 h 544"/>
                <a:gd name="T26" fmla="*/ 756 w 996"/>
                <a:gd name="T27" fmla="*/ 528 h 544"/>
                <a:gd name="T28" fmla="*/ 692 w 996"/>
                <a:gd name="T29" fmla="*/ 418 h 544"/>
                <a:gd name="T30" fmla="*/ 680 w 996"/>
                <a:gd name="T31" fmla="*/ 466 h 544"/>
                <a:gd name="T32" fmla="*/ 612 w 996"/>
                <a:gd name="T33" fmla="*/ 514 h 544"/>
                <a:gd name="T34" fmla="*/ 538 w 996"/>
                <a:gd name="T35" fmla="*/ 474 h 544"/>
                <a:gd name="T36" fmla="*/ 564 w 996"/>
                <a:gd name="T37" fmla="*/ 384 h 544"/>
                <a:gd name="T38" fmla="*/ 454 w 996"/>
                <a:gd name="T39" fmla="*/ 274 h 544"/>
                <a:gd name="T40" fmla="*/ 346 w 996"/>
                <a:gd name="T41" fmla="*/ 254 h 544"/>
                <a:gd name="T42" fmla="*/ 270 w 996"/>
                <a:gd name="T43" fmla="*/ 360 h 544"/>
                <a:gd name="T44" fmla="*/ 276 w 996"/>
                <a:gd name="T45" fmla="*/ 480 h 544"/>
                <a:gd name="T46" fmla="*/ 276 w 996"/>
                <a:gd name="T47" fmla="*/ 518 h 544"/>
                <a:gd name="T48" fmla="*/ 134 w 996"/>
                <a:gd name="T49" fmla="*/ 364 h 544"/>
                <a:gd name="T50" fmla="*/ 186 w 996"/>
                <a:gd name="T51" fmla="*/ 248 h 544"/>
                <a:gd name="T52" fmla="*/ 118 w 996"/>
                <a:gd name="T53" fmla="*/ 220 h 544"/>
                <a:gd name="T54" fmla="*/ 92 w 996"/>
                <a:gd name="T55" fmla="*/ 378 h 544"/>
                <a:gd name="T56" fmla="*/ 0 w 996"/>
                <a:gd name="T57" fmla="*/ 426 h 544"/>
                <a:gd name="T58" fmla="*/ 14 w 996"/>
                <a:gd name="T59" fmla="*/ 380 h 544"/>
                <a:gd name="T60" fmla="*/ 70 w 996"/>
                <a:gd name="T61" fmla="*/ 352 h 544"/>
                <a:gd name="T62" fmla="*/ 84 w 996"/>
                <a:gd name="T63" fmla="*/ 192 h 544"/>
                <a:gd name="T64" fmla="*/ 112 w 996"/>
                <a:gd name="T65" fmla="*/ 9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544">
                  <a:moveTo>
                    <a:pt x="112" y="90"/>
                  </a:moveTo>
                  <a:lnTo>
                    <a:pt x="150" y="58"/>
                  </a:lnTo>
                  <a:lnTo>
                    <a:pt x="238" y="14"/>
                  </a:lnTo>
                  <a:lnTo>
                    <a:pt x="372" y="0"/>
                  </a:lnTo>
                  <a:lnTo>
                    <a:pt x="486" y="16"/>
                  </a:lnTo>
                  <a:lnTo>
                    <a:pt x="564" y="48"/>
                  </a:lnTo>
                  <a:lnTo>
                    <a:pt x="660" y="96"/>
                  </a:lnTo>
                  <a:lnTo>
                    <a:pt x="756" y="96"/>
                  </a:lnTo>
                  <a:lnTo>
                    <a:pt x="900" y="144"/>
                  </a:lnTo>
                  <a:lnTo>
                    <a:pt x="946" y="166"/>
                  </a:lnTo>
                  <a:lnTo>
                    <a:pt x="996" y="144"/>
                  </a:lnTo>
                  <a:lnTo>
                    <a:pt x="982" y="188"/>
                  </a:lnTo>
                  <a:lnTo>
                    <a:pt x="982" y="242"/>
                  </a:lnTo>
                  <a:lnTo>
                    <a:pt x="996" y="336"/>
                  </a:lnTo>
                  <a:lnTo>
                    <a:pt x="972" y="364"/>
                  </a:lnTo>
                  <a:lnTo>
                    <a:pt x="940" y="372"/>
                  </a:lnTo>
                  <a:lnTo>
                    <a:pt x="900" y="336"/>
                  </a:lnTo>
                  <a:lnTo>
                    <a:pt x="854" y="330"/>
                  </a:lnTo>
                  <a:lnTo>
                    <a:pt x="820" y="296"/>
                  </a:lnTo>
                  <a:lnTo>
                    <a:pt x="780" y="298"/>
                  </a:lnTo>
                  <a:lnTo>
                    <a:pt x="774" y="342"/>
                  </a:lnTo>
                  <a:lnTo>
                    <a:pt x="762" y="400"/>
                  </a:lnTo>
                  <a:lnTo>
                    <a:pt x="776" y="476"/>
                  </a:lnTo>
                  <a:lnTo>
                    <a:pt x="788" y="514"/>
                  </a:lnTo>
                  <a:lnTo>
                    <a:pt x="830" y="520"/>
                  </a:lnTo>
                  <a:lnTo>
                    <a:pt x="834" y="536"/>
                  </a:lnTo>
                  <a:lnTo>
                    <a:pt x="802" y="544"/>
                  </a:lnTo>
                  <a:lnTo>
                    <a:pt x="756" y="528"/>
                  </a:lnTo>
                  <a:lnTo>
                    <a:pt x="704" y="462"/>
                  </a:lnTo>
                  <a:lnTo>
                    <a:pt x="692" y="418"/>
                  </a:lnTo>
                  <a:lnTo>
                    <a:pt x="678" y="440"/>
                  </a:lnTo>
                  <a:lnTo>
                    <a:pt x="680" y="466"/>
                  </a:lnTo>
                  <a:lnTo>
                    <a:pt x="646" y="496"/>
                  </a:lnTo>
                  <a:lnTo>
                    <a:pt x="612" y="514"/>
                  </a:lnTo>
                  <a:cubicBezTo>
                    <a:pt x="598" y="507"/>
                    <a:pt x="563" y="500"/>
                    <a:pt x="542" y="500"/>
                  </a:cubicBezTo>
                  <a:lnTo>
                    <a:pt x="538" y="474"/>
                  </a:lnTo>
                  <a:lnTo>
                    <a:pt x="612" y="480"/>
                  </a:lnTo>
                  <a:lnTo>
                    <a:pt x="564" y="384"/>
                  </a:lnTo>
                  <a:lnTo>
                    <a:pt x="516" y="288"/>
                  </a:lnTo>
                  <a:lnTo>
                    <a:pt x="454" y="274"/>
                  </a:lnTo>
                  <a:lnTo>
                    <a:pt x="378" y="228"/>
                  </a:lnTo>
                  <a:lnTo>
                    <a:pt x="346" y="254"/>
                  </a:lnTo>
                  <a:lnTo>
                    <a:pt x="310" y="304"/>
                  </a:lnTo>
                  <a:lnTo>
                    <a:pt x="270" y="360"/>
                  </a:lnTo>
                  <a:lnTo>
                    <a:pt x="236" y="426"/>
                  </a:lnTo>
                  <a:lnTo>
                    <a:pt x="276" y="480"/>
                  </a:lnTo>
                  <a:lnTo>
                    <a:pt x="308" y="504"/>
                  </a:lnTo>
                  <a:lnTo>
                    <a:pt x="276" y="518"/>
                  </a:lnTo>
                  <a:lnTo>
                    <a:pt x="234" y="512"/>
                  </a:lnTo>
                  <a:lnTo>
                    <a:pt x="134" y="364"/>
                  </a:lnTo>
                  <a:lnTo>
                    <a:pt x="180" y="288"/>
                  </a:lnTo>
                  <a:lnTo>
                    <a:pt x="186" y="248"/>
                  </a:lnTo>
                  <a:lnTo>
                    <a:pt x="132" y="144"/>
                  </a:lnTo>
                  <a:lnTo>
                    <a:pt x="118" y="220"/>
                  </a:lnTo>
                  <a:lnTo>
                    <a:pt x="126" y="294"/>
                  </a:lnTo>
                  <a:lnTo>
                    <a:pt x="92" y="378"/>
                  </a:lnTo>
                  <a:lnTo>
                    <a:pt x="36" y="432"/>
                  </a:lnTo>
                  <a:lnTo>
                    <a:pt x="0" y="426"/>
                  </a:lnTo>
                  <a:lnTo>
                    <a:pt x="0" y="392"/>
                  </a:lnTo>
                  <a:lnTo>
                    <a:pt x="14" y="380"/>
                  </a:lnTo>
                  <a:lnTo>
                    <a:pt x="36" y="400"/>
                  </a:lnTo>
                  <a:lnTo>
                    <a:pt x="70" y="352"/>
                  </a:lnTo>
                  <a:lnTo>
                    <a:pt x="84" y="288"/>
                  </a:lnTo>
                  <a:lnTo>
                    <a:pt x="84" y="192"/>
                  </a:lnTo>
                  <a:lnTo>
                    <a:pt x="92" y="136"/>
                  </a:lnTo>
                  <a:lnTo>
                    <a:pt x="112" y="9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2" name="Text Box 20">
              <a:extLst>
                <a:ext uri="{FF2B5EF4-FFF2-40B4-BE49-F238E27FC236}">
                  <a16:creationId xmlns:a16="http://schemas.microsoft.com/office/drawing/2014/main" id="{7866C350-28D0-E74F-8BE6-6D930E63B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455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Tiger</a:t>
              </a:r>
            </a:p>
          </p:txBody>
        </p:sp>
      </p:grpSp>
      <p:grpSp>
        <p:nvGrpSpPr>
          <p:cNvPr id="6155" name="Group 21">
            <a:extLst>
              <a:ext uri="{FF2B5EF4-FFF2-40B4-BE49-F238E27FC236}">
                <a16:creationId xmlns:a16="http://schemas.microsoft.com/office/drawing/2014/main" id="{6AFF772C-23FB-2A4A-B898-8C7197B4E71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819400"/>
            <a:ext cx="3440113" cy="3673475"/>
            <a:chOff x="3216" y="1776"/>
            <a:chExt cx="2167" cy="2314"/>
          </a:xfrm>
        </p:grpSpPr>
        <p:sp>
          <p:nvSpPr>
            <p:cNvPr id="6156" name="Text Box 22">
              <a:extLst>
                <a:ext uri="{FF2B5EF4-FFF2-40B4-BE49-F238E27FC236}">
                  <a16:creationId xmlns:a16="http://schemas.microsoft.com/office/drawing/2014/main" id="{07B7972F-BE55-F641-BF1C-CB172296F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408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Arial" panose="020B0604020202020204" pitchFamily="34" charset="0"/>
                </a:rPr>
                <a:t>tail</a:t>
              </a:r>
            </a:p>
          </p:txBody>
        </p:sp>
        <p:sp>
          <p:nvSpPr>
            <p:cNvPr id="6157" name="Text Box 23">
              <a:extLst>
                <a:ext uri="{FF2B5EF4-FFF2-40B4-BE49-F238E27FC236}">
                  <a16:creationId xmlns:a16="http://schemas.microsoft.com/office/drawing/2014/main" id="{1EBB811E-9464-AE4F-9798-227010EE5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072"/>
              <a:ext cx="3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Arial" panose="020B0604020202020204" pitchFamily="34" charset="0"/>
                </a:rPr>
                <a:t>eye</a:t>
              </a:r>
            </a:p>
          </p:txBody>
        </p:sp>
        <p:sp>
          <p:nvSpPr>
            <p:cNvPr id="6158" name="Text Box 24">
              <a:extLst>
                <a:ext uri="{FF2B5EF4-FFF2-40B4-BE49-F238E27FC236}">
                  <a16:creationId xmlns:a16="http://schemas.microsoft.com/office/drawing/2014/main" id="{0600E0FF-F4D8-BF43-B1DE-7F45AC260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398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Arial" panose="020B0604020202020204" pitchFamily="34" charset="0"/>
                </a:rPr>
                <a:t>legs</a:t>
              </a:r>
            </a:p>
          </p:txBody>
        </p:sp>
        <p:sp>
          <p:nvSpPr>
            <p:cNvPr id="6159" name="Text Box 25">
              <a:extLst>
                <a:ext uri="{FF2B5EF4-FFF2-40B4-BE49-F238E27FC236}">
                  <a16:creationId xmlns:a16="http://schemas.microsoft.com/office/drawing/2014/main" id="{31A165D4-C86D-9F44-AE3A-07F468F6A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" y="2688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6160" name="Text Box 26">
              <a:extLst>
                <a:ext uri="{FF2B5EF4-FFF2-40B4-BE49-F238E27FC236}">
                  <a16:creationId xmlns:a16="http://schemas.microsoft.com/office/drawing/2014/main" id="{75591798-301A-8E45-B126-1DDC57E8D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77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Arial" panose="020B0604020202020204" pitchFamily="34" charset="0"/>
                </a:rPr>
                <a:t>back</a:t>
              </a:r>
            </a:p>
          </p:txBody>
        </p:sp>
        <p:sp>
          <p:nvSpPr>
            <p:cNvPr id="6161" name="Text Box 27">
              <a:extLst>
                <a:ext uri="{FF2B5EF4-FFF2-40B4-BE49-F238E27FC236}">
                  <a16:creationId xmlns:a16="http://schemas.microsoft.com/office/drawing/2014/main" id="{6E73477D-A366-884C-B9EC-3ED067B27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840"/>
              <a:ext cx="6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Arial" panose="020B0604020202020204" pitchFamily="34" charset="0"/>
                </a:rPr>
                <a:t>shadow</a:t>
              </a:r>
            </a:p>
          </p:txBody>
        </p:sp>
        <p:sp>
          <p:nvSpPr>
            <p:cNvPr id="712732" name="Line 28">
              <a:extLst>
                <a:ext uri="{FF2B5EF4-FFF2-40B4-BE49-F238E27FC236}">
                  <a16:creationId xmlns:a16="http://schemas.microsoft.com/office/drawing/2014/main" id="{BC7CEC16-E612-0B4C-8E7B-D5F983CDB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968"/>
              <a:ext cx="672" cy="43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2733" name="Line 29">
              <a:extLst>
                <a:ext uri="{FF2B5EF4-FFF2-40B4-BE49-F238E27FC236}">
                  <a16:creationId xmlns:a16="http://schemas.microsoft.com/office/drawing/2014/main" id="{7F1F8BFC-BEC3-2F4B-98F6-BD74FAC48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640"/>
              <a:ext cx="576" cy="1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2734" name="Line 30">
              <a:extLst>
                <a:ext uri="{FF2B5EF4-FFF2-40B4-BE49-F238E27FC236}">
                  <a16:creationId xmlns:a16="http://schemas.microsoft.com/office/drawing/2014/main" id="{7A2CEC22-87F6-C74C-9F25-36E77518D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2688"/>
              <a:ext cx="576" cy="4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5" name="Text Box 31">
              <a:extLst>
                <a:ext uri="{FF2B5EF4-FFF2-40B4-BE49-F238E27FC236}">
                  <a16:creationId xmlns:a16="http://schemas.microsoft.com/office/drawing/2014/main" id="{B788C1B7-0184-6B4D-82F5-B9A0F5063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46"/>
              <a:ext cx="5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Arial" panose="020B0604020202020204" pitchFamily="34" charset="0"/>
                </a:rPr>
                <a:t>mouth</a:t>
              </a:r>
            </a:p>
          </p:txBody>
        </p:sp>
        <p:sp>
          <p:nvSpPr>
            <p:cNvPr id="712736" name="Line 32">
              <a:extLst>
                <a:ext uri="{FF2B5EF4-FFF2-40B4-BE49-F238E27FC236}">
                  <a16:creationId xmlns:a16="http://schemas.microsoft.com/office/drawing/2014/main" id="{2F46C0B9-C2FE-E547-8AD2-F4C9DCC3D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2832"/>
              <a:ext cx="528" cy="62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2737" name="Line 33">
              <a:extLst>
                <a:ext uri="{FF2B5EF4-FFF2-40B4-BE49-F238E27FC236}">
                  <a16:creationId xmlns:a16="http://schemas.microsoft.com/office/drawing/2014/main" id="{410DDCF5-6735-8F43-BB98-0DEA79828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2928"/>
              <a:ext cx="240" cy="52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2738" name="Line 34">
              <a:extLst>
                <a:ext uri="{FF2B5EF4-FFF2-40B4-BE49-F238E27FC236}">
                  <a16:creationId xmlns:a16="http://schemas.microsoft.com/office/drawing/2014/main" id="{0C5BF124-9A35-3E4D-9178-075B2038E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8" y="2832"/>
              <a:ext cx="288" cy="100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2739" name="Line 35">
              <a:extLst>
                <a:ext uri="{FF2B5EF4-FFF2-40B4-BE49-F238E27FC236}">
                  <a16:creationId xmlns:a16="http://schemas.microsoft.com/office/drawing/2014/main" id="{D8EDBCFE-8604-FE44-A750-62AD5A76A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2688"/>
              <a:ext cx="0" cy="72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Footer Placeholder 3">
            <a:extLst>
              <a:ext uri="{FF2B5EF4-FFF2-40B4-BE49-F238E27FC236}">
                <a16:creationId xmlns:a16="http://schemas.microsoft.com/office/drawing/2014/main" id="{86DA2F54-FD4A-C64E-8F65-43CBA68F7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29782F59-E7BF-CC4B-B82D-5DF5089FC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6D62882-5937-8244-A0E9-D7F5E22E062F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0635639-F087-8640-8B92-1D963D619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central problems of vision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1EC607E7-5542-3A44-8430-29DFD8FC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2895600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Grouping /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Segmentation</a:t>
            </a: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FE8FF0EC-E3E2-F94B-A665-2154F8A72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0"/>
            <a:ext cx="2895600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3D structure/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Figure-Ground</a:t>
            </a: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B0ED02DB-BE3D-3F49-AB95-3775E84C6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86000"/>
            <a:ext cx="2895600" cy="850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Object and Scene 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Recognition</a:t>
            </a: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8199" name="AutoShape 6">
            <a:extLst>
              <a:ext uri="{FF2B5EF4-FFF2-40B4-BE49-F238E27FC236}">
                <a16:creationId xmlns:a16="http://schemas.microsoft.com/office/drawing/2014/main" id="{A7E8ED40-ECF8-DB4A-B3A7-0352CD2ECD94}"/>
              </a:ext>
            </a:extLst>
          </p:cNvPr>
          <p:cNvCxnSpPr>
            <a:cxnSpLocks noChangeShapeType="1"/>
            <a:stCxn id="8196" idx="0"/>
            <a:endCxn id="8198" idx="1"/>
          </p:cNvCxnSpPr>
          <p:nvPr/>
        </p:nvCxnSpPr>
        <p:spPr bwMode="auto">
          <a:xfrm rot="-5400000">
            <a:off x="1660525" y="3184525"/>
            <a:ext cx="1846263" cy="900113"/>
          </a:xfrm>
          <a:prstGeom prst="curvedConnector2">
            <a:avLst/>
          </a:prstGeom>
          <a:noFill/>
          <a:ln w="152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0" name="AutoShape 7">
            <a:extLst>
              <a:ext uri="{FF2B5EF4-FFF2-40B4-BE49-F238E27FC236}">
                <a16:creationId xmlns:a16="http://schemas.microsoft.com/office/drawing/2014/main" id="{3890F808-9DFB-5C4A-B00B-FAD11560547A}"/>
              </a:ext>
            </a:extLst>
          </p:cNvPr>
          <p:cNvCxnSpPr>
            <a:cxnSpLocks noChangeShapeType="1"/>
            <a:stCxn id="8197" idx="0"/>
            <a:endCxn id="8198" idx="3"/>
          </p:cNvCxnSpPr>
          <p:nvPr/>
        </p:nvCxnSpPr>
        <p:spPr bwMode="auto">
          <a:xfrm rot="5400000" flipH="1">
            <a:off x="5522912" y="3146426"/>
            <a:ext cx="1846263" cy="976312"/>
          </a:xfrm>
          <a:prstGeom prst="curvedConnector2">
            <a:avLst/>
          </a:prstGeom>
          <a:noFill/>
          <a:ln w="152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1" name="AutoShape 8">
            <a:extLst>
              <a:ext uri="{FF2B5EF4-FFF2-40B4-BE49-F238E27FC236}">
                <a16:creationId xmlns:a16="http://schemas.microsoft.com/office/drawing/2014/main" id="{FF283CB9-A926-C344-86BC-FE998DB43578}"/>
              </a:ext>
            </a:extLst>
          </p:cNvPr>
          <p:cNvCxnSpPr>
            <a:cxnSpLocks noChangeShapeType="1"/>
            <a:stCxn id="8197" idx="1"/>
            <a:endCxn id="8196" idx="3"/>
          </p:cNvCxnSpPr>
          <p:nvPr/>
        </p:nvCxnSpPr>
        <p:spPr bwMode="auto">
          <a:xfrm rot="10800000">
            <a:off x="3595688" y="4997450"/>
            <a:ext cx="1876425" cy="0"/>
          </a:xfrm>
          <a:prstGeom prst="straightConnector1">
            <a:avLst/>
          </a:prstGeom>
          <a:noFill/>
          <a:ln w="152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2" name="Rectangle 9">
            <a:extLst>
              <a:ext uri="{FF2B5EF4-FFF2-40B4-BE49-F238E27FC236}">
                <a16:creationId xmlns:a16="http://schemas.microsoft.com/office/drawing/2014/main" id="{324035E3-5E93-9145-8CAA-97332CE47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19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3">
            <a:extLst>
              <a:ext uri="{FF2B5EF4-FFF2-40B4-BE49-F238E27FC236}">
                <a16:creationId xmlns:a16="http://schemas.microsoft.com/office/drawing/2014/main" id="{0E412391-6F98-A340-8AED-A378B3C4F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06CE5EBA-01C6-B647-82DD-2B03DA71D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A380DC2-668C-1D4F-ABE6-2A0BBC9B683C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10243" name="Rectangle 1026">
            <a:extLst>
              <a:ext uri="{FF2B5EF4-FFF2-40B4-BE49-F238E27FC236}">
                <a16:creationId xmlns:a16="http://schemas.microsoft.com/office/drawing/2014/main" id="{55653122-AC99-6F47-8633-BDA0CC081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Attneave’s Cat (1954)</a:t>
            </a:r>
            <a:br>
              <a:rPr lang="en-US" altLang="en-US" sz="3600"/>
            </a:br>
            <a:r>
              <a:rPr lang="en-US" altLang="en-US" sz="3600"/>
              <a:t>Line drawings convey most of the information</a:t>
            </a:r>
          </a:p>
        </p:txBody>
      </p:sp>
      <p:pic>
        <p:nvPicPr>
          <p:cNvPr id="10244" name="Picture 1027" descr="AttneavesCat">
            <a:extLst>
              <a:ext uri="{FF2B5EF4-FFF2-40B4-BE49-F238E27FC236}">
                <a16:creationId xmlns:a16="http://schemas.microsoft.com/office/drawing/2014/main" id="{1855476F-6C69-2D43-89D0-20C145A6C11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447800"/>
            <a:ext cx="6148388" cy="439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3">
            <a:extLst>
              <a:ext uri="{FF2B5EF4-FFF2-40B4-BE49-F238E27FC236}">
                <a16:creationId xmlns:a16="http://schemas.microsoft.com/office/drawing/2014/main" id="{795FE29D-37B6-374D-A71E-1CFA5C4C2D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3A4C67EC-66DD-C64D-BDFF-6E632229A3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E2DCCF5-8631-F448-B9A0-B13FC60CB3FE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7254ED07-26A7-454F-967E-288ECDB68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Boundaries of image regions defined by a number of attributes</a:t>
            </a:r>
          </a:p>
        </p:txBody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4E03EEEF-AB52-F548-90B2-A937FEBBE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000"/>
              <a:t>Brightness/color</a:t>
            </a:r>
          </a:p>
          <a:p>
            <a:pPr lvl="1" eaLnBrk="1" hangingPunct="1"/>
            <a:r>
              <a:rPr lang="en-US" altLang="en-US" sz="2000"/>
              <a:t>Texture</a:t>
            </a:r>
          </a:p>
          <a:p>
            <a:pPr lvl="1" eaLnBrk="1" hangingPunct="1"/>
            <a:r>
              <a:rPr lang="en-US" altLang="en-US" sz="2000"/>
              <a:t>Motion</a:t>
            </a:r>
          </a:p>
          <a:p>
            <a:pPr lvl="1" eaLnBrk="1" hangingPunct="1"/>
            <a:r>
              <a:rPr lang="en-US" altLang="en-US" sz="2000"/>
              <a:t>Stereoscopic depth</a:t>
            </a:r>
          </a:p>
        </p:txBody>
      </p:sp>
      <p:pic>
        <p:nvPicPr>
          <p:cNvPr id="12293" name="Picture 1028" descr="boundary_ex">
            <a:extLst>
              <a:ext uri="{FF2B5EF4-FFF2-40B4-BE49-F238E27FC236}">
                <a16:creationId xmlns:a16="http://schemas.microsoft.com/office/drawing/2014/main" id="{19B532C8-3597-BC44-B830-7D6C0064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1905000"/>
            <a:ext cx="277812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ooter Placeholder 3">
            <a:extLst>
              <a:ext uri="{FF2B5EF4-FFF2-40B4-BE49-F238E27FC236}">
                <a16:creationId xmlns:a16="http://schemas.microsoft.com/office/drawing/2014/main" id="{C37A17FE-0A6C-C24F-9317-3A2F7EA6DF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982DC07E-B63B-744E-8C97-E67C7E215E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B954CE2-F86C-0740-B16A-67042D9CCC24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923FA536-160A-4E44-9691-3783722A1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Curvilinear Grouping</a:t>
            </a:r>
          </a:p>
        </p:txBody>
      </p:sp>
      <p:sp>
        <p:nvSpPr>
          <p:cNvPr id="765955" name="Rectangle 1027">
            <a:extLst>
              <a:ext uri="{FF2B5EF4-FFF2-40B4-BE49-F238E27FC236}">
                <a16:creationId xmlns:a16="http://schemas.microsoft.com/office/drawing/2014/main" id="{79ADC60A-A82D-7346-A493-7195A6B04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65288"/>
            <a:ext cx="7772400" cy="2033587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Boundaries are smooth in nature!</a:t>
            </a:r>
          </a:p>
          <a:p>
            <a:pPr eaLnBrk="1" hangingPunct="1"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 number of associated visual phenomena</a:t>
            </a:r>
          </a:p>
        </p:txBody>
      </p:sp>
      <p:grpSp>
        <p:nvGrpSpPr>
          <p:cNvPr id="765956" name="Group 1028">
            <a:extLst>
              <a:ext uri="{FF2B5EF4-FFF2-40B4-BE49-F238E27FC236}">
                <a16:creationId xmlns:a16="http://schemas.microsoft.com/office/drawing/2014/main" id="{3D07931E-86DA-4748-8D23-AAB2FA6763A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70325"/>
            <a:ext cx="2514600" cy="1692275"/>
            <a:chOff x="576" y="1584"/>
            <a:chExt cx="1584" cy="1066"/>
          </a:xfrm>
        </p:grpSpPr>
        <p:grpSp>
          <p:nvGrpSpPr>
            <p:cNvPr id="14350" name="Group 1029">
              <a:extLst>
                <a:ext uri="{FF2B5EF4-FFF2-40B4-BE49-F238E27FC236}">
                  <a16:creationId xmlns:a16="http://schemas.microsoft.com/office/drawing/2014/main" id="{27E12A1D-402A-9F4F-873B-C0BA117C8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584"/>
              <a:ext cx="816" cy="672"/>
              <a:chOff x="3823" y="912"/>
              <a:chExt cx="1025" cy="816"/>
            </a:xfrm>
          </p:grpSpPr>
          <p:sp>
            <p:nvSpPr>
              <p:cNvPr id="765958" name="Freeform 1030">
                <a:extLst>
                  <a:ext uri="{FF2B5EF4-FFF2-40B4-BE49-F238E27FC236}">
                    <a16:creationId xmlns:a16="http://schemas.microsoft.com/office/drawing/2014/main" id="{781104D7-D86A-E440-A378-27B768F80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912"/>
                <a:ext cx="1025" cy="816"/>
              </a:xfrm>
              <a:custGeom>
                <a:avLst/>
                <a:gdLst>
                  <a:gd name="T0" fmla="*/ 0 w 1409"/>
                  <a:gd name="T1" fmla="*/ 987 h 1287"/>
                  <a:gd name="T2" fmla="*/ 500 w 1409"/>
                  <a:gd name="T3" fmla="*/ 1147 h 1287"/>
                  <a:gd name="T4" fmla="*/ 1034 w 1409"/>
                  <a:gd name="T5" fmla="*/ 148 h 1287"/>
                  <a:gd name="T6" fmla="*/ 1409 w 1409"/>
                  <a:gd name="T7" fmla="*/ 259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9" h="1287">
                    <a:moveTo>
                      <a:pt x="0" y="987"/>
                    </a:moveTo>
                    <a:cubicBezTo>
                      <a:pt x="83" y="1014"/>
                      <a:pt x="328" y="1287"/>
                      <a:pt x="500" y="1147"/>
                    </a:cubicBezTo>
                    <a:cubicBezTo>
                      <a:pt x="672" y="1007"/>
                      <a:pt x="883" y="296"/>
                      <a:pt x="1034" y="148"/>
                    </a:cubicBezTo>
                    <a:cubicBezTo>
                      <a:pt x="1185" y="0"/>
                      <a:pt x="1331" y="236"/>
                      <a:pt x="1409" y="259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65959" name="Freeform 1031">
                <a:extLst>
                  <a:ext uri="{FF2B5EF4-FFF2-40B4-BE49-F238E27FC236}">
                    <a16:creationId xmlns:a16="http://schemas.microsoft.com/office/drawing/2014/main" id="{ACF31D4B-9F8F-CB44-B5C6-9A5619CFA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961"/>
                <a:ext cx="1007" cy="767"/>
              </a:xfrm>
              <a:custGeom>
                <a:avLst/>
                <a:gdLst>
                  <a:gd name="T0" fmla="*/ 0 w 1584"/>
                  <a:gd name="T1" fmla="*/ 144 h 1152"/>
                  <a:gd name="T2" fmla="*/ 480 w 1584"/>
                  <a:gd name="T3" fmla="*/ 144 h 1152"/>
                  <a:gd name="T4" fmla="*/ 1152 w 1584"/>
                  <a:gd name="T5" fmla="*/ 1008 h 1152"/>
                  <a:gd name="T6" fmla="*/ 1584 w 1584"/>
                  <a:gd name="T7" fmla="*/ 1008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4" h="1152">
                    <a:moveTo>
                      <a:pt x="0" y="144"/>
                    </a:moveTo>
                    <a:cubicBezTo>
                      <a:pt x="144" y="72"/>
                      <a:pt x="288" y="0"/>
                      <a:pt x="480" y="144"/>
                    </a:cubicBezTo>
                    <a:cubicBezTo>
                      <a:pt x="672" y="288"/>
                      <a:pt x="968" y="864"/>
                      <a:pt x="1152" y="1008"/>
                    </a:cubicBezTo>
                    <a:cubicBezTo>
                      <a:pt x="1336" y="1152"/>
                      <a:pt x="1460" y="1080"/>
                      <a:pt x="1584" y="1008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351" name="Text Box 1032">
              <a:extLst>
                <a:ext uri="{FF2B5EF4-FFF2-40B4-BE49-F238E27FC236}">
                  <a16:creationId xmlns:a16="http://schemas.microsoft.com/office/drawing/2014/main" id="{16446A43-363C-D84A-B655-3FCD9D7AD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00"/>
              <a:ext cx="15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Good continuation</a:t>
              </a:r>
            </a:p>
          </p:txBody>
        </p:sp>
      </p:grpSp>
      <p:grpSp>
        <p:nvGrpSpPr>
          <p:cNvPr id="765961" name="Group 1033">
            <a:extLst>
              <a:ext uri="{FF2B5EF4-FFF2-40B4-BE49-F238E27FC236}">
                <a16:creationId xmlns:a16="http://schemas.microsoft.com/office/drawing/2014/main" id="{C54AB892-1B03-2B46-BF83-C355395D715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717925"/>
            <a:ext cx="2514600" cy="1844675"/>
            <a:chOff x="2112" y="1488"/>
            <a:chExt cx="1584" cy="1162"/>
          </a:xfrm>
        </p:grpSpPr>
        <p:grpSp>
          <p:nvGrpSpPr>
            <p:cNvPr id="14346" name="Group 1034">
              <a:extLst>
                <a:ext uri="{FF2B5EF4-FFF2-40B4-BE49-F238E27FC236}">
                  <a16:creationId xmlns:a16="http://schemas.microsoft.com/office/drawing/2014/main" id="{E4350703-523A-D34B-B95D-4545EE4C12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488"/>
              <a:ext cx="768" cy="864"/>
              <a:chOff x="3936" y="2016"/>
              <a:chExt cx="864" cy="960"/>
            </a:xfrm>
          </p:grpSpPr>
          <p:sp>
            <p:nvSpPr>
              <p:cNvPr id="765963" name="Oval 1035">
                <a:extLst>
                  <a:ext uri="{FF2B5EF4-FFF2-40B4-BE49-F238E27FC236}">
                    <a16:creationId xmlns:a16="http://schemas.microsoft.com/office/drawing/2014/main" id="{E0E94E19-3170-F841-AC14-4C7F76CBC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400"/>
                <a:ext cx="528" cy="57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65964" name="Rectangle 1036">
                <a:extLst>
                  <a:ext uri="{FF2B5EF4-FFF2-40B4-BE49-F238E27FC236}">
                    <a16:creationId xmlns:a16="http://schemas.microsoft.com/office/drawing/2014/main" id="{1CA8ADFD-6A63-C441-A49A-5FCD626B6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347" name="Text Box 1037">
              <a:extLst>
                <a:ext uri="{FF2B5EF4-FFF2-40B4-BE49-F238E27FC236}">
                  <a16:creationId xmlns:a16="http://schemas.microsoft.com/office/drawing/2014/main" id="{B2FBA07B-9F98-4E44-8A7F-DA8D0C6FF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00"/>
              <a:ext cx="15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Visual completion</a:t>
              </a:r>
            </a:p>
          </p:txBody>
        </p:sp>
      </p:grpSp>
      <p:grpSp>
        <p:nvGrpSpPr>
          <p:cNvPr id="765966" name="Group 1038">
            <a:extLst>
              <a:ext uri="{FF2B5EF4-FFF2-40B4-BE49-F238E27FC236}">
                <a16:creationId xmlns:a16="http://schemas.microsoft.com/office/drawing/2014/main" id="{2CF31BE3-4739-BF47-9299-003F7E7702B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794125"/>
            <a:ext cx="2514600" cy="1768475"/>
            <a:chOff x="3600" y="1536"/>
            <a:chExt cx="1584" cy="1114"/>
          </a:xfrm>
        </p:grpSpPr>
        <p:pic>
          <p:nvPicPr>
            <p:cNvPr id="14344" name="Picture 1039" descr="kanizsa_triangle">
              <a:extLst>
                <a:ext uri="{FF2B5EF4-FFF2-40B4-BE49-F238E27FC236}">
                  <a16:creationId xmlns:a16="http://schemas.microsoft.com/office/drawing/2014/main" id="{6356728F-278B-5143-BDE2-65870277D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0" y="1536"/>
              <a:ext cx="766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Text Box 1040">
              <a:extLst>
                <a:ext uri="{FF2B5EF4-FFF2-40B4-BE49-F238E27FC236}">
                  <a16:creationId xmlns:a16="http://schemas.microsoft.com/office/drawing/2014/main" id="{5AC98A8A-2EED-4646-89D0-85F8BB9CF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00"/>
              <a:ext cx="15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solidFill>
                    <a:schemeClr val="bg1"/>
                  </a:solidFill>
                  <a:latin typeface="Arial" panose="020B0604020202020204" pitchFamily="34" charset="0"/>
                </a:rPr>
                <a:t>Illusory contours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2">
            <a:extLst>
              <a:ext uri="{FF2B5EF4-FFF2-40B4-BE49-F238E27FC236}">
                <a16:creationId xmlns:a16="http://schemas.microsoft.com/office/drawing/2014/main" id="{7804C60D-98AF-EE40-ACC3-82C86717C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CFF41845-C235-5349-AECA-9A62E0B45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CBBCF05-A6A6-0846-A883-4EF30D562F19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A6DA389-4EB9-B74D-8F7B-827A87A6A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Gestalt Grouping factors </a:t>
            </a:r>
          </a:p>
        </p:txBody>
      </p:sp>
      <p:pic>
        <p:nvPicPr>
          <p:cNvPr id="16388" name="Picture 3" descr="gestalt-1">
            <a:extLst>
              <a:ext uri="{FF2B5EF4-FFF2-40B4-BE49-F238E27FC236}">
                <a16:creationId xmlns:a16="http://schemas.microsoft.com/office/drawing/2014/main" id="{3CB77E31-003E-414F-9F35-23CBA8C4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2390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>
            <a:extLst>
              <a:ext uri="{FF2B5EF4-FFF2-40B4-BE49-F238E27FC236}">
                <a16:creationId xmlns:a16="http://schemas.microsoft.com/office/drawing/2014/main" id="{46EC4C90-8DA5-5148-BC70-5B2F8660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DE946B6E-20CA-774F-A48D-4F4012925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976C22E-9E8A-5648-A820-AF8673B51DF3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18435" name="Rectangle 1026">
            <a:extLst>
              <a:ext uri="{FF2B5EF4-FFF2-40B4-BE49-F238E27FC236}">
                <a16:creationId xmlns:a16="http://schemas.microsoft.com/office/drawing/2014/main" id="{E1F803FF-F7C3-A445-835F-DA105383F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FFFF00"/>
                </a:solidFill>
              </a:rPr>
              <a:t>Contours and junctions are fundamental…</a:t>
            </a:r>
            <a:endParaRPr lang="en-US" altLang="en-US"/>
          </a:p>
        </p:txBody>
      </p:sp>
      <p:sp>
        <p:nvSpPr>
          <p:cNvPr id="18436" name="Rectangle 1027">
            <a:extLst>
              <a:ext uri="{FF2B5EF4-FFF2-40B4-BE49-F238E27FC236}">
                <a16:creationId xmlns:a16="http://schemas.microsoft.com/office/drawing/2014/main" id="{8906136B-A3B5-084B-8F57-DF4E7B874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/>
              <a:t>Key to recognition, inference of 3D scene properties, visually- guided manipulation and locomotion…</a:t>
            </a:r>
          </a:p>
          <a:p>
            <a:pPr marL="533400" indent="-533400" eaLnBrk="1" hangingPunct="1"/>
            <a:r>
              <a:rPr lang="en-US" altLang="en-US"/>
              <a:t>This goes beyond local, V1-like,  edge-detection. Contours are the result of perceptual organization, grouping and figure/ground 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1">
            <a:extLst>
              <a:ext uri="{FF2B5EF4-FFF2-40B4-BE49-F238E27FC236}">
                <a16:creationId xmlns:a16="http://schemas.microsoft.com/office/drawing/2014/main" id="{6B69D59D-9B02-C045-9365-328A29DE5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/>
              <a:t>	</a:t>
            </a:r>
          </a:p>
        </p:txBody>
      </p:sp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75AECEFB-291A-BD4E-983D-1F5C68704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94CE073-70CF-9944-B9F0-F9010724F90A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pic>
        <p:nvPicPr>
          <p:cNvPr id="20483" name="Picture 1026" descr="5032">
            <a:extLst>
              <a:ext uri="{FF2B5EF4-FFF2-40B4-BE49-F238E27FC236}">
                <a16:creationId xmlns:a16="http://schemas.microsoft.com/office/drawing/2014/main" id="{081326F1-4F8A-C143-BE0B-0EFB39751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365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027" descr="110021">
            <a:extLst>
              <a:ext uri="{FF2B5EF4-FFF2-40B4-BE49-F238E27FC236}">
                <a16:creationId xmlns:a16="http://schemas.microsoft.com/office/drawing/2014/main" id="{5F41A886-3F88-DF4D-8E03-38404708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8843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028" descr="90027">
            <a:extLst>
              <a:ext uri="{FF2B5EF4-FFF2-40B4-BE49-F238E27FC236}">
                <a16:creationId xmlns:a16="http://schemas.microsoft.com/office/drawing/2014/main" id="{A1BC4DF8-5207-464F-8F5E-CB117069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3321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029" descr="69007">
            <a:extLst>
              <a:ext uri="{FF2B5EF4-FFF2-40B4-BE49-F238E27FC236}">
                <a16:creationId xmlns:a16="http://schemas.microsoft.com/office/drawing/2014/main" id="{158B2F5D-842B-174C-A27F-5C74351DA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7799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030" descr="5032">
            <a:extLst>
              <a:ext uri="{FF2B5EF4-FFF2-40B4-BE49-F238E27FC236}">
                <a16:creationId xmlns:a16="http://schemas.microsoft.com/office/drawing/2014/main" id="{8927DFC1-B056-974A-8B32-0BFF22CCD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4365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031" descr="110021">
            <a:extLst>
              <a:ext uri="{FF2B5EF4-FFF2-40B4-BE49-F238E27FC236}">
                <a16:creationId xmlns:a16="http://schemas.microsoft.com/office/drawing/2014/main" id="{F22AEB97-0024-2445-83D2-0F0FC13A7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18843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32" descr="90027">
            <a:extLst>
              <a:ext uri="{FF2B5EF4-FFF2-40B4-BE49-F238E27FC236}">
                <a16:creationId xmlns:a16="http://schemas.microsoft.com/office/drawing/2014/main" id="{D24A74BC-44E6-1349-A84B-35F92BD1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33321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33" descr="69007">
            <a:extLst>
              <a:ext uri="{FF2B5EF4-FFF2-40B4-BE49-F238E27FC236}">
                <a16:creationId xmlns:a16="http://schemas.microsoft.com/office/drawing/2014/main" id="{B7F8EC1B-91ED-4542-BFF5-B2543E47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47799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034" descr="5032">
            <a:extLst>
              <a:ext uri="{FF2B5EF4-FFF2-40B4-BE49-F238E27FC236}">
                <a16:creationId xmlns:a16="http://schemas.microsoft.com/office/drawing/2014/main" id="{8F3D291F-294F-5444-8877-D855A53B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4365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035" descr="110021">
            <a:extLst>
              <a:ext uri="{FF2B5EF4-FFF2-40B4-BE49-F238E27FC236}">
                <a16:creationId xmlns:a16="http://schemas.microsoft.com/office/drawing/2014/main" id="{A887B143-4143-6549-9658-6C520C45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8843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1036" descr="90027">
            <a:extLst>
              <a:ext uri="{FF2B5EF4-FFF2-40B4-BE49-F238E27FC236}">
                <a16:creationId xmlns:a16="http://schemas.microsoft.com/office/drawing/2014/main" id="{9D8471C3-D598-3042-BEB4-F114D722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33321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1037" descr="69007">
            <a:extLst>
              <a:ext uri="{FF2B5EF4-FFF2-40B4-BE49-F238E27FC236}">
                <a16:creationId xmlns:a16="http://schemas.microsoft.com/office/drawing/2014/main" id="{D1035714-E38B-DF4A-BECE-D7301FC3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47799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1038" descr="5032">
            <a:extLst>
              <a:ext uri="{FF2B5EF4-FFF2-40B4-BE49-F238E27FC236}">
                <a16:creationId xmlns:a16="http://schemas.microsoft.com/office/drawing/2014/main" id="{240A7DBD-FDEE-9940-893D-3EE5874D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4365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6" name="Picture 1039" descr="110021">
            <a:extLst>
              <a:ext uri="{FF2B5EF4-FFF2-40B4-BE49-F238E27FC236}">
                <a16:creationId xmlns:a16="http://schemas.microsoft.com/office/drawing/2014/main" id="{3962903B-9FFF-FC42-9CEA-EB8A61F0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18843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Picture 1040" descr="90027">
            <a:extLst>
              <a:ext uri="{FF2B5EF4-FFF2-40B4-BE49-F238E27FC236}">
                <a16:creationId xmlns:a16="http://schemas.microsoft.com/office/drawing/2014/main" id="{15E97A02-2812-7849-8842-05A8EE2A5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33321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8" name="Picture 1041" descr="69007">
            <a:extLst>
              <a:ext uri="{FF2B5EF4-FFF2-40B4-BE49-F238E27FC236}">
                <a16:creationId xmlns:a16="http://schemas.microsoft.com/office/drawing/2014/main" id="{942C7DEB-F354-034A-ADB1-A4224EA4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4779963"/>
            <a:ext cx="2057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042">
            <a:extLst>
              <a:ext uri="{FF2B5EF4-FFF2-40B4-BE49-F238E27FC236}">
                <a16:creationId xmlns:a16="http://schemas.microsoft.com/office/drawing/2014/main" id="{748AFAAC-D1B4-264E-8B80-497D07CF1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6975"/>
            <a:ext cx="914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hlink"/>
                </a:solidFill>
              </a:rPr>
              <a:t>D. Martin, C. Fowlkes, D. Tal, J. Malik. "A Database of Human Segmented Natural Images and its Application to Evaluating Segmentation Algorithms and Measuring Ecological Statistics", </a:t>
            </a:r>
            <a:r>
              <a:rPr lang="en-US" altLang="en-US" sz="1600">
                <a:solidFill>
                  <a:schemeClr val="hlink"/>
                </a:solidFill>
                <a:hlinkClick r:id="rId19"/>
              </a:rPr>
              <a:t>ICCV</a:t>
            </a:r>
            <a:r>
              <a:rPr lang="en-US" altLang="en-US" sz="1600">
                <a:solidFill>
                  <a:schemeClr val="hlink"/>
                </a:solidFill>
              </a:rPr>
              <a:t>, 2001</a:t>
            </a:r>
          </a:p>
        </p:txBody>
      </p:sp>
      <p:sp>
        <p:nvSpPr>
          <p:cNvPr id="20500" name="Text Box 1043">
            <a:extLst>
              <a:ext uri="{FF2B5EF4-FFF2-40B4-BE49-F238E27FC236}">
                <a16:creationId xmlns:a16="http://schemas.microsoft.com/office/drawing/2014/main" id="{639D54CB-F460-8243-93F7-5DF9C22B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0"/>
            <a:ext cx="541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b="1"/>
              <a:t>Berkeley Segmentation DataSet  [BSDS]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506</Words>
  <Application>Microsoft Macintosh PowerPoint</Application>
  <PresentationFormat>On-screen Show (4:3)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宋体</vt:lpstr>
      <vt:lpstr>Comic Sans MS</vt:lpstr>
      <vt:lpstr>Default Design</vt:lpstr>
      <vt:lpstr>   Visual Grouping: Contours and Regions in Natural Images</vt:lpstr>
      <vt:lpstr>From Pixels to Perception</vt:lpstr>
      <vt:lpstr>The central problems of vision</vt:lpstr>
      <vt:lpstr>Attneave’s Cat (1954) Line drawings convey most of the information</vt:lpstr>
      <vt:lpstr>Boundaries of image regions defined by a number of attributes</vt:lpstr>
      <vt:lpstr>Curvilinear Grouping</vt:lpstr>
      <vt:lpstr>Gestalt Grouping factors </vt:lpstr>
      <vt:lpstr>Contours and junctions are fundamental…</vt:lpstr>
      <vt:lpstr>PowerPoint Presentation</vt:lpstr>
      <vt:lpstr>Consistency</vt:lpstr>
      <vt:lpstr>PowerPoint Presentation</vt:lpstr>
      <vt:lpstr>Contour detection ~2008 (color)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Detect Natural Image Boundaries Using  Local Brightness, Color, and Texture Cues</dc:title>
  <dc:creator>David Martin</dc:creator>
  <cp:lastModifiedBy>Microsoft Office User</cp:lastModifiedBy>
  <cp:revision>433</cp:revision>
  <dcterms:created xsi:type="dcterms:W3CDTF">2002-12-06T22:44:45Z</dcterms:created>
  <dcterms:modified xsi:type="dcterms:W3CDTF">2019-04-20T06:46:09Z</dcterms:modified>
</cp:coreProperties>
</file>