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Advent Pro SemiBold"/>
      <p:regular r:id="rId27"/>
      <p:bold r:id="rId28"/>
    </p:embeddedFont>
    <p:embeddedFont>
      <p:font typeface="Fira Sans Extra Condensed Medium"/>
      <p:regular r:id="rId29"/>
      <p:bold r:id="rId30"/>
      <p:italic r:id="rId31"/>
      <p:boldItalic r:id="rId32"/>
    </p:embeddedFont>
    <p:embeddedFont>
      <p:font typeface="Fira Sans Condensed Medium"/>
      <p:regular r:id="rId33"/>
      <p:bold r:id="rId34"/>
      <p:italic r:id="rId35"/>
      <p:boldItalic r:id="rId36"/>
    </p:embeddedFont>
    <p:embeddedFont>
      <p:font typeface="Maven Pro"/>
      <p:regular r:id="rId37"/>
      <p:bold r:id="rId38"/>
    </p:embeddedFont>
    <p:embeddedFont>
      <p:font typeface="Share Tech"/>
      <p:regular r:id="rId39"/>
    </p:embeddedFont>
    <p:embeddedFont>
      <p:font typeface="Century Gothic"/>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4F61E4-F2DD-442C-A6E1-C358ADCC2400}">
  <a:tblStyle styleId="{C54F61E4-F2DD-442C-A6E1-C358ADCC240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CenturyGothic-regular.fntdata"/><Relationship Id="rId20" Type="http://schemas.openxmlformats.org/officeDocument/2006/relationships/slide" Target="slides/slide15.xml"/><Relationship Id="rId42" Type="http://schemas.openxmlformats.org/officeDocument/2006/relationships/font" Target="fonts/CenturyGothic-italic.fntdata"/><Relationship Id="rId41" Type="http://schemas.openxmlformats.org/officeDocument/2006/relationships/font" Target="fonts/CenturyGothic-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CenturyGothic-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dventProSemiBold-bold.fntdata"/><Relationship Id="rId27" Type="http://schemas.openxmlformats.org/officeDocument/2006/relationships/font" Target="fonts/AdventPro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Medium-italic.fntdata"/><Relationship Id="rId30" Type="http://schemas.openxmlformats.org/officeDocument/2006/relationships/font" Target="fonts/FiraSansExtraCondensedMedium-bold.fntdata"/><Relationship Id="rId11" Type="http://schemas.openxmlformats.org/officeDocument/2006/relationships/slide" Target="slides/slide6.xml"/><Relationship Id="rId33" Type="http://schemas.openxmlformats.org/officeDocument/2006/relationships/font" Target="fonts/FiraSansCondensedMedium-regular.fntdata"/><Relationship Id="rId10" Type="http://schemas.openxmlformats.org/officeDocument/2006/relationships/slide" Target="slides/slide5.xml"/><Relationship Id="rId32" Type="http://schemas.openxmlformats.org/officeDocument/2006/relationships/font" Target="fonts/FiraSansExtraCondensedMedium-boldItalic.fntdata"/><Relationship Id="rId13" Type="http://schemas.openxmlformats.org/officeDocument/2006/relationships/slide" Target="slides/slide8.xml"/><Relationship Id="rId35" Type="http://schemas.openxmlformats.org/officeDocument/2006/relationships/font" Target="fonts/FiraSansCondensedMedium-italic.fntdata"/><Relationship Id="rId12" Type="http://schemas.openxmlformats.org/officeDocument/2006/relationships/slide" Target="slides/slide7.xml"/><Relationship Id="rId34" Type="http://schemas.openxmlformats.org/officeDocument/2006/relationships/font" Target="fonts/FiraSansCondensedMedium-bold.fntdata"/><Relationship Id="rId15" Type="http://schemas.openxmlformats.org/officeDocument/2006/relationships/slide" Target="slides/slide10.xml"/><Relationship Id="rId37" Type="http://schemas.openxmlformats.org/officeDocument/2006/relationships/font" Target="fonts/MavenPro-regular.fntdata"/><Relationship Id="rId14" Type="http://schemas.openxmlformats.org/officeDocument/2006/relationships/slide" Target="slides/slide9.xml"/><Relationship Id="rId36" Type="http://schemas.openxmlformats.org/officeDocument/2006/relationships/font" Target="fonts/FiraSansCondensedMedium-boldItalic.fntdata"/><Relationship Id="rId17" Type="http://schemas.openxmlformats.org/officeDocument/2006/relationships/slide" Target="slides/slide12.xml"/><Relationship Id="rId39" Type="http://schemas.openxmlformats.org/officeDocument/2006/relationships/font" Target="fonts/ShareTech-regular.fntdata"/><Relationship Id="rId16" Type="http://schemas.openxmlformats.org/officeDocument/2006/relationships/slide" Target="slides/slide11.xml"/><Relationship Id="rId38" Type="http://schemas.openxmlformats.org/officeDocument/2006/relationships/font" Target="fonts/Maven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07a86eac91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107a86eac91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088913334c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g1088913334c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088913334c_0_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g1088913334c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1088913334c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g1088913334c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1088913334c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g1088913334c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3" name="Google Shape;62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07a86eac91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1" name="Google Shape;681;g107a86eac91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088913334c_0_5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3" name="Google Shape;693;g1088913334c_0_5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2" name="Google Shape;70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2"/>
          <p:cNvGrpSpPr/>
          <p:nvPr/>
        </p:nvGrpSpPr>
        <p:grpSpPr>
          <a:xfrm>
            <a:off x="8263682" y="-434366"/>
            <a:ext cx="188886" cy="1181532"/>
            <a:chOff x="2877432" y="975334"/>
            <a:chExt cx="188886" cy="1181532"/>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2"/>
          <p:cNvGrpSpPr/>
          <p:nvPr/>
        </p:nvGrpSpPr>
        <p:grpSpPr>
          <a:xfrm>
            <a:off x="3090746" y="-533657"/>
            <a:ext cx="98059" cy="1147595"/>
            <a:chOff x="3347921" y="16006"/>
            <a:chExt cx="98059" cy="1147595"/>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2"/>
          <p:cNvGrpSpPr/>
          <p:nvPr/>
        </p:nvGrpSpPr>
        <p:grpSpPr>
          <a:xfrm>
            <a:off x="250617" y="2402301"/>
            <a:ext cx="188650" cy="2468355"/>
            <a:chOff x="250617" y="2402301"/>
            <a:chExt cx="188650" cy="2468355"/>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7" name="Shape 177"/>
        <p:cNvGrpSpPr/>
        <p:nvPr/>
      </p:nvGrpSpPr>
      <p:grpSpPr>
        <a:xfrm>
          <a:off x="0" y="0"/>
          <a:ext cx="0" cy="0"/>
          <a:chOff x="0" y="0"/>
          <a:chExt cx="0" cy="0"/>
        </a:xfrm>
      </p:grpSpPr>
      <p:sp>
        <p:nvSpPr>
          <p:cNvPr id="178" name="Google Shape;178;p11"/>
          <p:cNvSpPr txBox="1"/>
          <p:nvPr>
            <p:ph type="ctrTitle"/>
          </p:nvPr>
        </p:nvSpPr>
        <p:spPr>
          <a:xfrm>
            <a:off x="923625" y="1196026"/>
            <a:ext cx="982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79" name="Google Shape;179;p11"/>
          <p:cNvSpPr txBox="1"/>
          <p:nvPr>
            <p:ph idx="1" type="subTitle"/>
          </p:nvPr>
        </p:nvSpPr>
        <p:spPr>
          <a:xfrm>
            <a:off x="923637" y="1684093"/>
            <a:ext cx="26205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80" name="Google Shape;180;p11"/>
          <p:cNvSpPr txBox="1"/>
          <p:nvPr>
            <p:ph idx="2" type="ctrTitle"/>
          </p:nvPr>
        </p:nvSpPr>
        <p:spPr>
          <a:xfrm>
            <a:off x="7050379" y="1196025"/>
            <a:ext cx="1137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81" name="Google Shape;181;p11"/>
          <p:cNvSpPr txBox="1"/>
          <p:nvPr>
            <p:ph idx="3" type="subTitle"/>
          </p:nvPr>
        </p:nvSpPr>
        <p:spPr>
          <a:xfrm>
            <a:off x="5450166" y="1684093"/>
            <a:ext cx="2737500" cy="111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82" name="Google Shape;182;p11"/>
          <p:cNvSpPr txBox="1"/>
          <p:nvPr>
            <p:ph idx="4" type="ctrTitle"/>
          </p:nvPr>
        </p:nvSpPr>
        <p:spPr>
          <a:xfrm>
            <a:off x="618825" y="411675"/>
            <a:ext cx="4618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83" name="Google Shape;183;p11"/>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1"/>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1"/>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1"/>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7" name="Google Shape;187;p11"/>
          <p:cNvGrpSpPr/>
          <p:nvPr/>
        </p:nvGrpSpPr>
        <p:grpSpPr>
          <a:xfrm>
            <a:off x="6626134" y="-164562"/>
            <a:ext cx="121172" cy="760495"/>
            <a:chOff x="5245196" y="3136513"/>
            <a:chExt cx="121172" cy="760495"/>
          </a:xfrm>
        </p:grpSpPr>
        <p:sp>
          <p:nvSpPr>
            <p:cNvPr id="188" name="Google Shape;188;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 name="Google Shape;190;p11"/>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1"/>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92" name="Shape 192"/>
        <p:cNvGrpSpPr/>
        <p:nvPr/>
      </p:nvGrpSpPr>
      <p:grpSpPr>
        <a:xfrm>
          <a:off x="0" y="0"/>
          <a:ext cx="0" cy="0"/>
          <a:chOff x="0" y="0"/>
          <a:chExt cx="0" cy="0"/>
        </a:xfrm>
      </p:grpSpPr>
      <p:sp>
        <p:nvSpPr>
          <p:cNvPr id="193" name="Google Shape;193;p12"/>
          <p:cNvSpPr txBox="1"/>
          <p:nvPr>
            <p:ph idx="1" type="subTitle"/>
          </p:nvPr>
        </p:nvSpPr>
        <p:spPr>
          <a:xfrm>
            <a:off x="6429027"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194" name="Google Shape;194;p12"/>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2"/>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2"/>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2"/>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2"/>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2"/>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2"/>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2"/>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2"/>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2"/>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2"/>
          <p:cNvSpPr txBox="1"/>
          <p:nvPr>
            <p:ph type="ctrTitle"/>
          </p:nvPr>
        </p:nvSpPr>
        <p:spPr>
          <a:xfrm>
            <a:off x="970814" y="3396800"/>
            <a:ext cx="2152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05" name="Google Shape;205;p12"/>
          <p:cNvSpPr txBox="1"/>
          <p:nvPr>
            <p:ph idx="2" type="subTitle"/>
          </p:nvPr>
        </p:nvSpPr>
        <p:spPr>
          <a:xfrm>
            <a:off x="970814"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06" name="Google Shape;206;p12"/>
          <p:cNvSpPr txBox="1"/>
          <p:nvPr>
            <p:ph idx="3" type="title"/>
          </p:nvPr>
        </p:nvSpPr>
        <p:spPr>
          <a:xfrm>
            <a:off x="970814"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07" name="Google Shape;207;p12"/>
          <p:cNvSpPr txBox="1"/>
          <p:nvPr>
            <p:ph idx="4" type="ctrTitle"/>
          </p:nvPr>
        </p:nvSpPr>
        <p:spPr>
          <a:xfrm>
            <a:off x="3690348" y="3396800"/>
            <a:ext cx="1386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08" name="Google Shape;208;p12"/>
          <p:cNvSpPr txBox="1"/>
          <p:nvPr>
            <p:ph idx="5" type="subTitle"/>
          </p:nvPr>
        </p:nvSpPr>
        <p:spPr>
          <a:xfrm>
            <a:off x="3690341"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09" name="Google Shape;209;p12"/>
          <p:cNvSpPr txBox="1"/>
          <p:nvPr>
            <p:ph idx="6" type="title"/>
          </p:nvPr>
        </p:nvSpPr>
        <p:spPr>
          <a:xfrm>
            <a:off x="3690341"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10" name="Google Shape;210;p12"/>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211" name="Google Shape;211;p12"/>
          <p:cNvSpPr txBox="1"/>
          <p:nvPr>
            <p:ph idx="8" type="ctrTitle"/>
          </p:nvPr>
        </p:nvSpPr>
        <p:spPr>
          <a:xfrm>
            <a:off x="6428436" y="3377738"/>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12" name="Google Shape;212;p12"/>
          <p:cNvSpPr txBox="1"/>
          <p:nvPr>
            <p:ph idx="9" type="title"/>
          </p:nvPr>
        </p:nvSpPr>
        <p:spPr>
          <a:xfrm>
            <a:off x="6428436"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13" name="Google Shape;213;p12"/>
          <p:cNvSpPr txBox="1"/>
          <p:nvPr>
            <p:ph idx="13" type="ctrTitle"/>
          </p:nvPr>
        </p:nvSpPr>
        <p:spPr>
          <a:xfrm>
            <a:off x="6429027" y="3396800"/>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4" name="Shape 214"/>
        <p:cNvGrpSpPr/>
        <p:nvPr/>
      </p:nvGrpSpPr>
      <p:grpSpPr>
        <a:xfrm>
          <a:off x="0" y="0"/>
          <a:ext cx="0" cy="0"/>
          <a:chOff x="0" y="0"/>
          <a:chExt cx="0" cy="0"/>
        </a:xfrm>
      </p:grpSpPr>
      <p:sp>
        <p:nvSpPr>
          <p:cNvPr id="215" name="Google Shape;215;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16" name="Google Shape;216;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7" name="Google Shape;217;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218" name="Shape 21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19" name="Shape 21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38" name="Shape 38"/>
        <p:cNvGrpSpPr/>
        <p:nvPr/>
      </p:nvGrpSpPr>
      <p:grpSpPr>
        <a:xfrm>
          <a:off x="0" y="0"/>
          <a:ext cx="0" cy="0"/>
          <a:chOff x="0" y="0"/>
          <a:chExt cx="0" cy="0"/>
        </a:xfrm>
      </p:grpSpPr>
      <p:sp>
        <p:nvSpPr>
          <p:cNvPr id="39" name="Google Shape;39;p3"/>
          <p:cNvSpPr txBox="1"/>
          <p:nvPr>
            <p:ph idx="1" type="body"/>
          </p:nvPr>
        </p:nvSpPr>
        <p:spPr>
          <a:xfrm>
            <a:off x="59737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SzPts val="1000"/>
              <a:buFont typeface="Livvic Light"/>
              <a:buChar char="●"/>
              <a:defRPr sz="1200"/>
            </a:lvl1pPr>
            <a:lvl2pPr indent="-292100" lvl="1" marL="914400" algn="l">
              <a:lnSpc>
                <a:spcPct val="115000"/>
              </a:lnSpc>
              <a:spcBef>
                <a:spcPts val="1600"/>
              </a:spcBef>
              <a:spcAft>
                <a:spcPts val="0"/>
              </a:spcAft>
              <a:buSzPts val="1000"/>
              <a:buFont typeface="Nunito Light"/>
              <a:buChar char="○"/>
              <a:defRPr/>
            </a:lvl2pPr>
            <a:lvl3pPr indent="-292100" lvl="2" marL="1371600" algn="l">
              <a:lnSpc>
                <a:spcPct val="115000"/>
              </a:lnSpc>
              <a:spcBef>
                <a:spcPts val="1600"/>
              </a:spcBef>
              <a:spcAft>
                <a:spcPts val="0"/>
              </a:spcAft>
              <a:buSzPts val="1000"/>
              <a:buFont typeface="Nunito Light"/>
              <a:buChar char="■"/>
              <a:defRPr/>
            </a:lvl3pPr>
            <a:lvl4pPr indent="-292100" lvl="3" marL="1828800" algn="l">
              <a:lnSpc>
                <a:spcPct val="115000"/>
              </a:lnSpc>
              <a:spcBef>
                <a:spcPts val="1600"/>
              </a:spcBef>
              <a:spcAft>
                <a:spcPts val="0"/>
              </a:spcAft>
              <a:buSzPts val="1000"/>
              <a:buFont typeface="Nunito Light"/>
              <a:buChar char="●"/>
              <a:defRPr/>
            </a:lvl4pPr>
            <a:lvl5pPr indent="-292100" lvl="4" marL="2286000" algn="l">
              <a:lnSpc>
                <a:spcPct val="115000"/>
              </a:lnSpc>
              <a:spcBef>
                <a:spcPts val="1600"/>
              </a:spcBef>
              <a:spcAft>
                <a:spcPts val="0"/>
              </a:spcAft>
              <a:buSzPts val="1000"/>
              <a:buFont typeface="Nunito Light"/>
              <a:buChar char="○"/>
              <a:defRPr/>
            </a:lvl5pPr>
            <a:lvl6pPr indent="-292100" lvl="5" marL="2743200" algn="l">
              <a:lnSpc>
                <a:spcPct val="115000"/>
              </a:lnSpc>
              <a:spcBef>
                <a:spcPts val="1600"/>
              </a:spcBef>
              <a:spcAft>
                <a:spcPts val="0"/>
              </a:spcAft>
              <a:buSzPts val="1000"/>
              <a:buFont typeface="Nunito Light"/>
              <a:buChar char="■"/>
              <a:defRPr/>
            </a:lvl6pPr>
            <a:lvl7pPr indent="-292100" lvl="6" marL="3200400" algn="l">
              <a:lnSpc>
                <a:spcPct val="115000"/>
              </a:lnSpc>
              <a:spcBef>
                <a:spcPts val="1600"/>
              </a:spcBef>
              <a:spcAft>
                <a:spcPts val="0"/>
              </a:spcAft>
              <a:buSzPts val="1000"/>
              <a:buFont typeface="Nunito Light"/>
              <a:buChar char="●"/>
              <a:defRPr/>
            </a:lvl7pPr>
            <a:lvl8pPr indent="-292100" lvl="7" marL="3657600" algn="l">
              <a:lnSpc>
                <a:spcPct val="115000"/>
              </a:lnSpc>
              <a:spcBef>
                <a:spcPts val="1600"/>
              </a:spcBef>
              <a:spcAft>
                <a:spcPts val="0"/>
              </a:spcAft>
              <a:buSzPts val="1000"/>
              <a:buFont typeface="Nunito Light"/>
              <a:buChar char="○"/>
              <a:defRPr/>
            </a:lvl8pPr>
            <a:lvl9pPr indent="-292100" lvl="8" marL="4114800" algn="l">
              <a:lnSpc>
                <a:spcPct val="115000"/>
              </a:lnSpc>
              <a:spcBef>
                <a:spcPts val="1600"/>
              </a:spcBef>
              <a:spcAft>
                <a:spcPts val="1600"/>
              </a:spcAft>
              <a:buSzPts val="1000"/>
              <a:buFont typeface="Nunito Light"/>
              <a:buChar char="■"/>
              <a:defRPr/>
            </a:lvl9pPr>
          </a:lstStyle>
          <a:p/>
        </p:txBody>
      </p:sp>
      <p:sp>
        <p:nvSpPr>
          <p:cNvPr id="40" name="Google Shape;40;p3"/>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41" name="Google Shape;41;p3"/>
          <p:cNvSpPr txBox="1"/>
          <p:nvPr>
            <p:ph idx="2" type="body"/>
          </p:nvPr>
        </p:nvSpPr>
        <p:spPr>
          <a:xfrm>
            <a:off x="4690125" y="1063525"/>
            <a:ext cx="3908700" cy="3786900"/>
          </a:xfrm>
          <a:prstGeom prst="rect">
            <a:avLst/>
          </a:prstGeom>
          <a:noFill/>
          <a:ln>
            <a:noFill/>
          </a:ln>
        </p:spPr>
        <p:txBody>
          <a:bodyPr anchorCtr="0" anchor="t" bIns="91425" lIns="91425" spcFirstLastPara="1" rIns="91425" wrap="square" tIns="91425">
            <a:noAutofit/>
          </a:bodyPr>
          <a:lstStyle>
            <a:lvl1pPr indent="-292100" lvl="0" marL="457200" algn="l">
              <a:lnSpc>
                <a:spcPct val="100000"/>
              </a:lnSpc>
              <a:spcBef>
                <a:spcPts val="0"/>
              </a:spcBef>
              <a:spcAft>
                <a:spcPts val="0"/>
              </a:spcAft>
              <a:buClr>
                <a:srgbClr val="EC5D37"/>
              </a:buClr>
              <a:buSzPts val="1000"/>
              <a:buFont typeface="Livvic Light"/>
              <a:buChar char="●"/>
              <a:defRPr sz="1200"/>
            </a:lvl1pPr>
            <a:lvl2pPr indent="-292100" lvl="1" marL="914400" algn="l">
              <a:lnSpc>
                <a:spcPct val="115000"/>
              </a:lnSpc>
              <a:spcBef>
                <a:spcPts val="1600"/>
              </a:spcBef>
              <a:spcAft>
                <a:spcPts val="0"/>
              </a:spcAft>
              <a:buClr>
                <a:srgbClr val="FFC800"/>
              </a:buClr>
              <a:buSzPts val="1000"/>
              <a:buFont typeface="Nunito Light"/>
              <a:buChar char="○"/>
              <a:defRPr/>
            </a:lvl2pPr>
            <a:lvl3pPr indent="-292100" lvl="2" marL="1371600" algn="l">
              <a:lnSpc>
                <a:spcPct val="115000"/>
              </a:lnSpc>
              <a:spcBef>
                <a:spcPts val="1600"/>
              </a:spcBef>
              <a:spcAft>
                <a:spcPts val="0"/>
              </a:spcAft>
              <a:buClr>
                <a:srgbClr val="FFC800"/>
              </a:buClr>
              <a:buSzPts val="1000"/>
              <a:buFont typeface="Nunito Light"/>
              <a:buChar char="■"/>
              <a:defRPr/>
            </a:lvl3pPr>
            <a:lvl4pPr indent="-292100" lvl="3" marL="1828800" algn="l">
              <a:lnSpc>
                <a:spcPct val="115000"/>
              </a:lnSpc>
              <a:spcBef>
                <a:spcPts val="1600"/>
              </a:spcBef>
              <a:spcAft>
                <a:spcPts val="0"/>
              </a:spcAft>
              <a:buClr>
                <a:srgbClr val="FFC800"/>
              </a:buClr>
              <a:buSzPts val="1000"/>
              <a:buFont typeface="Nunito Light"/>
              <a:buChar char="●"/>
              <a:defRPr/>
            </a:lvl4pPr>
            <a:lvl5pPr indent="-292100" lvl="4" marL="2286000" algn="l">
              <a:lnSpc>
                <a:spcPct val="115000"/>
              </a:lnSpc>
              <a:spcBef>
                <a:spcPts val="1600"/>
              </a:spcBef>
              <a:spcAft>
                <a:spcPts val="0"/>
              </a:spcAft>
              <a:buClr>
                <a:srgbClr val="434343"/>
              </a:buClr>
              <a:buSzPts val="1000"/>
              <a:buFont typeface="Nunito Light"/>
              <a:buChar char="○"/>
              <a:defRPr/>
            </a:lvl5pPr>
            <a:lvl6pPr indent="-292100" lvl="5" marL="2743200" algn="l">
              <a:lnSpc>
                <a:spcPct val="115000"/>
              </a:lnSpc>
              <a:spcBef>
                <a:spcPts val="1600"/>
              </a:spcBef>
              <a:spcAft>
                <a:spcPts val="0"/>
              </a:spcAft>
              <a:buClr>
                <a:srgbClr val="434343"/>
              </a:buClr>
              <a:buSzPts val="1000"/>
              <a:buFont typeface="Nunito Light"/>
              <a:buChar char="■"/>
              <a:defRPr/>
            </a:lvl6pPr>
            <a:lvl7pPr indent="-292100" lvl="6" marL="3200400" algn="l">
              <a:lnSpc>
                <a:spcPct val="115000"/>
              </a:lnSpc>
              <a:spcBef>
                <a:spcPts val="1600"/>
              </a:spcBef>
              <a:spcAft>
                <a:spcPts val="0"/>
              </a:spcAft>
              <a:buClr>
                <a:srgbClr val="434343"/>
              </a:buClr>
              <a:buSzPts val="1000"/>
              <a:buFont typeface="Nunito Light"/>
              <a:buChar char="●"/>
              <a:defRPr/>
            </a:lvl7pPr>
            <a:lvl8pPr indent="-292100" lvl="7" marL="3657600" algn="l">
              <a:lnSpc>
                <a:spcPct val="115000"/>
              </a:lnSpc>
              <a:spcBef>
                <a:spcPts val="1600"/>
              </a:spcBef>
              <a:spcAft>
                <a:spcPts val="0"/>
              </a:spcAft>
              <a:buClr>
                <a:srgbClr val="434343"/>
              </a:buClr>
              <a:buSzPts val="1000"/>
              <a:buFont typeface="Nunito Light"/>
              <a:buChar char="○"/>
              <a:defRPr/>
            </a:lvl8pPr>
            <a:lvl9pPr indent="-292100" lvl="8" marL="4114800" algn="l">
              <a:lnSpc>
                <a:spcPct val="115000"/>
              </a:lnSpc>
              <a:spcBef>
                <a:spcPts val="1600"/>
              </a:spcBef>
              <a:spcAft>
                <a:spcPts val="1600"/>
              </a:spcAft>
              <a:buClr>
                <a:srgbClr val="434343"/>
              </a:buClr>
              <a:buSzPts val="1000"/>
              <a:buFont typeface="Nunito Light"/>
              <a:buChar char="■"/>
              <a:defRPr/>
            </a:lvl9pPr>
          </a:lstStyle>
          <a:p/>
        </p:txBody>
      </p:sp>
      <p:sp>
        <p:nvSpPr>
          <p:cNvPr id="42" name="Google Shape;42;p3"/>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3"/>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3"/>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3"/>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4"/>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4"/>
          <p:cNvGrpSpPr/>
          <p:nvPr/>
        </p:nvGrpSpPr>
        <p:grpSpPr>
          <a:xfrm>
            <a:off x="8263682" y="-434366"/>
            <a:ext cx="188886" cy="1181532"/>
            <a:chOff x="2877432" y="975334"/>
            <a:chExt cx="188886" cy="1181532"/>
          </a:xfrm>
        </p:grpSpPr>
        <p:sp>
          <p:nvSpPr>
            <p:cNvPr id="57" name="Google Shape;57;p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4"/>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 name="Google Shape;61;p4"/>
          <p:cNvGrpSpPr/>
          <p:nvPr/>
        </p:nvGrpSpPr>
        <p:grpSpPr>
          <a:xfrm>
            <a:off x="3643898" y="-436198"/>
            <a:ext cx="133252" cy="1952377"/>
            <a:chOff x="6780548" y="337714"/>
            <a:chExt cx="133252" cy="1952377"/>
          </a:xfrm>
        </p:grpSpPr>
        <p:sp>
          <p:nvSpPr>
            <p:cNvPr id="62" name="Google Shape;62;p4"/>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 name="Google Shape;64;p4"/>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4"/>
          <p:cNvGrpSpPr/>
          <p:nvPr/>
        </p:nvGrpSpPr>
        <p:grpSpPr>
          <a:xfrm>
            <a:off x="8008096" y="2108910"/>
            <a:ext cx="199001" cy="2139770"/>
            <a:chOff x="8008096" y="2108910"/>
            <a:chExt cx="199001" cy="2139770"/>
          </a:xfrm>
        </p:grpSpPr>
        <p:sp>
          <p:nvSpPr>
            <p:cNvPr id="66" name="Google Shape;66;p4"/>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 name="Google Shape;68;p4"/>
          <p:cNvGrpSpPr/>
          <p:nvPr/>
        </p:nvGrpSpPr>
        <p:grpSpPr>
          <a:xfrm>
            <a:off x="520996" y="1091548"/>
            <a:ext cx="199001" cy="2139770"/>
            <a:chOff x="8008096" y="2108910"/>
            <a:chExt cx="199001" cy="2139770"/>
          </a:xfrm>
        </p:grpSpPr>
        <p:sp>
          <p:nvSpPr>
            <p:cNvPr id="69" name="Google Shape;69;p4"/>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4"/>
          <p:cNvSpPr txBox="1"/>
          <p:nvPr>
            <p:ph type="ctrTitle"/>
          </p:nvPr>
        </p:nvSpPr>
        <p:spPr>
          <a:xfrm>
            <a:off x="2031287" y="1742775"/>
            <a:ext cx="2622000" cy="8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
              <a:buNone/>
              <a:defRPr sz="480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p:txBody>
      </p:sp>
      <p:sp>
        <p:nvSpPr>
          <p:cNvPr id="72" name="Google Shape;72;p4"/>
          <p:cNvSpPr txBox="1"/>
          <p:nvPr>
            <p:ph idx="1" type="subTitle"/>
          </p:nvPr>
        </p:nvSpPr>
        <p:spPr>
          <a:xfrm>
            <a:off x="1791587" y="2417450"/>
            <a:ext cx="3101400" cy="10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73" name="Google Shape;73;p4"/>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 name="Shape 74"/>
        <p:cNvGrpSpPr/>
        <p:nvPr/>
      </p:nvGrpSpPr>
      <p:grpSpPr>
        <a:xfrm>
          <a:off x="0" y="0"/>
          <a:ext cx="0" cy="0"/>
          <a:chOff x="0" y="0"/>
          <a:chExt cx="0" cy="0"/>
        </a:xfrm>
      </p:grpSpPr>
      <p:sp>
        <p:nvSpPr>
          <p:cNvPr id="75" name="Google Shape;75;p5"/>
          <p:cNvSpPr txBox="1"/>
          <p:nvPr>
            <p:ph idx="1" type="body"/>
          </p:nvPr>
        </p:nvSpPr>
        <p:spPr>
          <a:xfrm>
            <a:off x="618825" y="1679175"/>
            <a:ext cx="3534300" cy="2090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6" name="Google Shape;76;p5"/>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77" name="Google Shape;77;p5"/>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2" name="Google Shape;82;p5"/>
          <p:cNvGrpSpPr/>
          <p:nvPr/>
        </p:nvGrpSpPr>
        <p:grpSpPr>
          <a:xfrm>
            <a:off x="8148521" y="3004593"/>
            <a:ext cx="98059" cy="1147595"/>
            <a:chOff x="3347921" y="16006"/>
            <a:chExt cx="98059" cy="1147595"/>
          </a:xfrm>
        </p:grpSpPr>
        <p:sp>
          <p:nvSpPr>
            <p:cNvPr id="83" name="Google Shape;83;p5"/>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p5"/>
          <p:cNvGrpSpPr/>
          <p:nvPr/>
        </p:nvGrpSpPr>
        <p:grpSpPr>
          <a:xfrm>
            <a:off x="281421" y="3769263"/>
            <a:ext cx="121172" cy="760495"/>
            <a:chOff x="5245196" y="3136513"/>
            <a:chExt cx="121172" cy="760495"/>
          </a:xfrm>
        </p:grpSpPr>
        <p:sp>
          <p:nvSpPr>
            <p:cNvPr id="86" name="Google Shape;86;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 name="Google Shape;88;p5"/>
          <p:cNvGrpSpPr/>
          <p:nvPr/>
        </p:nvGrpSpPr>
        <p:grpSpPr>
          <a:xfrm>
            <a:off x="8534739" y="4069632"/>
            <a:ext cx="57599" cy="831799"/>
            <a:chOff x="2038689" y="173907"/>
            <a:chExt cx="57599" cy="831799"/>
          </a:xfrm>
        </p:grpSpPr>
        <p:sp>
          <p:nvSpPr>
            <p:cNvPr id="89" name="Google Shape;89;p5"/>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 name="Google Shape;91;p5"/>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93" name="Shape 93"/>
        <p:cNvGrpSpPr/>
        <p:nvPr/>
      </p:nvGrpSpPr>
      <p:grpSpPr>
        <a:xfrm>
          <a:off x="0" y="0"/>
          <a:ext cx="0" cy="0"/>
          <a:chOff x="0" y="0"/>
          <a:chExt cx="0" cy="0"/>
        </a:xfrm>
      </p:grpSpPr>
      <p:sp>
        <p:nvSpPr>
          <p:cNvPr id="94" name="Google Shape;94;p6"/>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6"/>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6"/>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6"/>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 name="Google Shape;98;p6"/>
          <p:cNvGrpSpPr/>
          <p:nvPr/>
        </p:nvGrpSpPr>
        <p:grpSpPr>
          <a:xfrm>
            <a:off x="6626134" y="-164562"/>
            <a:ext cx="121172" cy="760495"/>
            <a:chOff x="5245196" y="3136513"/>
            <a:chExt cx="121172" cy="760495"/>
          </a:xfrm>
        </p:grpSpPr>
        <p:sp>
          <p:nvSpPr>
            <p:cNvPr id="99" name="Google Shape;99;p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p6"/>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6"/>
          <p:cNvSpPr txBox="1"/>
          <p:nvPr>
            <p:ph type="ctrTitle"/>
          </p:nvPr>
        </p:nvSpPr>
        <p:spPr>
          <a:xfrm>
            <a:off x="891226"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04" name="Google Shape;104;p6"/>
          <p:cNvSpPr txBox="1"/>
          <p:nvPr>
            <p:ph idx="1" type="subTitle"/>
          </p:nvPr>
        </p:nvSpPr>
        <p:spPr>
          <a:xfrm>
            <a:off x="891226"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05" name="Google Shape;105;p6"/>
          <p:cNvSpPr txBox="1"/>
          <p:nvPr>
            <p:ph idx="2" type="ctrTitle"/>
          </p:nvPr>
        </p:nvSpPr>
        <p:spPr>
          <a:xfrm>
            <a:off x="3503173"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06" name="Google Shape;106;p6"/>
          <p:cNvSpPr txBox="1"/>
          <p:nvPr>
            <p:ph idx="3" type="subTitle"/>
          </p:nvPr>
        </p:nvSpPr>
        <p:spPr>
          <a:xfrm>
            <a:off x="3503173"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07" name="Google Shape;107;p6"/>
          <p:cNvSpPr txBox="1"/>
          <p:nvPr>
            <p:ph idx="4" type="ctrTitle"/>
          </p:nvPr>
        </p:nvSpPr>
        <p:spPr>
          <a:xfrm>
            <a:off x="6124594"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08" name="Google Shape;108;p6"/>
          <p:cNvSpPr txBox="1"/>
          <p:nvPr>
            <p:ph idx="5" type="subTitle"/>
          </p:nvPr>
        </p:nvSpPr>
        <p:spPr>
          <a:xfrm>
            <a:off x="6124594"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09" name="Google Shape;109;p6"/>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110" name="Shape 110"/>
        <p:cNvGrpSpPr/>
        <p:nvPr/>
      </p:nvGrpSpPr>
      <p:grpSpPr>
        <a:xfrm>
          <a:off x="0" y="0"/>
          <a:ext cx="0" cy="0"/>
          <a:chOff x="0" y="0"/>
          <a:chExt cx="0" cy="0"/>
        </a:xfrm>
      </p:grpSpPr>
      <p:sp>
        <p:nvSpPr>
          <p:cNvPr id="111" name="Google Shape;111;p7"/>
          <p:cNvSpPr txBox="1"/>
          <p:nvPr>
            <p:ph type="ctrTitle"/>
          </p:nvPr>
        </p:nvSpPr>
        <p:spPr>
          <a:xfrm>
            <a:off x="915161" y="2299544"/>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112" name="Google Shape;112;p7"/>
          <p:cNvSpPr txBox="1"/>
          <p:nvPr>
            <p:ph idx="1" type="subTitle"/>
          </p:nvPr>
        </p:nvSpPr>
        <p:spPr>
          <a:xfrm>
            <a:off x="879139" y="1777397"/>
            <a:ext cx="1917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3" name="Google Shape;113;p7"/>
          <p:cNvSpPr txBox="1"/>
          <p:nvPr>
            <p:ph idx="2" type="ctrTitle"/>
          </p:nvPr>
        </p:nvSpPr>
        <p:spPr>
          <a:xfrm>
            <a:off x="6345518" y="2299544"/>
            <a:ext cx="18813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114" name="Google Shape;114;p7"/>
          <p:cNvSpPr txBox="1"/>
          <p:nvPr>
            <p:ph idx="3" type="subTitle"/>
          </p:nvPr>
        </p:nvSpPr>
        <p:spPr>
          <a:xfrm>
            <a:off x="6345518" y="1777397"/>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5" name="Google Shape;115;p7"/>
          <p:cNvSpPr txBox="1"/>
          <p:nvPr>
            <p:ph idx="4" type="ctrTitle"/>
          </p:nvPr>
        </p:nvSpPr>
        <p:spPr>
          <a:xfrm>
            <a:off x="915161" y="2861525"/>
            <a:ext cx="1881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116" name="Google Shape;116;p7"/>
          <p:cNvSpPr txBox="1"/>
          <p:nvPr>
            <p:ph idx="5" type="subTitle"/>
          </p:nvPr>
        </p:nvSpPr>
        <p:spPr>
          <a:xfrm>
            <a:off x="915161" y="3353275"/>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7" name="Google Shape;117;p7"/>
          <p:cNvSpPr txBox="1"/>
          <p:nvPr>
            <p:ph idx="6" type="ctrTitle"/>
          </p:nvPr>
        </p:nvSpPr>
        <p:spPr>
          <a:xfrm>
            <a:off x="6345518" y="2861525"/>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118" name="Google Shape;118;p7"/>
          <p:cNvSpPr txBox="1"/>
          <p:nvPr>
            <p:ph idx="7" type="subTitle"/>
          </p:nvPr>
        </p:nvSpPr>
        <p:spPr>
          <a:xfrm>
            <a:off x="6345518" y="3353275"/>
            <a:ext cx="16566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19" name="Google Shape;119;p7"/>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20" name="Google Shape;120;p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130" name="Shape 130"/>
        <p:cNvGrpSpPr/>
        <p:nvPr/>
      </p:nvGrpSpPr>
      <p:grpSpPr>
        <a:xfrm>
          <a:off x="0" y="0"/>
          <a:ext cx="0" cy="0"/>
          <a:chOff x="0" y="0"/>
          <a:chExt cx="0" cy="0"/>
        </a:xfrm>
      </p:grpSpPr>
      <p:sp>
        <p:nvSpPr>
          <p:cNvPr id="131" name="Google Shape;131;p8"/>
          <p:cNvSpPr txBox="1"/>
          <p:nvPr>
            <p:ph type="ctrTitle"/>
          </p:nvPr>
        </p:nvSpPr>
        <p:spPr>
          <a:xfrm>
            <a:off x="1218541"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32" name="Google Shape;132;p8"/>
          <p:cNvSpPr txBox="1"/>
          <p:nvPr>
            <p:ph idx="1" type="subTitle"/>
          </p:nvPr>
        </p:nvSpPr>
        <p:spPr>
          <a:xfrm>
            <a:off x="1218541"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33" name="Google Shape;133;p8"/>
          <p:cNvSpPr txBox="1"/>
          <p:nvPr>
            <p:ph idx="2" type="ctrTitle"/>
          </p:nvPr>
        </p:nvSpPr>
        <p:spPr>
          <a:xfrm>
            <a:off x="6054555"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34" name="Google Shape;134;p8"/>
          <p:cNvSpPr txBox="1"/>
          <p:nvPr>
            <p:ph idx="3" type="subTitle"/>
          </p:nvPr>
        </p:nvSpPr>
        <p:spPr>
          <a:xfrm>
            <a:off x="6054555"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35" name="Google Shape;135;p8"/>
          <p:cNvSpPr txBox="1"/>
          <p:nvPr>
            <p:ph idx="4" type="ctrTitle"/>
          </p:nvPr>
        </p:nvSpPr>
        <p:spPr>
          <a:xfrm>
            <a:off x="1218541"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36" name="Google Shape;136;p8"/>
          <p:cNvSpPr txBox="1"/>
          <p:nvPr>
            <p:ph idx="5" type="subTitle"/>
          </p:nvPr>
        </p:nvSpPr>
        <p:spPr>
          <a:xfrm>
            <a:off x="1116841" y="3271106"/>
            <a:ext cx="20847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37" name="Google Shape;137;p8"/>
          <p:cNvSpPr txBox="1"/>
          <p:nvPr>
            <p:ph idx="6" type="ctrTitle"/>
          </p:nvPr>
        </p:nvSpPr>
        <p:spPr>
          <a:xfrm>
            <a:off x="6054555"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38" name="Google Shape;138;p8"/>
          <p:cNvSpPr txBox="1"/>
          <p:nvPr>
            <p:ph idx="7" type="subTitle"/>
          </p:nvPr>
        </p:nvSpPr>
        <p:spPr>
          <a:xfrm>
            <a:off x="6054555" y="3271106"/>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39" name="Google Shape;139;p8"/>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40" name="Google Shape;140;p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150" name="Shape 150"/>
        <p:cNvGrpSpPr/>
        <p:nvPr/>
      </p:nvGrpSpPr>
      <p:grpSpPr>
        <a:xfrm>
          <a:off x="0" y="0"/>
          <a:ext cx="0" cy="0"/>
          <a:chOff x="0" y="0"/>
          <a:chExt cx="0" cy="0"/>
        </a:xfrm>
      </p:grpSpPr>
      <p:sp>
        <p:nvSpPr>
          <p:cNvPr id="151" name="Google Shape;151;p9"/>
          <p:cNvSpPr txBox="1"/>
          <p:nvPr>
            <p:ph type="ctrTitle"/>
          </p:nvPr>
        </p:nvSpPr>
        <p:spPr>
          <a:xfrm>
            <a:off x="4696481" y="1365079"/>
            <a:ext cx="26556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52" name="Google Shape;152;p9"/>
          <p:cNvSpPr txBox="1"/>
          <p:nvPr>
            <p:ph idx="1" type="subTitle"/>
          </p:nvPr>
        </p:nvSpPr>
        <p:spPr>
          <a:xfrm>
            <a:off x="4696481" y="1835141"/>
            <a:ext cx="3039300" cy="93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53" name="Google Shape;153;p9"/>
          <p:cNvSpPr txBox="1"/>
          <p:nvPr>
            <p:ph idx="2" type="ctrTitle"/>
          </p:nvPr>
        </p:nvSpPr>
        <p:spPr>
          <a:xfrm>
            <a:off x="1900150" y="3127942"/>
            <a:ext cx="24729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54" name="Google Shape;154;p9"/>
          <p:cNvSpPr txBox="1"/>
          <p:nvPr>
            <p:ph idx="3" type="subTitle"/>
          </p:nvPr>
        </p:nvSpPr>
        <p:spPr>
          <a:xfrm>
            <a:off x="1333875" y="3598390"/>
            <a:ext cx="3039300" cy="117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55" name="Google Shape;155;p9"/>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9"/>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9"/>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9"/>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9" name="Google Shape;159;p9"/>
          <p:cNvGrpSpPr/>
          <p:nvPr/>
        </p:nvGrpSpPr>
        <p:grpSpPr>
          <a:xfrm>
            <a:off x="6626134" y="-164562"/>
            <a:ext cx="121172" cy="760495"/>
            <a:chOff x="5245196" y="3136513"/>
            <a:chExt cx="121172" cy="760495"/>
          </a:xfrm>
        </p:grpSpPr>
        <p:sp>
          <p:nvSpPr>
            <p:cNvPr id="160" name="Google Shape;160;p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 name="Google Shape;162;p9"/>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9"/>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9"/>
          <p:cNvSpPr txBox="1"/>
          <p:nvPr>
            <p:ph idx="4"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5" name="Shape 165"/>
        <p:cNvGrpSpPr/>
        <p:nvPr/>
      </p:nvGrpSpPr>
      <p:grpSpPr>
        <a:xfrm>
          <a:off x="0" y="0"/>
          <a:ext cx="0" cy="0"/>
          <a:chOff x="0" y="0"/>
          <a:chExt cx="0" cy="0"/>
        </a:xfrm>
      </p:grpSpPr>
      <p:sp>
        <p:nvSpPr>
          <p:cNvPr id="166" name="Google Shape;166;p10"/>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67" name="Google Shape;167;p10"/>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0"/>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0"/>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0"/>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0"/>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0"/>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0"/>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0"/>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0"/>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0"/>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1pPr>
            <a:lvl2pPr lvl="1"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2pPr>
            <a:lvl3pPr lvl="2"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3pPr>
            <a:lvl4pPr lvl="3"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4pPr>
            <a:lvl5pPr lvl="4"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5pPr>
            <a:lvl6pPr lvl="5"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6pPr>
            <a:lvl7pPr lvl="6"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7pPr>
            <a:lvl8pPr lvl="7"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8pPr>
            <a:lvl9pPr lvl="8" marR="0" rtl="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Maven Pro"/>
              <a:buChar char="●"/>
              <a:defRPr b="0" i="0" sz="1800" u="none" cap="none" strike="noStrike">
                <a:solidFill>
                  <a:schemeClr val="lt1"/>
                </a:solidFill>
                <a:latin typeface="Maven Pro"/>
                <a:ea typeface="Maven Pro"/>
                <a:cs typeface="Maven Pro"/>
                <a:sym typeface="Maven Pro"/>
              </a:defRPr>
            </a:lvl1pPr>
            <a:lvl2pPr indent="-317500" lvl="1" marL="914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2pPr>
            <a:lvl3pPr indent="-317500" lvl="2" marL="1371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3pPr>
            <a:lvl4pPr indent="-317500" lvl="3" marL="18288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4pPr>
            <a:lvl5pPr indent="-317500" lvl="4" marL="22860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5pPr>
            <a:lvl6pPr indent="-317500" lvl="5" marL="27432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6pPr>
            <a:lvl7pPr indent="-317500" lvl="6" marL="32004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7pPr>
            <a:lvl8pPr indent="-317500" lvl="7" marL="3657600" marR="0" rtl="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8pPr>
            <a:lvl9pPr indent="-317500" lvl="8" marL="4114800" marR="0" rtl="0" algn="l">
              <a:lnSpc>
                <a:spcPct val="115000"/>
              </a:lnSpc>
              <a:spcBef>
                <a:spcPts val="1600"/>
              </a:spcBef>
              <a:spcAft>
                <a:spcPts val="160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idx="1" type="subTitle"/>
          </p:nvPr>
        </p:nvSpPr>
        <p:spPr>
          <a:xfrm>
            <a:off x="1807950" y="3170425"/>
            <a:ext cx="56388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Our Team: Siyuan Ni, Wenbo Yang, Junzhe Yu, Quanyin Yu, Kuochang Lan</a:t>
            </a:r>
            <a:endParaRPr/>
          </a:p>
        </p:txBody>
      </p:sp>
      <p:sp>
        <p:nvSpPr>
          <p:cNvPr id="225" name="Google Shape;225;p16"/>
          <p:cNvSpPr txBox="1"/>
          <p:nvPr>
            <p:ph type="ctrTitle"/>
          </p:nvPr>
        </p:nvSpPr>
        <p:spPr>
          <a:xfrm>
            <a:off x="1561650" y="579363"/>
            <a:ext cx="60207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US"/>
              <a:t>Distinguish</a:t>
            </a:r>
            <a:r>
              <a:rPr lang="en-US"/>
              <a:t> Real News and Fake News</a:t>
            </a:r>
            <a:endParaRPr/>
          </a:p>
        </p:txBody>
      </p:sp>
      <p:sp>
        <p:nvSpPr>
          <p:cNvPr id="226" name="Google Shape;226;p16"/>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6"/>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6"/>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6"/>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6"/>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6"/>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2" name="Google Shape;232;p16"/>
          <p:cNvGrpSpPr/>
          <p:nvPr/>
        </p:nvGrpSpPr>
        <p:grpSpPr>
          <a:xfrm>
            <a:off x="6232314" y="3696331"/>
            <a:ext cx="121434" cy="1073147"/>
            <a:chOff x="6232314" y="3696331"/>
            <a:chExt cx="121434" cy="1073147"/>
          </a:xfrm>
        </p:grpSpPr>
        <p:sp>
          <p:nvSpPr>
            <p:cNvPr id="233" name="Google Shape;233;p16"/>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6"/>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5" name="Google Shape;235;p16"/>
          <p:cNvGrpSpPr/>
          <p:nvPr/>
        </p:nvGrpSpPr>
        <p:grpSpPr>
          <a:xfrm>
            <a:off x="6780548" y="337714"/>
            <a:ext cx="133252" cy="1952377"/>
            <a:chOff x="6780548" y="337714"/>
            <a:chExt cx="133252" cy="1952377"/>
          </a:xfrm>
        </p:grpSpPr>
        <p:sp>
          <p:nvSpPr>
            <p:cNvPr id="236" name="Google Shape;236;p16"/>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6"/>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 name="Google Shape;238;p16"/>
          <p:cNvGrpSpPr/>
          <p:nvPr/>
        </p:nvGrpSpPr>
        <p:grpSpPr>
          <a:xfrm>
            <a:off x="1608717" y="1280046"/>
            <a:ext cx="199237" cy="2828935"/>
            <a:chOff x="1608717" y="1280046"/>
            <a:chExt cx="199237" cy="2828935"/>
          </a:xfrm>
        </p:grpSpPr>
        <p:sp>
          <p:nvSpPr>
            <p:cNvPr id="239" name="Google Shape;239;p16"/>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6"/>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6"/>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2" name="Google Shape;242;p16"/>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6"/>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4" name="Google Shape;244;p16"/>
          <p:cNvGrpSpPr/>
          <p:nvPr/>
        </p:nvGrpSpPr>
        <p:grpSpPr>
          <a:xfrm>
            <a:off x="8008096" y="2108910"/>
            <a:ext cx="199001" cy="2139770"/>
            <a:chOff x="8008096" y="2108910"/>
            <a:chExt cx="199001" cy="2139770"/>
          </a:xfrm>
        </p:grpSpPr>
        <p:sp>
          <p:nvSpPr>
            <p:cNvPr id="245" name="Google Shape;245;p16"/>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6"/>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p16"/>
          <p:cNvGrpSpPr/>
          <p:nvPr/>
        </p:nvGrpSpPr>
        <p:grpSpPr>
          <a:xfrm>
            <a:off x="4472500" y="3928605"/>
            <a:ext cx="199001" cy="867199"/>
            <a:chOff x="4475150" y="4052605"/>
            <a:chExt cx="199001" cy="867199"/>
          </a:xfrm>
        </p:grpSpPr>
        <p:sp>
          <p:nvSpPr>
            <p:cNvPr id="248" name="Google Shape;248;p16"/>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6"/>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6"/>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5"/>
          <p:cNvSpPr txBox="1"/>
          <p:nvPr>
            <p:ph idx="4" type="ctrTitle"/>
          </p:nvPr>
        </p:nvSpPr>
        <p:spPr>
          <a:xfrm>
            <a:off x="269201" y="231689"/>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3000"/>
              <a:t>Data Prepa</a:t>
            </a:r>
            <a:r>
              <a:rPr lang="en-US"/>
              <a:t>ration</a:t>
            </a:r>
            <a:endParaRPr sz="3000"/>
          </a:p>
        </p:txBody>
      </p:sp>
      <p:sp>
        <p:nvSpPr>
          <p:cNvPr id="491" name="Google Shape;491;p25"/>
          <p:cNvSpPr txBox="1"/>
          <p:nvPr>
            <p:ph idx="2" type="ctrTitle"/>
          </p:nvPr>
        </p:nvSpPr>
        <p:spPr>
          <a:xfrm>
            <a:off x="5958666" y="1256322"/>
            <a:ext cx="3026400" cy="85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US"/>
              <a:t>Step 2</a:t>
            </a:r>
            <a:br>
              <a:rPr lang="en-US"/>
            </a:br>
            <a:r>
              <a:rPr lang="en-US"/>
              <a:t>Text Processing</a:t>
            </a:r>
            <a:endParaRPr/>
          </a:p>
        </p:txBody>
      </p:sp>
      <p:grpSp>
        <p:nvGrpSpPr>
          <p:cNvPr id="492" name="Google Shape;492;p25"/>
          <p:cNvGrpSpPr/>
          <p:nvPr/>
        </p:nvGrpSpPr>
        <p:grpSpPr>
          <a:xfrm>
            <a:off x="269201" y="1197259"/>
            <a:ext cx="5403714" cy="3535457"/>
            <a:chOff x="1153225" y="1597649"/>
            <a:chExt cx="3842140" cy="3019074"/>
          </a:xfrm>
        </p:grpSpPr>
        <p:grpSp>
          <p:nvGrpSpPr>
            <p:cNvPr id="493" name="Google Shape;493;p25"/>
            <p:cNvGrpSpPr/>
            <p:nvPr/>
          </p:nvGrpSpPr>
          <p:grpSpPr>
            <a:xfrm>
              <a:off x="1153225" y="1597649"/>
              <a:ext cx="3842140" cy="3019074"/>
              <a:chOff x="238125" y="1676700"/>
              <a:chExt cx="2045650" cy="1779275"/>
            </a:xfrm>
          </p:grpSpPr>
          <p:sp>
            <p:nvSpPr>
              <p:cNvPr id="494" name="Google Shape;494;p25"/>
              <p:cNvSpPr/>
              <p:nvPr/>
            </p:nvSpPr>
            <p:spPr>
              <a:xfrm>
                <a:off x="1006875" y="3190025"/>
                <a:ext cx="508150" cy="247100"/>
              </a:xfrm>
              <a:custGeom>
                <a:rect b="b" l="l" r="r" t="t"/>
                <a:pathLst>
                  <a:path extrusionOk="0" h="9884" w="20326">
                    <a:moveTo>
                      <a:pt x="2967" y="0"/>
                    </a:moveTo>
                    <a:lnTo>
                      <a:pt x="0" y="9884"/>
                    </a:lnTo>
                    <a:lnTo>
                      <a:pt x="20325" y="9884"/>
                    </a:lnTo>
                    <a:lnTo>
                      <a:pt x="1735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5"/>
              <p:cNvSpPr/>
              <p:nvPr/>
            </p:nvSpPr>
            <p:spPr>
              <a:xfrm>
                <a:off x="1021625" y="3190025"/>
                <a:ext cx="452425" cy="197525"/>
              </a:xfrm>
              <a:custGeom>
                <a:rect b="b" l="l" r="r" t="t"/>
                <a:pathLst>
                  <a:path extrusionOk="0" h="7901" w="18097">
                    <a:moveTo>
                      <a:pt x="2377" y="0"/>
                    </a:moveTo>
                    <a:lnTo>
                      <a:pt x="0" y="7901"/>
                    </a:lnTo>
                    <a:cubicBezTo>
                      <a:pt x="6032" y="6753"/>
                      <a:pt x="12064" y="5557"/>
                      <a:pt x="18096" y="4442"/>
                    </a:cubicBezTo>
                    <a:lnTo>
                      <a:pt x="1676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5"/>
              <p:cNvSpPr/>
              <p:nvPr/>
            </p:nvSpPr>
            <p:spPr>
              <a:xfrm>
                <a:off x="968750" y="3417450"/>
                <a:ext cx="584375" cy="38525"/>
              </a:xfrm>
              <a:custGeom>
                <a:rect b="b" l="l" r="r" t="t"/>
                <a:pathLst>
                  <a:path extrusionOk="0" h="1541" w="23375">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5"/>
              <p:cNvSpPr/>
              <p:nvPr/>
            </p:nvSpPr>
            <p:spPr>
              <a:xfrm>
                <a:off x="238125" y="1777900"/>
                <a:ext cx="2045650" cy="1461300"/>
              </a:xfrm>
              <a:custGeom>
                <a:rect b="b" l="l" r="r" t="t"/>
                <a:pathLst>
                  <a:path extrusionOk="0" h="58452" w="81826">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5"/>
              <p:cNvSpPr/>
              <p:nvPr/>
            </p:nvSpPr>
            <p:spPr>
              <a:xfrm>
                <a:off x="238125" y="1676700"/>
                <a:ext cx="2045650" cy="1390400"/>
              </a:xfrm>
              <a:custGeom>
                <a:rect b="b" l="l" r="r" t="t"/>
                <a:pathLst>
                  <a:path extrusionOk="0" h="55616" w="81826">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5"/>
              <p:cNvSpPr/>
              <p:nvPr/>
            </p:nvSpPr>
            <p:spPr>
              <a:xfrm>
                <a:off x="346300" y="1773800"/>
                <a:ext cx="1829300" cy="1140050"/>
              </a:xfrm>
              <a:custGeom>
                <a:rect b="b" l="l" r="r" t="t"/>
                <a:pathLst>
                  <a:path extrusionOk="0" h="45602" w="73172">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5"/>
              <p:cNvSpPr/>
              <p:nvPr/>
            </p:nvSpPr>
            <p:spPr>
              <a:xfrm>
                <a:off x="1244550" y="1708650"/>
                <a:ext cx="28700" cy="24925"/>
              </a:xfrm>
              <a:custGeom>
                <a:rect b="b" l="l" r="r" t="t"/>
                <a:pathLst>
                  <a:path extrusionOk="0" h="997" w="1148">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1" name="Google Shape;501;p25"/>
            <p:cNvSpPr/>
            <p:nvPr/>
          </p:nvSpPr>
          <p:spPr>
            <a:xfrm>
              <a:off x="3014150" y="4032725"/>
              <a:ext cx="120300" cy="1203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2" name="Google Shape;502;p25"/>
          <p:cNvSpPr txBox="1"/>
          <p:nvPr/>
        </p:nvSpPr>
        <p:spPr>
          <a:xfrm>
            <a:off x="5958667" y="2571750"/>
            <a:ext cx="2916132" cy="1751937"/>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Maven Pro"/>
              <a:buNone/>
            </a:pPr>
            <a:r>
              <a:rPr lang="en-US" sz="1600">
                <a:solidFill>
                  <a:srgbClr val="FFFFFF"/>
                </a:solidFill>
                <a:latin typeface="Maven Pro"/>
                <a:ea typeface="Maven Pro"/>
                <a:cs typeface="Maven Pro"/>
                <a:sym typeface="Maven Pro"/>
              </a:rPr>
              <a:t>Perform multiple regex cleaning, stopwords </a:t>
            </a:r>
            <a:r>
              <a:rPr lang="en-US" sz="1600">
                <a:solidFill>
                  <a:srgbClr val="FFFFFF"/>
                </a:solidFill>
                <a:latin typeface="Maven Pro"/>
                <a:ea typeface="Maven Pro"/>
                <a:cs typeface="Maven Pro"/>
                <a:sym typeface="Maven Pro"/>
              </a:rPr>
              <a:t>removal</a:t>
            </a:r>
            <a:r>
              <a:rPr lang="en-US" sz="1600">
                <a:solidFill>
                  <a:srgbClr val="FFFFFF"/>
                </a:solidFill>
                <a:latin typeface="Maven Pro"/>
                <a:ea typeface="Maven Pro"/>
                <a:cs typeface="Maven Pro"/>
                <a:sym typeface="Maven Pro"/>
              </a:rPr>
              <a:t> and stemming on the original news and generate a new csv file with cleaned data</a:t>
            </a:r>
            <a:endParaRPr/>
          </a:p>
        </p:txBody>
      </p:sp>
      <p:pic>
        <p:nvPicPr>
          <p:cNvPr id="503" name="Google Shape;503;p25"/>
          <p:cNvPicPr preferRelativeResize="0"/>
          <p:nvPr/>
        </p:nvPicPr>
        <p:blipFill>
          <a:blip r:embed="rId3">
            <a:alphaModFix/>
          </a:blip>
          <a:stretch>
            <a:fillRect/>
          </a:stretch>
        </p:blipFill>
        <p:spPr>
          <a:xfrm>
            <a:off x="426275" y="1381250"/>
            <a:ext cx="5089374" cy="238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26"/>
          <p:cNvSpPr txBox="1"/>
          <p:nvPr>
            <p:ph idx="4" type="ctrTitle"/>
          </p:nvPr>
        </p:nvSpPr>
        <p:spPr>
          <a:xfrm>
            <a:off x="269201" y="231689"/>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3000"/>
              <a:t>Data Prepa</a:t>
            </a:r>
            <a:r>
              <a:rPr lang="en-US"/>
              <a:t>ration</a:t>
            </a:r>
            <a:endParaRPr sz="3000"/>
          </a:p>
        </p:txBody>
      </p:sp>
      <p:sp>
        <p:nvSpPr>
          <p:cNvPr id="509" name="Google Shape;509;p26"/>
          <p:cNvSpPr txBox="1"/>
          <p:nvPr>
            <p:ph idx="2" type="ctrTitle"/>
          </p:nvPr>
        </p:nvSpPr>
        <p:spPr>
          <a:xfrm>
            <a:off x="5958666" y="1256322"/>
            <a:ext cx="3026400" cy="85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US"/>
              <a:t>Step 3</a:t>
            </a:r>
            <a:br>
              <a:rPr lang="en-US"/>
            </a:br>
            <a:r>
              <a:rPr lang="en-US"/>
              <a:t>Feature Engineering</a:t>
            </a:r>
            <a:endParaRPr/>
          </a:p>
        </p:txBody>
      </p:sp>
      <p:grpSp>
        <p:nvGrpSpPr>
          <p:cNvPr id="510" name="Google Shape;510;p26"/>
          <p:cNvGrpSpPr/>
          <p:nvPr/>
        </p:nvGrpSpPr>
        <p:grpSpPr>
          <a:xfrm>
            <a:off x="269163" y="1197195"/>
            <a:ext cx="5403585" cy="3535335"/>
            <a:chOff x="1153225" y="1597649"/>
            <a:chExt cx="3842140" cy="3019074"/>
          </a:xfrm>
        </p:grpSpPr>
        <p:grpSp>
          <p:nvGrpSpPr>
            <p:cNvPr id="511" name="Google Shape;511;p26"/>
            <p:cNvGrpSpPr/>
            <p:nvPr/>
          </p:nvGrpSpPr>
          <p:grpSpPr>
            <a:xfrm>
              <a:off x="1153225" y="1597649"/>
              <a:ext cx="3842140" cy="3019074"/>
              <a:chOff x="238125" y="1676700"/>
              <a:chExt cx="2045650" cy="1779275"/>
            </a:xfrm>
          </p:grpSpPr>
          <p:sp>
            <p:nvSpPr>
              <p:cNvPr id="512" name="Google Shape;512;p26"/>
              <p:cNvSpPr/>
              <p:nvPr/>
            </p:nvSpPr>
            <p:spPr>
              <a:xfrm>
                <a:off x="1006875" y="3190025"/>
                <a:ext cx="508150" cy="247100"/>
              </a:xfrm>
              <a:custGeom>
                <a:rect b="b" l="l" r="r" t="t"/>
                <a:pathLst>
                  <a:path extrusionOk="0" h="9884" w="20326">
                    <a:moveTo>
                      <a:pt x="2967" y="0"/>
                    </a:moveTo>
                    <a:lnTo>
                      <a:pt x="0" y="9884"/>
                    </a:lnTo>
                    <a:lnTo>
                      <a:pt x="20325" y="9884"/>
                    </a:lnTo>
                    <a:lnTo>
                      <a:pt x="1735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6"/>
              <p:cNvSpPr/>
              <p:nvPr/>
            </p:nvSpPr>
            <p:spPr>
              <a:xfrm>
                <a:off x="1021625" y="3190025"/>
                <a:ext cx="452425" cy="197525"/>
              </a:xfrm>
              <a:custGeom>
                <a:rect b="b" l="l" r="r" t="t"/>
                <a:pathLst>
                  <a:path extrusionOk="0" h="7901" w="18097">
                    <a:moveTo>
                      <a:pt x="2377" y="0"/>
                    </a:moveTo>
                    <a:lnTo>
                      <a:pt x="0" y="7901"/>
                    </a:lnTo>
                    <a:cubicBezTo>
                      <a:pt x="6032" y="6753"/>
                      <a:pt x="12064" y="5557"/>
                      <a:pt x="18096" y="4442"/>
                    </a:cubicBezTo>
                    <a:lnTo>
                      <a:pt x="1676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6"/>
              <p:cNvSpPr/>
              <p:nvPr/>
            </p:nvSpPr>
            <p:spPr>
              <a:xfrm>
                <a:off x="968750" y="3417450"/>
                <a:ext cx="584375" cy="38525"/>
              </a:xfrm>
              <a:custGeom>
                <a:rect b="b" l="l" r="r" t="t"/>
                <a:pathLst>
                  <a:path extrusionOk="0" h="1541" w="23375">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6"/>
              <p:cNvSpPr/>
              <p:nvPr/>
            </p:nvSpPr>
            <p:spPr>
              <a:xfrm>
                <a:off x="238125" y="1777900"/>
                <a:ext cx="2045650" cy="1461300"/>
              </a:xfrm>
              <a:custGeom>
                <a:rect b="b" l="l" r="r" t="t"/>
                <a:pathLst>
                  <a:path extrusionOk="0" h="58452" w="81826">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6"/>
              <p:cNvSpPr/>
              <p:nvPr/>
            </p:nvSpPr>
            <p:spPr>
              <a:xfrm>
                <a:off x="238125" y="1676700"/>
                <a:ext cx="2045650" cy="1390400"/>
              </a:xfrm>
              <a:custGeom>
                <a:rect b="b" l="l" r="r" t="t"/>
                <a:pathLst>
                  <a:path extrusionOk="0" h="55616" w="81826">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6"/>
              <p:cNvSpPr/>
              <p:nvPr/>
            </p:nvSpPr>
            <p:spPr>
              <a:xfrm>
                <a:off x="346300" y="1773800"/>
                <a:ext cx="1829300" cy="1140050"/>
              </a:xfrm>
              <a:custGeom>
                <a:rect b="b" l="l" r="r" t="t"/>
                <a:pathLst>
                  <a:path extrusionOk="0" h="45602" w="73172">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6"/>
              <p:cNvSpPr/>
              <p:nvPr/>
            </p:nvSpPr>
            <p:spPr>
              <a:xfrm>
                <a:off x="1244550" y="1708650"/>
                <a:ext cx="28700" cy="24925"/>
              </a:xfrm>
              <a:custGeom>
                <a:rect b="b" l="l" r="r" t="t"/>
                <a:pathLst>
                  <a:path extrusionOk="0" h="997" w="1148">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9" name="Google Shape;519;p26"/>
            <p:cNvSpPr/>
            <p:nvPr/>
          </p:nvSpPr>
          <p:spPr>
            <a:xfrm>
              <a:off x="3014150" y="4032725"/>
              <a:ext cx="120300" cy="1203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0" name="Google Shape;520;p26"/>
          <p:cNvSpPr txBox="1"/>
          <p:nvPr/>
        </p:nvSpPr>
        <p:spPr>
          <a:xfrm>
            <a:off x="5958667" y="2571750"/>
            <a:ext cx="2916000" cy="175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Maven Pro"/>
              <a:buNone/>
            </a:pPr>
            <a:r>
              <a:rPr lang="en-US" sz="1600">
                <a:solidFill>
                  <a:srgbClr val="FFFFFF"/>
                </a:solidFill>
                <a:latin typeface="Maven Pro"/>
                <a:ea typeface="Maven Pro"/>
                <a:cs typeface="Maven Pro"/>
                <a:sym typeface="Maven Pro"/>
              </a:rPr>
              <a:t>Using word2vec and dimension reduction to create 30 numerical variables for each row</a:t>
            </a:r>
            <a:endParaRPr/>
          </a:p>
        </p:txBody>
      </p:sp>
      <p:pic>
        <p:nvPicPr>
          <p:cNvPr id="521" name="Google Shape;521;p26"/>
          <p:cNvPicPr preferRelativeResize="0"/>
          <p:nvPr/>
        </p:nvPicPr>
        <p:blipFill>
          <a:blip r:embed="rId3">
            <a:alphaModFix/>
          </a:blip>
          <a:stretch>
            <a:fillRect/>
          </a:stretch>
        </p:blipFill>
        <p:spPr>
          <a:xfrm>
            <a:off x="496025" y="1358650"/>
            <a:ext cx="4917050" cy="2309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7"/>
          <p:cNvSpPr txBox="1"/>
          <p:nvPr>
            <p:ph idx="4" type="ctrTitle"/>
          </p:nvPr>
        </p:nvSpPr>
        <p:spPr>
          <a:xfrm>
            <a:off x="618825" y="411675"/>
            <a:ext cx="61536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Model Objective</a:t>
            </a:r>
            <a:endParaRPr/>
          </a:p>
        </p:txBody>
      </p:sp>
      <p:sp>
        <p:nvSpPr>
          <p:cNvPr id="527" name="Google Shape;527;p27"/>
          <p:cNvSpPr txBox="1"/>
          <p:nvPr>
            <p:ph type="ctrTitle"/>
          </p:nvPr>
        </p:nvSpPr>
        <p:spPr>
          <a:xfrm>
            <a:off x="931233" y="1196026"/>
            <a:ext cx="2597158"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US">
                <a:solidFill>
                  <a:srgbClr val="00CFCC"/>
                </a:solidFill>
              </a:rPr>
              <a:t>Evaluation Metrics</a:t>
            </a:r>
            <a:endParaRPr>
              <a:solidFill>
                <a:srgbClr val="00CFCC"/>
              </a:solidFill>
            </a:endParaRPr>
          </a:p>
        </p:txBody>
      </p:sp>
      <p:sp>
        <p:nvSpPr>
          <p:cNvPr id="528" name="Google Shape;528;p27"/>
          <p:cNvSpPr txBox="1"/>
          <p:nvPr>
            <p:ph idx="2" type="ctrTitle"/>
          </p:nvPr>
        </p:nvSpPr>
        <p:spPr>
          <a:xfrm>
            <a:off x="5787763" y="1196025"/>
            <a:ext cx="2399916" cy="5778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800"/>
              <a:buNone/>
            </a:pPr>
            <a:r>
              <a:rPr lang="en-US">
                <a:solidFill>
                  <a:srgbClr val="FF9973"/>
                </a:solidFill>
              </a:rPr>
              <a:t>Prediction Period</a:t>
            </a:r>
            <a:endParaRPr>
              <a:solidFill>
                <a:srgbClr val="FF9973"/>
              </a:solidFill>
            </a:endParaRPr>
          </a:p>
        </p:txBody>
      </p:sp>
      <p:sp>
        <p:nvSpPr>
          <p:cNvPr id="529" name="Google Shape;529;p27"/>
          <p:cNvSpPr txBox="1"/>
          <p:nvPr>
            <p:ph idx="3" type="subTitle"/>
          </p:nvPr>
        </p:nvSpPr>
        <p:spPr>
          <a:xfrm>
            <a:off x="5555027" y="1684093"/>
            <a:ext cx="2632639" cy="11124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r>
              <a:rPr lang="en-US"/>
              <a:t>The data set includes news posts from 2017 to 2019</a:t>
            </a:r>
            <a:endParaRPr/>
          </a:p>
        </p:txBody>
      </p:sp>
      <p:grpSp>
        <p:nvGrpSpPr>
          <p:cNvPr id="530" name="Google Shape;530;p27"/>
          <p:cNvGrpSpPr/>
          <p:nvPr/>
        </p:nvGrpSpPr>
        <p:grpSpPr>
          <a:xfrm>
            <a:off x="1172816" y="3105192"/>
            <a:ext cx="6644517" cy="1883878"/>
            <a:chOff x="3830420" y="2418137"/>
            <a:chExt cx="2193226" cy="989588"/>
          </a:xfrm>
        </p:grpSpPr>
        <p:grpSp>
          <p:nvGrpSpPr>
            <p:cNvPr id="531" name="Google Shape;531;p27"/>
            <p:cNvGrpSpPr/>
            <p:nvPr/>
          </p:nvGrpSpPr>
          <p:grpSpPr>
            <a:xfrm>
              <a:off x="4960454" y="2469658"/>
              <a:ext cx="1063192" cy="726978"/>
              <a:chOff x="4960454" y="2469658"/>
              <a:chExt cx="1063192" cy="726978"/>
            </a:xfrm>
          </p:grpSpPr>
          <p:sp>
            <p:nvSpPr>
              <p:cNvPr id="532" name="Google Shape;532;p27"/>
              <p:cNvSpPr/>
              <p:nvPr/>
            </p:nvSpPr>
            <p:spPr>
              <a:xfrm>
                <a:off x="4960454" y="3099580"/>
                <a:ext cx="393271" cy="97056"/>
              </a:xfrm>
              <a:custGeom>
                <a:rect b="b" l="l" r="r" t="t"/>
                <a:pathLst>
                  <a:path extrusionOk="0" h="6286" w="42851">
                    <a:moveTo>
                      <a:pt x="0" y="0"/>
                    </a:moveTo>
                    <a:lnTo>
                      <a:pt x="0" y="6285"/>
                    </a:lnTo>
                    <a:lnTo>
                      <a:pt x="42851" y="6285"/>
                    </a:lnTo>
                    <a:lnTo>
                      <a:pt x="4285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7"/>
              <p:cNvSpPr/>
              <p:nvPr/>
            </p:nvSpPr>
            <p:spPr>
              <a:xfrm>
                <a:off x="4960455" y="2783015"/>
                <a:ext cx="618093" cy="99731"/>
              </a:xfrm>
              <a:custGeom>
                <a:rect b="b" l="l" r="r" t="t"/>
                <a:pathLst>
                  <a:path extrusionOk="0" h="6286" w="39596">
                    <a:moveTo>
                      <a:pt x="0" y="0"/>
                    </a:moveTo>
                    <a:lnTo>
                      <a:pt x="0" y="6285"/>
                    </a:lnTo>
                    <a:lnTo>
                      <a:pt x="39596" y="6285"/>
                    </a:lnTo>
                    <a:lnTo>
                      <a:pt x="3959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7"/>
              <p:cNvSpPr/>
              <p:nvPr/>
            </p:nvSpPr>
            <p:spPr>
              <a:xfrm>
                <a:off x="4960455" y="2469658"/>
                <a:ext cx="1063191" cy="102268"/>
              </a:xfrm>
              <a:custGeom>
                <a:rect b="b" l="l" r="r" t="t"/>
                <a:pathLst>
                  <a:path extrusionOk="0" h="6283" w="20070">
                    <a:moveTo>
                      <a:pt x="0" y="1"/>
                    </a:moveTo>
                    <a:lnTo>
                      <a:pt x="0" y="6283"/>
                    </a:lnTo>
                    <a:lnTo>
                      <a:pt x="20069" y="6283"/>
                    </a:lnTo>
                    <a:lnTo>
                      <a:pt x="2006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5" name="Google Shape;535;p27"/>
            <p:cNvGrpSpPr/>
            <p:nvPr/>
          </p:nvGrpSpPr>
          <p:grpSpPr>
            <a:xfrm>
              <a:off x="3830420" y="2469550"/>
              <a:ext cx="1133455" cy="727086"/>
              <a:chOff x="3830420" y="2469550"/>
              <a:chExt cx="1133455" cy="727086"/>
            </a:xfrm>
          </p:grpSpPr>
          <p:sp>
            <p:nvSpPr>
              <p:cNvPr id="536" name="Google Shape;536;p27"/>
              <p:cNvSpPr/>
              <p:nvPr/>
            </p:nvSpPr>
            <p:spPr>
              <a:xfrm>
                <a:off x="3830420" y="3099581"/>
                <a:ext cx="1133404" cy="97055"/>
              </a:xfrm>
              <a:custGeom>
                <a:rect b="b" l="l" r="r" t="t"/>
                <a:pathLst>
                  <a:path extrusionOk="0" h="6286" w="42854">
                    <a:moveTo>
                      <a:pt x="0" y="0"/>
                    </a:moveTo>
                    <a:lnTo>
                      <a:pt x="0" y="6285"/>
                    </a:lnTo>
                    <a:lnTo>
                      <a:pt x="42854" y="6285"/>
                    </a:lnTo>
                    <a:lnTo>
                      <a:pt x="42854"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7"/>
              <p:cNvSpPr/>
              <p:nvPr/>
            </p:nvSpPr>
            <p:spPr>
              <a:xfrm>
                <a:off x="4212672" y="2783015"/>
                <a:ext cx="751203" cy="99730"/>
              </a:xfrm>
              <a:custGeom>
                <a:rect b="b" l="l" r="r" t="t"/>
                <a:pathLst>
                  <a:path extrusionOk="0" h="6286" w="33089">
                    <a:moveTo>
                      <a:pt x="0" y="0"/>
                    </a:moveTo>
                    <a:lnTo>
                      <a:pt x="0" y="6285"/>
                    </a:lnTo>
                    <a:lnTo>
                      <a:pt x="33089" y="6285"/>
                    </a:lnTo>
                    <a:lnTo>
                      <a:pt x="3308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7"/>
              <p:cNvSpPr/>
              <p:nvPr/>
            </p:nvSpPr>
            <p:spPr>
              <a:xfrm>
                <a:off x="4584126" y="2469550"/>
                <a:ext cx="379748" cy="98124"/>
              </a:xfrm>
              <a:custGeom>
                <a:rect b="b" l="l" r="r" t="t"/>
                <a:pathLst>
                  <a:path extrusionOk="0" h="6283" w="20073">
                    <a:moveTo>
                      <a:pt x="1" y="1"/>
                    </a:moveTo>
                    <a:lnTo>
                      <a:pt x="1" y="6283"/>
                    </a:lnTo>
                    <a:lnTo>
                      <a:pt x="20073" y="6283"/>
                    </a:lnTo>
                    <a:lnTo>
                      <a:pt x="2007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9" name="Google Shape;539;p27"/>
            <p:cNvSpPr/>
            <p:nvPr/>
          </p:nvSpPr>
          <p:spPr>
            <a:xfrm>
              <a:off x="4891516" y="2418137"/>
              <a:ext cx="71937" cy="989588"/>
            </a:xfrm>
            <a:custGeom>
              <a:rect b="b" l="l" r="r" t="t"/>
              <a:pathLst>
                <a:path extrusionOk="0" fill="none" h="62006" w="1">
                  <a:moveTo>
                    <a:pt x="1" y="0"/>
                  </a:moveTo>
                  <a:lnTo>
                    <a:pt x="1" y="62006"/>
                  </a:lnTo>
                </a:path>
              </a:pathLst>
            </a:custGeom>
            <a:noFill/>
            <a:ln cap="flat" cmpd="sng" w="9525">
              <a:solidFill>
                <a:schemeClr val="lt2"/>
              </a:solidFill>
              <a:prstDash val="solid"/>
              <a:miter lim="2997"/>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40" name="Google Shape;540;p27"/>
          <p:cNvCxnSpPr>
            <a:stCxn id="527" idx="1"/>
          </p:cNvCxnSpPr>
          <p:nvPr/>
        </p:nvCxnSpPr>
        <p:spPr>
          <a:xfrm flipH="1">
            <a:off x="922833" y="1484926"/>
            <a:ext cx="8400" cy="2273400"/>
          </a:xfrm>
          <a:prstGeom prst="bentConnector2">
            <a:avLst/>
          </a:prstGeom>
          <a:noFill/>
          <a:ln cap="flat" cmpd="sng" w="9525">
            <a:solidFill>
              <a:schemeClr val="accent2"/>
            </a:solidFill>
            <a:prstDash val="solid"/>
            <a:round/>
            <a:headEnd len="sm" w="sm" type="none"/>
            <a:tailEnd len="sm" w="sm" type="none"/>
          </a:ln>
        </p:spPr>
      </p:cxnSp>
      <p:cxnSp>
        <p:nvCxnSpPr>
          <p:cNvPr id="541" name="Google Shape;541;p27"/>
          <p:cNvCxnSpPr>
            <a:stCxn id="528" idx="3"/>
          </p:cNvCxnSpPr>
          <p:nvPr/>
        </p:nvCxnSpPr>
        <p:spPr>
          <a:xfrm>
            <a:off x="8187679" y="1484925"/>
            <a:ext cx="32700" cy="2608800"/>
          </a:xfrm>
          <a:prstGeom prst="bentConnector2">
            <a:avLst/>
          </a:prstGeom>
          <a:noFill/>
          <a:ln cap="flat" cmpd="sng" w="9525">
            <a:solidFill>
              <a:schemeClr val="accent3"/>
            </a:solidFill>
            <a:prstDash val="solid"/>
            <a:round/>
            <a:headEnd len="sm" w="sm" type="none"/>
            <a:tailEnd len="sm" w="sm" type="none"/>
          </a:ln>
        </p:spPr>
      </p:cxnSp>
      <p:sp>
        <p:nvSpPr>
          <p:cNvPr id="542" name="Google Shape;542;p27"/>
          <p:cNvSpPr/>
          <p:nvPr/>
        </p:nvSpPr>
        <p:spPr>
          <a:xfrm>
            <a:off x="923634" y="3637035"/>
            <a:ext cx="121172" cy="121198"/>
          </a:xfrm>
          <a:custGeom>
            <a:rect b="b" l="l" r="r" t="t"/>
            <a:pathLst>
              <a:path extrusionOk="0" h="4625" w="4624">
                <a:moveTo>
                  <a:pt x="0" y="1"/>
                </a:moveTo>
                <a:lnTo>
                  <a:pt x="0" y="4624"/>
                </a:lnTo>
                <a:lnTo>
                  <a:pt x="4624" y="4624"/>
                </a:lnTo>
                <a:lnTo>
                  <a:pt x="4624"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7"/>
          <p:cNvSpPr/>
          <p:nvPr/>
        </p:nvSpPr>
        <p:spPr>
          <a:xfrm>
            <a:off x="8282034" y="2960760"/>
            <a:ext cx="121172" cy="121198"/>
          </a:xfrm>
          <a:custGeom>
            <a:rect b="b" l="l" r="r" t="t"/>
            <a:pathLst>
              <a:path extrusionOk="0" h="4625" w="4624">
                <a:moveTo>
                  <a:pt x="0" y="1"/>
                </a:moveTo>
                <a:lnTo>
                  <a:pt x="0" y="4624"/>
                </a:lnTo>
                <a:lnTo>
                  <a:pt x="4624" y="4624"/>
                </a:lnTo>
                <a:lnTo>
                  <a:pt x="462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7"/>
          <p:cNvSpPr txBox="1"/>
          <p:nvPr/>
        </p:nvSpPr>
        <p:spPr>
          <a:xfrm>
            <a:off x="931225" y="1716950"/>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Maven Pro"/>
                <a:ea typeface="Maven Pro"/>
                <a:cs typeface="Maven Pro"/>
                <a:sym typeface="Maven Pro"/>
              </a:rPr>
              <a:t>We use various metrics to evaluate model performance:</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US">
                <a:solidFill>
                  <a:schemeClr val="lt1"/>
                </a:solidFill>
                <a:latin typeface="Maven Pro"/>
                <a:ea typeface="Maven Pro"/>
                <a:cs typeface="Maven Pro"/>
                <a:sym typeface="Maven Pro"/>
              </a:rPr>
              <a:t>accuracy</a:t>
            </a:r>
            <a:endParaRPr>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lang="en-US">
                <a:solidFill>
                  <a:schemeClr val="lt1"/>
                </a:solidFill>
                <a:latin typeface="Maven Pro"/>
                <a:ea typeface="Maven Pro"/>
                <a:cs typeface="Maven Pro"/>
                <a:sym typeface="Maven Pro"/>
              </a:rPr>
              <a:t>ROC_AUC score</a:t>
            </a:r>
            <a:endParaRPr>
              <a:solidFill>
                <a:schemeClr val="lt1"/>
              </a:solidFill>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28"/>
          <p:cNvSpPr txBox="1"/>
          <p:nvPr>
            <p:ph type="ctrTitle"/>
          </p:nvPr>
        </p:nvSpPr>
        <p:spPr>
          <a:xfrm>
            <a:off x="618825" y="411675"/>
            <a:ext cx="84714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Baseline Model</a:t>
            </a:r>
            <a:endParaRPr/>
          </a:p>
        </p:txBody>
      </p:sp>
      <p:sp>
        <p:nvSpPr>
          <p:cNvPr id="550" name="Google Shape;550;p28"/>
          <p:cNvSpPr/>
          <p:nvPr/>
        </p:nvSpPr>
        <p:spPr>
          <a:xfrm>
            <a:off x="454971" y="1243812"/>
            <a:ext cx="4325459" cy="316200"/>
          </a:xfrm>
          <a:prstGeom prst="round2SameRect">
            <a:avLst>
              <a:gd fmla="val 50000" name="adj1"/>
              <a:gd fmla="val 0" name="adj2"/>
            </a:avLst>
          </a:prstGeom>
          <a:solidFill>
            <a:srgbClr val="006766"/>
          </a:solidFill>
          <a:ln cap="flat" cmpd="sng" w="9525">
            <a:solidFill>
              <a:srgbClr val="190C68"/>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Century Gothic"/>
                <a:ea typeface="Century Gothic"/>
                <a:cs typeface="Century Gothic"/>
                <a:sym typeface="Century Gothic"/>
              </a:rPr>
              <a:t>Model </a:t>
            </a:r>
            <a:endParaRPr b="1" i="0" sz="1200" u="none" cap="none" strike="noStrike">
              <a:solidFill>
                <a:srgbClr val="FFFFFF"/>
              </a:solidFill>
              <a:latin typeface="Century Gothic"/>
              <a:ea typeface="Century Gothic"/>
              <a:cs typeface="Century Gothic"/>
              <a:sym typeface="Century Gothic"/>
            </a:endParaRPr>
          </a:p>
        </p:txBody>
      </p:sp>
      <p:sp>
        <p:nvSpPr>
          <p:cNvPr id="551" name="Google Shape;551;p28"/>
          <p:cNvSpPr/>
          <p:nvPr/>
        </p:nvSpPr>
        <p:spPr>
          <a:xfrm>
            <a:off x="5152449" y="1243800"/>
            <a:ext cx="3031800" cy="316200"/>
          </a:xfrm>
          <a:prstGeom prst="round2SameRect">
            <a:avLst>
              <a:gd fmla="val 50000" name="adj1"/>
              <a:gd fmla="val 0" name="adj2"/>
            </a:avLst>
          </a:prstGeom>
          <a:solidFill>
            <a:srgbClr val="006766"/>
          </a:solidFill>
          <a:ln cap="flat" cmpd="sng" w="9525">
            <a:solidFill>
              <a:srgbClr val="190C68"/>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Century Gothic"/>
                <a:ea typeface="Century Gothic"/>
                <a:cs typeface="Century Gothic"/>
                <a:sym typeface="Century Gothic"/>
              </a:rPr>
              <a:t>Result </a:t>
            </a:r>
            <a:endParaRPr b="1" i="0" sz="1200" u="none" cap="none" strike="noStrike">
              <a:solidFill>
                <a:srgbClr val="FFFFFF"/>
              </a:solidFill>
              <a:latin typeface="Century Gothic"/>
              <a:ea typeface="Century Gothic"/>
              <a:cs typeface="Century Gothic"/>
              <a:sym typeface="Century Gothic"/>
            </a:endParaRPr>
          </a:p>
        </p:txBody>
      </p:sp>
      <p:sp>
        <p:nvSpPr>
          <p:cNvPr id="552" name="Google Shape;552;p28"/>
          <p:cNvSpPr/>
          <p:nvPr/>
        </p:nvSpPr>
        <p:spPr>
          <a:xfrm>
            <a:off x="454975" y="1814350"/>
            <a:ext cx="1179000" cy="12291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Algorithm 1</a:t>
            </a:r>
            <a:r>
              <a:rPr b="1" i="0" lang="en-US" sz="1200" u="none" cap="none" strike="noStrike">
                <a:solidFill>
                  <a:schemeClr val="lt1"/>
                </a:solidFill>
                <a:latin typeface="Century Gothic"/>
                <a:ea typeface="Century Gothic"/>
                <a:cs typeface="Century Gothic"/>
                <a:sym typeface="Century Gothic"/>
              </a:rPr>
              <a:t> </a:t>
            </a:r>
            <a:endParaRPr b="1" i="0" sz="1200" u="none" cap="none" strike="noStrike">
              <a:solidFill>
                <a:schemeClr val="lt1"/>
              </a:solidFill>
              <a:latin typeface="Century Gothic"/>
              <a:ea typeface="Century Gothic"/>
              <a:cs typeface="Century Gothic"/>
              <a:sym typeface="Century Gothic"/>
            </a:endParaRPr>
          </a:p>
        </p:txBody>
      </p:sp>
      <p:sp>
        <p:nvSpPr>
          <p:cNvPr id="553" name="Google Shape;553;p28"/>
          <p:cNvSpPr/>
          <p:nvPr/>
        </p:nvSpPr>
        <p:spPr>
          <a:xfrm>
            <a:off x="454975" y="3398000"/>
            <a:ext cx="1179000" cy="12291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US" sz="1200" u="none" cap="none" strike="noStrike">
                <a:solidFill>
                  <a:schemeClr val="lt1"/>
                </a:solidFill>
                <a:latin typeface="Century Gothic"/>
                <a:ea typeface="Century Gothic"/>
                <a:cs typeface="Century Gothic"/>
                <a:sym typeface="Century Gothic"/>
              </a:rPr>
              <a:t>Algorithm 2</a:t>
            </a:r>
            <a:endParaRPr b="1" i="0" sz="1200" u="none" cap="none" strike="noStrike">
              <a:solidFill>
                <a:schemeClr val="lt1"/>
              </a:solidFill>
              <a:latin typeface="Century Gothic"/>
              <a:ea typeface="Century Gothic"/>
              <a:cs typeface="Century Gothic"/>
              <a:sym typeface="Century Gothic"/>
            </a:endParaRPr>
          </a:p>
        </p:txBody>
      </p:sp>
      <p:sp>
        <p:nvSpPr>
          <p:cNvPr id="554" name="Google Shape;554;p28"/>
          <p:cNvSpPr/>
          <p:nvPr/>
        </p:nvSpPr>
        <p:spPr>
          <a:xfrm>
            <a:off x="1988500" y="1814350"/>
            <a:ext cx="2791800" cy="12291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Logistic Regression</a:t>
            </a:r>
            <a:endParaRPr b="1" i="0" sz="1200" u="none" cap="none" strike="noStrike">
              <a:solidFill>
                <a:schemeClr val="lt1"/>
              </a:solidFill>
              <a:latin typeface="Century Gothic"/>
              <a:ea typeface="Century Gothic"/>
              <a:cs typeface="Century Gothic"/>
              <a:sym typeface="Century Gothic"/>
            </a:endParaRPr>
          </a:p>
        </p:txBody>
      </p:sp>
      <p:sp>
        <p:nvSpPr>
          <p:cNvPr id="555" name="Google Shape;555;p28"/>
          <p:cNvSpPr/>
          <p:nvPr/>
        </p:nvSpPr>
        <p:spPr>
          <a:xfrm>
            <a:off x="1988500" y="3398000"/>
            <a:ext cx="2791800" cy="12291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Random Forest</a:t>
            </a:r>
            <a:endParaRPr b="1" i="0" sz="1200" u="none" cap="none" strike="noStrike">
              <a:solidFill>
                <a:schemeClr val="lt1"/>
              </a:solidFill>
              <a:latin typeface="Century Gothic"/>
              <a:ea typeface="Century Gothic"/>
              <a:cs typeface="Century Gothic"/>
              <a:sym typeface="Century Gothic"/>
            </a:endParaRPr>
          </a:p>
        </p:txBody>
      </p:sp>
      <p:sp>
        <p:nvSpPr>
          <p:cNvPr id="556" name="Google Shape;556;p28"/>
          <p:cNvSpPr/>
          <p:nvPr/>
        </p:nvSpPr>
        <p:spPr>
          <a:xfrm>
            <a:off x="5152450" y="1814350"/>
            <a:ext cx="3031800" cy="12291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114300" lvl="0" marL="171450" marR="0" rtl="0" algn="l">
              <a:lnSpc>
                <a:spcPct val="100000"/>
              </a:lnSpc>
              <a:spcBef>
                <a:spcPts val="0"/>
              </a:spcBef>
              <a:spcAft>
                <a:spcPts val="0"/>
              </a:spcAft>
              <a:buClr>
                <a:schemeClr val="lt1"/>
              </a:buClr>
              <a:buSzPts val="900"/>
              <a:buFont typeface="Arial"/>
              <a:buNone/>
            </a:pPr>
            <a:r>
              <a:t/>
            </a:r>
            <a:endParaRPr b="1" i="0" sz="1200" u="none" cap="none" strike="noStrike">
              <a:solidFill>
                <a:schemeClr val="lt1"/>
              </a:solidFill>
              <a:latin typeface="Century Gothic"/>
              <a:ea typeface="Century Gothic"/>
              <a:cs typeface="Century Gothic"/>
              <a:sym typeface="Century Gothic"/>
            </a:endParaRPr>
          </a:p>
        </p:txBody>
      </p:sp>
      <p:graphicFrame>
        <p:nvGraphicFramePr>
          <p:cNvPr id="557" name="Google Shape;557;p28"/>
          <p:cNvGraphicFramePr/>
          <p:nvPr/>
        </p:nvGraphicFramePr>
        <p:xfrm>
          <a:off x="5314812" y="1943989"/>
          <a:ext cx="3000000" cy="3000000"/>
        </p:xfrm>
        <a:graphic>
          <a:graphicData uri="http://schemas.openxmlformats.org/drawingml/2006/table">
            <a:tbl>
              <a:tblPr bandRow="1" firstRow="1">
                <a:noFill/>
                <a:tableStyleId>{C54F61E4-F2DD-442C-A6E1-C358ADCC2400}</a:tableStyleId>
              </a:tblPr>
              <a:tblGrid>
                <a:gridCol w="1585475"/>
                <a:gridCol w="1121625"/>
              </a:tblGrid>
              <a:tr h="518150">
                <a:tc>
                  <a:txBody>
                    <a:bodyPr/>
                    <a:lstStyle/>
                    <a:p>
                      <a:pPr indent="0" lvl="0" marL="0" marR="0" rtl="0" algn="ctr">
                        <a:lnSpc>
                          <a:spcPct val="100000"/>
                        </a:lnSpc>
                        <a:spcBef>
                          <a:spcPts val="0"/>
                        </a:spcBef>
                        <a:spcAft>
                          <a:spcPts val="0"/>
                        </a:spcAft>
                        <a:buNone/>
                      </a:pPr>
                      <a:r>
                        <a:rPr b="1" lang="en-US">
                          <a:solidFill>
                            <a:schemeClr val="lt1"/>
                          </a:solidFill>
                        </a:rPr>
                        <a:t>Roc-auc score</a:t>
                      </a:r>
                      <a:endParaRPr/>
                    </a:p>
                  </a:txBody>
                  <a:tcPr marT="45725" marB="45725" marR="91450" marL="91450"/>
                </a:tc>
                <a:tc>
                  <a:txBody>
                    <a:bodyPr/>
                    <a:lstStyle/>
                    <a:p>
                      <a:pPr indent="0" lvl="0" marL="0" marR="0" rtl="0" algn="ctr">
                        <a:lnSpc>
                          <a:spcPct val="100000"/>
                        </a:lnSpc>
                        <a:spcBef>
                          <a:spcPts val="0"/>
                        </a:spcBef>
                        <a:spcAft>
                          <a:spcPts val="0"/>
                        </a:spcAft>
                        <a:buNone/>
                      </a:pPr>
                      <a:r>
                        <a:rPr b="1" lang="en-US">
                          <a:solidFill>
                            <a:schemeClr val="lt1"/>
                          </a:solidFill>
                        </a:rPr>
                        <a:t>0.952</a:t>
                      </a:r>
                      <a:endParaRPr/>
                    </a:p>
                  </a:txBody>
                  <a:tcPr marT="45725" marB="45725" marR="91450" marL="91450"/>
                </a:tc>
              </a:tr>
              <a:tr h="498600">
                <a:tc>
                  <a:txBody>
                    <a:bodyPr/>
                    <a:lstStyle/>
                    <a:p>
                      <a:pPr indent="0" lvl="0" marL="0" marR="0" rtl="0" algn="ctr">
                        <a:lnSpc>
                          <a:spcPct val="100000"/>
                        </a:lnSpc>
                        <a:spcBef>
                          <a:spcPts val="0"/>
                        </a:spcBef>
                        <a:spcAft>
                          <a:spcPts val="0"/>
                        </a:spcAft>
                        <a:buNone/>
                      </a:pPr>
                      <a:r>
                        <a:rPr b="1" lang="en-US">
                          <a:solidFill>
                            <a:schemeClr val="lt1"/>
                          </a:solidFill>
                        </a:rPr>
                        <a:t>Accuracy</a:t>
                      </a:r>
                      <a:endParaRPr/>
                    </a:p>
                  </a:txBody>
                  <a:tcPr marT="45725" marB="45725" marR="91450" marL="91450"/>
                </a:tc>
                <a:tc>
                  <a:txBody>
                    <a:bodyPr/>
                    <a:lstStyle/>
                    <a:p>
                      <a:pPr indent="0" lvl="0" marL="0" marR="0" rtl="0" algn="ctr">
                        <a:lnSpc>
                          <a:spcPct val="100000"/>
                        </a:lnSpc>
                        <a:spcBef>
                          <a:spcPts val="0"/>
                        </a:spcBef>
                        <a:spcAft>
                          <a:spcPts val="0"/>
                        </a:spcAft>
                        <a:buNone/>
                      </a:pPr>
                      <a:r>
                        <a:rPr b="1" lang="en-US">
                          <a:solidFill>
                            <a:schemeClr val="lt1"/>
                          </a:solidFill>
                        </a:rPr>
                        <a:t>0.951</a:t>
                      </a:r>
                      <a:endParaRPr/>
                    </a:p>
                  </a:txBody>
                  <a:tcPr marT="45725" marB="45725" marR="91450" marL="91450"/>
                </a:tc>
              </a:tr>
            </a:tbl>
          </a:graphicData>
        </a:graphic>
      </p:graphicFrame>
      <p:sp>
        <p:nvSpPr>
          <p:cNvPr id="558" name="Google Shape;558;p28"/>
          <p:cNvSpPr/>
          <p:nvPr/>
        </p:nvSpPr>
        <p:spPr>
          <a:xfrm>
            <a:off x="5134825" y="3398000"/>
            <a:ext cx="3031800" cy="12291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114300" lvl="0" marL="171450" marR="0" rtl="0" algn="l">
              <a:lnSpc>
                <a:spcPct val="100000"/>
              </a:lnSpc>
              <a:spcBef>
                <a:spcPts val="0"/>
              </a:spcBef>
              <a:spcAft>
                <a:spcPts val="0"/>
              </a:spcAft>
              <a:buClr>
                <a:schemeClr val="lt1"/>
              </a:buClr>
              <a:buSzPts val="900"/>
              <a:buFont typeface="Arial"/>
              <a:buNone/>
            </a:pPr>
            <a:r>
              <a:t/>
            </a:r>
            <a:endParaRPr b="1" i="0" sz="1200" u="none" cap="none" strike="noStrike">
              <a:solidFill>
                <a:schemeClr val="lt1"/>
              </a:solidFill>
              <a:latin typeface="Century Gothic"/>
              <a:ea typeface="Century Gothic"/>
              <a:cs typeface="Century Gothic"/>
              <a:sym typeface="Century Gothic"/>
            </a:endParaRPr>
          </a:p>
        </p:txBody>
      </p:sp>
      <p:graphicFrame>
        <p:nvGraphicFramePr>
          <p:cNvPr id="559" name="Google Shape;559;p28"/>
          <p:cNvGraphicFramePr/>
          <p:nvPr/>
        </p:nvGraphicFramePr>
        <p:xfrm>
          <a:off x="5314812" y="3504164"/>
          <a:ext cx="3000000" cy="3000000"/>
        </p:xfrm>
        <a:graphic>
          <a:graphicData uri="http://schemas.openxmlformats.org/drawingml/2006/table">
            <a:tbl>
              <a:tblPr bandRow="1" firstRow="1">
                <a:noFill/>
                <a:tableStyleId>{C54F61E4-F2DD-442C-A6E1-C358ADCC2400}</a:tableStyleId>
              </a:tblPr>
              <a:tblGrid>
                <a:gridCol w="1585475"/>
                <a:gridCol w="1121625"/>
              </a:tblGrid>
              <a:tr h="518150">
                <a:tc>
                  <a:txBody>
                    <a:bodyPr/>
                    <a:lstStyle/>
                    <a:p>
                      <a:pPr indent="0" lvl="0" marL="0" marR="0" rtl="0" algn="ctr">
                        <a:lnSpc>
                          <a:spcPct val="100000"/>
                        </a:lnSpc>
                        <a:spcBef>
                          <a:spcPts val="0"/>
                        </a:spcBef>
                        <a:spcAft>
                          <a:spcPts val="0"/>
                        </a:spcAft>
                        <a:buNone/>
                      </a:pPr>
                      <a:r>
                        <a:rPr b="1" lang="en-US">
                          <a:solidFill>
                            <a:schemeClr val="lt1"/>
                          </a:solidFill>
                        </a:rPr>
                        <a:t>Roc-auc score</a:t>
                      </a:r>
                      <a:endParaRPr/>
                    </a:p>
                  </a:txBody>
                  <a:tcPr marT="45725" marB="45725" marR="91450" marL="91450"/>
                </a:tc>
                <a:tc>
                  <a:txBody>
                    <a:bodyPr/>
                    <a:lstStyle/>
                    <a:p>
                      <a:pPr indent="0" lvl="0" marL="0" marR="0" rtl="0" algn="ctr">
                        <a:lnSpc>
                          <a:spcPct val="100000"/>
                        </a:lnSpc>
                        <a:spcBef>
                          <a:spcPts val="0"/>
                        </a:spcBef>
                        <a:spcAft>
                          <a:spcPts val="0"/>
                        </a:spcAft>
                        <a:buNone/>
                      </a:pPr>
                      <a:r>
                        <a:rPr b="1" lang="en-US">
                          <a:solidFill>
                            <a:schemeClr val="lt1"/>
                          </a:solidFill>
                        </a:rPr>
                        <a:t>0.927</a:t>
                      </a:r>
                      <a:endParaRPr/>
                    </a:p>
                  </a:txBody>
                  <a:tcPr marT="45725" marB="45725" marR="91450" marL="91450"/>
                </a:tc>
              </a:tr>
              <a:tr h="498600">
                <a:tc>
                  <a:txBody>
                    <a:bodyPr/>
                    <a:lstStyle/>
                    <a:p>
                      <a:pPr indent="0" lvl="0" marL="0" marR="0" rtl="0" algn="ctr">
                        <a:lnSpc>
                          <a:spcPct val="100000"/>
                        </a:lnSpc>
                        <a:spcBef>
                          <a:spcPts val="0"/>
                        </a:spcBef>
                        <a:spcAft>
                          <a:spcPts val="0"/>
                        </a:spcAft>
                        <a:buNone/>
                      </a:pPr>
                      <a:r>
                        <a:rPr b="1" lang="en-US">
                          <a:solidFill>
                            <a:schemeClr val="lt1"/>
                          </a:solidFill>
                        </a:rPr>
                        <a:t>Accuracy</a:t>
                      </a:r>
                      <a:endParaRPr/>
                    </a:p>
                  </a:txBody>
                  <a:tcPr marT="45725" marB="45725" marR="91450" marL="91450"/>
                </a:tc>
                <a:tc>
                  <a:txBody>
                    <a:bodyPr/>
                    <a:lstStyle/>
                    <a:p>
                      <a:pPr indent="0" lvl="0" marL="0" marR="0" rtl="0" algn="ctr">
                        <a:lnSpc>
                          <a:spcPct val="100000"/>
                        </a:lnSpc>
                        <a:spcBef>
                          <a:spcPts val="0"/>
                        </a:spcBef>
                        <a:spcAft>
                          <a:spcPts val="0"/>
                        </a:spcAft>
                        <a:buNone/>
                      </a:pPr>
                      <a:r>
                        <a:rPr b="1" lang="en-US">
                          <a:solidFill>
                            <a:schemeClr val="lt1"/>
                          </a:solidFill>
                        </a:rPr>
                        <a:t>0.927</a:t>
                      </a:r>
                      <a:endParaRPr/>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29"/>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Advanced Model - LSTM</a:t>
            </a:r>
            <a:endParaRPr/>
          </a:p>
        </p:txBody>
      </p:sp>
      <p:sp>
        <p:nvSpPr>
          <p:cNvPr id="565" name="Google Shape;565;p29"/>
          <p:cNvSpPr/>
          <p:nvPr/>
        </p:nvSpPr>
        <p:spPr>
          <a:xfrm>
            <a:off x="454971" y="1243812"/>
            <a:ext cx="4325400" cy="316200"/>
          </a:xfrm>
          <a:prstGeom prst="round2SameRect">
            <a:avLst>
              <a:gd fmla="val 50000" name="adj1"/>
              <a:gd fmla="val 0" name="adj2"/>
            </a:avLst>
          </a:prstGeom>
          <a:solidFill>
            <a:srgbClr val="006766"/>
          </a:solidFill>
          <a:ln cap="flat" cmpd="sng" w="9525">
            <a:solidFill>
              <a:srgbClr val="190C68"/>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Century Gothic"/>
                <a:ea typeface="Century Gothic"/>
                <a:cs typeface="Century Gothic"/>
                <a:sym typeface="Century Gothic"/>
              </a:rPr>
              <a:t>Summary </a:t>
            </a:r>
            <a:endParaRPr b="1" i="0" sz="1200" u="none" cap="none" strike="noStrike">
              <a:solidFill>
                <a:srgbClr val="FFFFFF"/>
              </a:solidFill>
              <a:latin typeface="Century Gothic"/>
              <a:ea typeface="Century Gothic"/>
              <a:cs typeface="Century Gothic"/>
              <a:sym typeface="Century Gothic"/>
            </a:endParaRPr>
          </a:p>
        </p:txBody>
      </p:sp>
      <p:sp>
        <p:nvSpPr>
          <p:cNvPr id="566" name="Google Shape;566;p29"/>
          <p:cNvSpPr/>
          <p:nvPr/>
        </p:nvSpPr>
        <p:spPr>
          <a:xfrm>
            <a:off x="5152462" y="1243812"/>
            <a:ext cx="2734200" cy="316200"/>
          </a:xfrm>
          <a:prstGeom prst="round2SameRect">
            <a:avLst>
              <a:gd fmla="val 50000" name="adj1"/>
              <a:gd fmla="val 0" name="adj2"/>
            </a:avLst>
          </a:prstGeom>
          <a:solidFill>
            <a:srgbClr val="006766"/>
          </a:solidFill>
          <a:ln cap="flat" cmpd="sng" w="9525">
            <a:solidFill>
              <a:srgbClr val="190C68"/>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US" sz="1200">
                <a:solidFill>
                  <a:srgbClr val="FFFFFF"/>
                </a:solidFill>
                <a:latin typeface="Century Gothic"/>
                <a:ea typeface="Century Gothic"/>
                <a:cs typeface="Century Gothic"/>
                <a:sym typeface="Century Gothic"/>
              </a:rPr>
              <a:t>Result</a:t>
            </a:r>
            <a:r>
              <a:rPr b="1" i="0" lang="en-US" sz="1200" u="none" cap="none" strike="noStrike">
                <a:solidFill>
                  <a:srgbClr val="FFFFFF"/>
                </a:solidFill>
                <a:latin typeface="Century Gothic"/>
                <a:ea typeface="Century Gothic"/>
                <a:cs typeface="Century Gothic"/>
                <a:sym typeface="Century Gothic"/>
              </a:rPr>
              <a:t> </a:t>
            </a:r>
            <a:endParaRPr b="1" i="0" sz="1200" u="none" cap="none" strike="noStrike">
              <a:solidFill>
                <a:srgbClr val="FFFFFF"/>
              </a:solidFill>
              <a:latin typeface="Century Gothic"/>
              <a:ea typeface="Century Gothic"/>
              <a:cs typeface="Century Gothic"/>
              <a:sym typeface="Century Gothic"/>
            </a:endParaRPr>
          </a:p>
        </p:txBody>
      </p:sp>
      <p:sp>
        <p:nvSpPr>
          <p:cNvPr id="567" name="Google Shape;567;p29"/>
          <p:cNvSpPr/>
          <p:nvPr/>
        </p:nvSpPr>
        <p:spPr>
          <a:xfrm>
            <a:off x="454976" y="1814350"/>
            <a:ext cx="1179000" cy="4980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Algorithm</a:t>
            </a:r>
            <a:r>
              <a:rPr b="1" i="0" lang="en-US" sz="1200" u="none" cap="none" strike="noStrike">
                <a:solidFill>
                  <a:schemeClr val="lt1"/>
                </a:solidFill>
                <a:latin typeface="Century Gothic"/>
                <a:ea typeface="Century Gothic"/>
                <a:cs typeface="Century Gothic"/>
                <a:sym typeface="Century Gothic"/>
              </a:rPr>
              <a:t> </a:t>
            </a:r>
            <a:endParaRPr b="1" i="0" sz="1200" u="none" cap="none" strike="noStrike">
              <a:solidFill>
                <a:schemeClr val="lt1"/>
              </a:solidFill>
              <a:latin typeface="Century Gothic"/>
              <a:ea typeface="Century Gothic"/>
              <a:cs typeface="Century Gothic"/>
              <a:sym typeface="Century Gothic"/>
            </a:endParaRPr>
          </a:p>
        </p:txBody>
      </p:sp>
      <p:sp>
        <p:nvSpPr>
          <p:cNvPr id="568" name="Google Shape;568;p29"/>
          <p:cNvSpPr/>
          <p:nvPr/>
        </p:nvSpPr>
        <p:spPr>
          <a:xfrm>
            <a:off x="454975" y="2423950"/>
            <a:ext cx="1179000" cy="9738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Processing</a:t>
            </a:r>
            <a:r>
              <a:rPr b="1" i="0" lang="en-US" sz="1200" u="none" cap="none" strike="noStrike">
                <a:solidFill>
                  <a:schemeClr val="lt1"/>
                </a:solidFill>
                <a:latin typeface="Century Gothic"/>
                <a:ea typeface="Century Gothic"/>
                <a:cs typeface="Century Gothic"/>
                <a:sym typeface="Century Gothic"/>
              </a:rPr>
              <a:t> </a:t>
            </a:r>
            <a:endParaRPr b="1" i="0" sz="1200" u="none" cap="none" strike="noStrike">
              <a:solidFill>
                <a:schemeClr val="lt1"/>
              </a:solidFill>
              <a:latin typeface="Century Gothic"/>
              <a:ea typeface="Century Gothic"/>
              <a:cs typeface="Century Gothic"/>
              <a:sym typeface="Century Gothic"/>
            </a:endParaRPr>
          </a:p>
        </p:txBody>
      </p:sp>
      <p:sp>
        <p:nvSpPr>
          <p:cNvPr id="569" name="Google Shape;569;p29"/>
          <p:cNvSpPr/>
          <p:nvPr/>
        </p:nvSpPr>
        <p:spPr>
          <a:xfrm>
            <a:off x="454975" y="3509350"/>
            <a:ext cx="1179000" cy="9738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Parameters</a:t>
            </a:r>
            <a:r>
              <a:rPr b="1" i="0" lang="en-US" sz="1200" u="none" cap="none" strike="noStrike">
                <a:solidFill>
                  <a:schemeClr val="lt1"/>
                </a:solidFill>
                <a:latin typeface="Century Gothic"/>
                <a:ea typeface="Century Gothic"/>
                <a:cs typeface="Century Gothic"/>
                <a:sym typeface="Century Gothic"/>
              </a:rPr>
              <a:t> </a:t>
            </a:r>
            <a:endParaRPr b="1" i="0" sz="1200" u="none" cap="none" strike="noStrike">
              <a:solidFill>
                <a:schemeClr val="lt1"/>
              </a:solidFill>
              <a:latin typeface="Century Gothic"/>
              <a:ea typeface="Century Gothic"/>
              <a:cs typeface="Century Gothic"/>
              <a:sym typeface="Century Gothic"/>
            </a:endParaRPr>
          </a:p>
        </p:txBody>
      </p:sp>
      <p:sp>
        <p:nvSpPr>
          <p:cNvPr id="570" name="Google Shape;570;p29"/>
          <p:cNvSpPr/>
          <p:nvPr/>
        </p:nvSpPr>
        <p:spPr>
          <a:xfrm>
            <a:off x="1811550" y="1814350"/>
            <a:ext cx="2969100" cy="4980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LSTM</a:t>
            </a:r>
            <a:endParaRPr b="1" i="0" sz="1200" u="none" cap="none" strike="noStrike">
              <a:solidFill>
                <a:schemeClr val="lt1"/>
              </a:solidFill>
              <a:latin typeface="Century Gothic"/>
              <a:ea typeface="Century Gothic"/>
              <a:cs typeface="Century Gothic"/>
              <a:sym typeface="Century Gothic"/>
            </a:endParaRPr>
          </a:p>
        </p:txBody>
      </p:sp>
      <p:sp>
        <p:nvSpPr>
          <p:cNvPr id="571" name="Google Shape;571;p29"/>
          <p:cNvSpPr/>
          <p:nvPr/>
        </p:nvSpPr>
        <p:spPr>
          <a:xfrm>
            <a:off x="1811425" y="2423950"/>
            <a:ext cx="2969100" cy="9738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First</a:t>
            </a:r>
            <a:r>
              <a:rPr b="1" lang="en-US" sz="1200">
                <a:solidFill>
                  <a:schemeClr val="lt1"/>
                </a:solidFill>
                <a:latin typeface="Century Gothic"/>
                <a:ea typeface="Century Gothic"/>
                <a:cs typeface="Century Gothic"/>
                <a:sym typeface="Century Gothic"/>
              </a:rPr>
              <a:t> use “title” column for the model, but the result is not good, so “text” column is applied for the model</a:t>
            </a:r>
            <a:endParaRPr b="1" i="0" sz="1200" u="none" cap="none" strike="noStrike">
              <a:solidFill>
                <a:schemeClr val="lt1"/>
              </a:solidFill>
              <a:latin typeface="Century Gothic"/>
              <a:ea typeface="Century Gothic"/>
              <a:cs typeface="Century Gothic"/>
              <a:sym typeface="Century Gothic"/>
            </a:endParaRPr>
          </a:p>
        </p:txBody>
      </p:sp>
      <p:sp>
        <p:nvSpPr>
          <p:cNvPr id="572" name="Google Shape;572;p29"/>
          <p:cNvSpPr/>
          <p:nvPr/>
        </p:nvSpPr>
        <p:spPr>
          <a:xfrm>
            <a:off x="1811575" y="3509350"/>
            <a:ext cx="2969100" cy="9738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epoch = 10</a:t>
            </a:r>
            <a:endParaRPr b="1" sz="1200">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validation_split = 0.3</a:t>
            </a:r>
            <a:endParaRPr b="1" sz="1200">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num_words = 20000</a:t>
            </a:r>
            <a:endParaRPr b="1" sz="1200">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max__sequence_length = 300</a:t>
            </a:r>
            <a:endParaRPr b="1" sz="1200">
              <a:solidFill>
                <a:schemeClr val="lt1"/>
              </a:solidFill>
              <a:latin typeface="Century Gothic"/>
              <a:ea typeface="Century Gothic"/>
              <a:cs typeface="Century Gothic"/>
              <a:sym typeface="Century Gothic"/>
            </a:endParaRPr>
          </a:p>
        </p:txBody>
      </p:sp>
      <p:sp>
        <p:nvSpPr>
          <p:cNvPr id="573" name="Google Shape;573;p29"/>
          <p:cNvSpPr/>
          <p:nvPr/>
        </p:nvSpPr>
        <p:spPr>
          <a:xfrm>
            <a:off x="5152461" y="1814349"/>
            <a:ext cx="2734200" cy="28086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i="0" sz="1200" u="none" cap="none" strike="noStrike">
              <a:solidFill>
                <a:schemeClr val="lt1"/>
              </a:solidFill>
              <a:latin typeface="Century Gothic"/>
              <a:ea typeface="Century Gothic"/>
              <a:cs typeface="Century Gothic"/>
              <a:sym typeface="Century Gothic"/>
            </a:endParaRPr>
          </a:p>
        </p:txBody>
      </p:sp>
      <p:graphicFrame>
        <p:nvGraphicFramePr>
          <p:cNvPr id="574" name="Google Shape;574;p29"/>
          <p:cNvGraphicFramePr/>
          <p:nvPr/>
        </p:nvGraphicFramePr>
        <p:xfrm>
          <a:off x="5166012" y="2322439"/>
          <a:ext cx="3000000" cy="3000000"/>
        </p:xfrm>
        <a:graphic>
          <a:graphicData uri="http://schemas.openxmlformats.org/drawingml/2006/table">
            <a:tbl>
              <a:tblPr bandRow="1" firstRow="1">
                <a:noFill/>
                <a:tableStyleId>{C54F61E4-F2DD-442C-A6E1-C358ADCC2400}</a:tableStyleId>
              </a:tblPr>
              <a:tblGrid>
                <a:gridCol w="1585475"/>
                <a:gridCol w="1121625"/>
              </a:tblGrid>
              <a:tr h="498600">
                <a:tc>
                  <a:txBody>
                    <a:bodyPr/>
                    <a:lstStyle/>
                    <a:p>
                      <a:pPr indent="0" lvl="0" marL="0" marR="0" rtl="0" algn="ctr">
                        <a:lnSpc>
                          <a:spcPct val="100000"/>
                        </a:lnSpc>
                        <a:spcBef>
                          <a:spcPts val="0"/>
                        </a:spcBef>
                        <a:spcAft>
                          <a:spcPts val="0"/>
                        </a:spcAft>
                        <a:buNone/>
                      </a:pPr>
                      <a:r>
                        <a:rPr b="1" lang="en-US">
                          <a:solidFill>
                            <a:schemeClr val="lt1"/>
                          </a:solidFill>
                        </a:rPr>
                        <a:t>Accuracy</a:t>
                      </a:r>
                      <a:endParaRPr/>
                    </a:p>
                  </a:txBody>
                  <a:tcPr marT="45725" marB="45725" marR="91450" marL="91450"/>
                </a:tc>
                <a:tc>
                  <a:txBody>
                    <a:bodyPr/>
                    <a:lstStyle/>
                    <a:p>
                      <a:pPr indent="0" lvl="0" marL="0" marR="0" rtl="0" algn="ctr">
                        <a:lnSpc>
                          <a:spcPct val="100000"/>
                        </a:lnSpc>
                        <a:spcBef>
                          <a:spcPts val="0"/>
                        </a:spcBef>
                        <a:spcAft>
                          <a:spcPts val="0"/>
                        </a:spcAft>
                        <a:buNone/>
                      </a:pPr>
                      <a:r>
                        <a:rPr b="1" lang="en-US">
                          <a:solidFill>
                            <a:schemeClr val="lt1"/>
                          </a:solidFill>
                        </a:rPr>
                        <a:t>0.916</a:t>
                      </a:r>
                      <a:endParaRPr/>
                    </a:p>
                  </a:txBody>
                  <a:tcPr marT="45725" marB="45725" marR="91450" marL="91450"/>
                </a:tc>
              </a:tr>
            </a:tbl>
          </a:graphicData>
        </a:graphic>
      </p:graphicFrame>
      <p:sp>
        <p:nvSpPr>
          <p:cNvPr id="575" name="Google Shape;575;p29"/>
          <p:cNvSpPr txBox="1"/>
          <p:nvPr/>
        </p:nvSpPr>
        <p:spPr>
          <a:xfrm>
            <a:off x="5165950" y="1814325"/>
            <a:ext cx="270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lt1"/>
                </a:solidFill>
              </a:rPr>
              <a:t>Title Column:</a:t>
            </a:r>
            <a:endParaRPr b="1" sz="1800">
              <a:solidFill>
                <a:schemeClr val="lt1"/>
              </a:solidFill>
            </a:endParaRPr>
          </a:p>
        </p:txBody>
      </p:sp>
      <p:graphicFrame>
        <p:nvGraphicFramePr>
          <p:cNvPr id="576" name="Google Shape;576;p29"/>
          <p:cNvGraphicFramePr/>
          <p:nvPr/>
        </p:nvGraphicFramePr>
        <p:xfrm>
          <a:off x="5166012" y="3487864"/>
          <a:ext cx="3000000" cy="3000000"/>
        </p:xfrm>
        <a:graphic>
          <a:graphicData uri="http://schemas.openxmlformats.org/drawingml/2006/table">
            <a:tbl>
              <a:tblPr bandRow="1" firstRow="1">
                <a:noFill/>
                <a:tableStyleId>{C54F61E4-F2DD-442C-A6E1-C358ADCC2400}</a:tableStyleId>
              </a:tblPr>
              <a:tblGrid>
                <a:gridCol w="1585475"/>
                <a:gridCol w="1121625"/>
              </a:tblGrid>
              <a:tr h="518150">
                <a:tc>
                  <a:txBody>
                    <a:bodyPr/>
                    <a:lstStyle/>
                    <a:p>
                      <a:pPr indent="0" lvl="0" marL="0" marR="0" rtl="0" algn="ctr">
                        <a:lnSpc>
                          <a:spcPct val="100000"/>
                        </a:lnSpc>
                        <a:spcBef>
                          <a:spcPts val="0"/>
                        </a:spcBef>
                        <a:spcAft>
                          <a:spcPts val="0"/>
                        </a:spcAft>
                        <a:buNone/>
                      </a:pPr>
                      <a:r>
                        <a:rPr b="1" lang="en-US">
                          <a:solidFill>
                            <a:schemeClr val="lt1"/>
                          </a:solidFill>
                        </a:rPr>
                        <a:t>Test accuracy</a:t>
                      </a:r>
                      <a:endParaRPr/>
                    </a:p>
                  </a:txBody>
                  <a:tcPr marT="45725" marB="45725" marR="91450" marL="91450"/>
                </a:tc>
                <a:tc>
                  <a:txBody>
                    <a:bodyPr/>
                    <a:lstStyle/>
                    <a:p>
                      <a:pPr indent="0" lvl="0" marL="0" marR="0" rtl="0" algn="ctr">
                        <a:lnSpc>
                          <a:spcPct val="100000"/>
                        </a:lnSpc>
                        <a:spcBef>
                          <a:spcPts val="0"/>
                        </a:spcBef>
                        <a:spcAft>
                          <a:spcPts val="0"/>
                        </a:spcAft>
                        <a:buNone/>
                      </a:pPr>
                      <a:r>
                        <a:rPr b="1" lang="en-US">
                          <a:solidFill>
                            <a:schemeClr val="lt1"/>
                          </a:solidFill>
                        </a:rPr>
                        <a:t>0.974</a:t>
                      </a:r>
                      <a:endParaRPr/>
                    </a:p>
                  </a:txBody>
                  <a:tcPr marT="45725" marB="45725" marR="91450" marL="91450"/>
                </a:tc>
              </a:tr>
              <a:tr h="498600">
                <a:tc>
                  <a:txBody>
                    <a:bodyPr/>
                    <a:lstStyle/>
                    <a:p>
                      <a:pPr indent="0" lvl="0" marL="0" marR="0" rtl="0" algn="ctr">
                        <a:lnSpc>
                          <a:spcPct val="100000"/>
                        </a:lnSpc>
                        <a:spcBef>
                          <a:spcPts val="0"/>
                        </a:spcBef>
                        <a:spcAft>
                          <a:spcPts val="0"/>
                        </a:spcAft>
                        <a:buNone/>
                      </a:pPr>
                      <a:r>
                        <a:rPr b="1" lang="en-US">
                          <a:solidFill>
                            <a:schemeClr val="lt1"/>
                          </a:solidFill>
                        </a:rPr>
                        <a:t>CV accuracy</a:t>
                      </a:r>
                      <a:endParaRPr/>
                    </a:p>
                  </a:txBody>
                  <a:tcPr marT="45725" marB="45725" marR="91450" marL="91450"/>
                </a:tc>
                <a:tc>
                  <a:txBody>
                    <a:bodyPr/>
                    <a:lstStyle/>
                    <a:p>
                      <a:pPr indent="0" lvl="0" marL="0" marR="0" rtl="0" algn="ctr">
                        <a:lnSpc>
                          <a:spcPct val="100000"/>
                        </a:lnSpc>
                        <a:spcBef>
                          <a:spcPts val="0"/>
                        </a:spcBef>
                        <a:spcAft>
                          <a:spcPts val="0"/>
                        </a:spcAft>
                        <a:buNone/>
                      </a:pPr>
                      <a:r>
                        <a:rPr b="1" lang="en-US">
                          <a:solidFill>
                            <a:schemeClr val="lt1"/>
                          </a:solidFill>
                        </a:rPr>
                        <a:t>0.971</a:t>
                      </a:r>
                      <a:endParaRPr/>
                    </a:p>
                  </a:txBody>
                  <a:tcPr marT="45725" marB="45725" marR="91450" marL="91450"/>
                </a:tc>
              </a:tr>
            </a:tbl>
          </a:graphicData>
        </a:graphic>
      </p:graphicFrame>
      <p:sp>
        <p:nvSpPr>
          <p:cNvPr id="577" name="Google Shape;577;p29"/>
          <p:cNvSpPr txBox="1"/>
          <p:nvPr/>
        </p:nvSpPr>
        <p:spPr>
          <a:xfrm>
            <a:off x="5165950" y="3047650"/>
            <a:ext cx="270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lt1"/>
                </a:solidFill>
              </a:rPr>
              <a:t>Text Column:</a:t>
            </a:r>
            <a:endParaRPr b="1" sz="18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0"/>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Advanced Model - RNN</a:t>
            </a:r>
            <a:endParaRPr/>
          </a:p>
        </p:txBody>
      </p:sp>
      <p:sp>
        <p:nvSpPr>
          <p:cNvPr id="583" name="Google Shape;583;p30"/>
          <p:cNvSpPr/>
          <p:nvPr/>
        </p:nvSpPr>
        <p:spPr>
          <a:xfrm>
            <a:off x="454971" y="1243812"/>
            <a:ext cx="4325400" cy="316200"/>
          </a:xfrm>
          <a:prstGeom prst="round2SameRect">
            <a:avLst>
              <a:gd fmla="val 50000" name="adj1"/>
              <a:gd fmla="val 0" name="adj2"/>
            </a:avLst>
          </a:prstGeom>
          <a:solidFill>
            <a:srgbClr val="006766"/>
          </a:solidFill>
          <a:ln cap="flat" cmpd="sng" w="9525">
            <a:solidFill>
              <a:srgbClr val="190C68"/>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Century Gothic"/>
                <a:ea typeface="Century Gothic"/>
                <a:cs typeface="Century Gothic"/>
                <a:sym typeface="Century Gothic"/>
              </a:rPr>
              <a:t>Summary </a:t>
            </a:r>
            <a:endParaRPr b="1" i="0" sz="1200" u="none" cap="none" strike="noStrike">
              <a:solidFill>
                <a:srgbClr val="FFFFFF"/>
              </a:solidFill>
              <a:latin typeface="Century Gothic"/>
              <a:ea typeface="Century Gothic"/>
              <a:cs typeface="Century Gothic"/>
              <a:sym typeface="Century Gothic"/>
            </a:endParaRPr>
          </a:p>
        </p:txBody>
      </p:sp>
      <p:sp>
        <p:nvSpPr>
          <p:cNvPr id="584" name="Google Shape;584;p30"/>
          <p:cNvSpPr/>
          <p:nvPr/>
        </p:nvSpPr>
        <p:spPr>
          <a:xfrm>
            <a:off x="5152462" y="1243812"/>
            <a:ext cx="2734200" cy="316200"/>
          </a:xfrm>
          <a:prstGeom prst="round2SameRect">
            <a:avLst>
              <a:gd fmla="val 50000" name="adj1"/>
              <a:gd fmla="val 0" name="adj2"/>
            </a:avLst>
          </a:prstGeom>
          <a:solidFill>
            <a:srgbClr val="006766"/>
          </a:solidFill>
          <a:ln cap="flat" cmpd="sng" w="9525">
            <a:solidFill>
              <a:srgbClr val="190C68"/>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US" sz="1200">
                <a:solidFill>
                  <a:srgbClr val="FFFFFF"/>
                </a:solidFill>
                <a:latin typeface="Century Gothic"/>
                <a:ea typeface="Century Gothic"/>
                <a:cs typeface="Century Gothic"/>
                <a:sym typeface="Century Gothic"/>
              </a:rPr>
              <a:t>Result</a:t>
            </a:r>
            <a:r>
              <a:rPr b="1" i="0" lang="en-US" sz="1200" u="none" cap="none" strike="noStrike">
                <a:solidFill>
                  <a:srgbClr val="FFFFFF"/>
                </a:solidFill>
                <a:latin typeface="Century Gothic"/>
                <a:ea typeface="Century Gothic"/>
                <a:cs typeface="Century Gothic"/>
                <a:sym typeface="Century Gothic"/>
              </a:rPr>
              <a:t> </a:t>
            </a:r>
            <a:endParaRPr b="1" i="0" sz="1200" u="none" cap="none" strike="noStrike">
              <a:solidFill>
                <a:srgbClr val="FFFFFF"/>
              </a:solidFill>
              <a:latin typeface="Century Gothic"/>
              <a:ea typeface="Century Gothic"/>
              <a:cs typeface="Century Gothic"/>
              <a:sym typeface="Century Gothic"/>
            </a:endParaRPr>
          </a:p>
        </p:txBody>
      </p:sp>
      <p:sp>
        <p:nvSpPr>
          <p:cNvPr id="585" name="Google Shape;585;p30"/>
          <p:cNvSpPr/>
          <p:nvPr/>
        </p:nvSpPr>
        <p:spPr>
          <a:xfrm>
            <a:off x="454976" y="1814350"/>
            <a:ext cx="1179000" cy="4980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Algorithm</a:t>
            </a:r>
            <a:r>
              <a:rPr b="1" i="0" lang="en-US" sz="1200" u="none" cap="none" strike="noStrike">
                <a:solidFill>
                  <a:schemeClr val="lt1"/>
                </a:solidFill>
                <a:latin typeface="Century Gothic"/>
                <a:ea typeface="Century Gothic"/>
                <a:cs typeface="Century Gothic"/>
                <a:sym typeface="Century Gothic"/>
              </a:rPr>
              <a:t> </a:t>
            </a:r>
            <a:endParaRPr b="1" i="0" sz="1200" u="none" cap="none" strike="noStrike">
              <a:solidFill>
                <a:schemeClr val="lt1"/>
              </a:solidFill>
              <a:latin typeface="Century Gothic"/>
              <a:ea typeface="Century Gothic"/>
              <a:cs typeface="Century Gothic"/>
              <a:sym typeface="Century Gothic"/>
            </a:endParaRPr>
          </a:p>
        </p:txBody>
      </p:sp>
      <p:sp>
        <p:nvSpPr>
          <p:cNvPr id="586" name="Google Shape;586;p30"/>
          <p:cNvSpPr/>
          <p:nvPr/>
        </p:nvSpPr>
        <p:spPr>
          <a:xfrm>
            <a:off x="454975" y="2423950"/>
            <a:ext cx="1179000" cy="9738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Processing</a:t>
            </a:r>
            <a:r>
              <a:rPr b="1" i="0" lang="en-US" sz="1200" u="none" cap="none" strike="noStrike">
                <a:solidFill>
                  <a:schemeClr val="lt1"/>
                </a:solidFill>
                <a:latin typeface="Century Gothic"/>
                <a:ea typeface="Century Gothic"/>
                <a:cs typeface="Century Gothic"/>
                <a:sym typeface="Century Gothic"/>
              </a:rPr>
              <a:t> </a:t>
            </a:r>
            <a:endParaRPr b="1" i="0" sz="1200" u="none" cap="none" strike="noStrike">
              <a:solidFill>
                <a:schemeClr val="lt1"/>
              </a:solidFill>
              <a:latin typeface="Century Gothic"/>
              <a:ea typeface="Century Gothic"/>
              <a:cs typeface="Century Gothic"/>
              <a:sym typeface="Century Gothic"/>
            </a:endParaRPr>
          </a:p>
        </p:txBody>
      </p:sp>
      <p:sp>
        <p:nvSpPr>
          <p:cNvPr id="587" name="Google Shape;587;p30"/>
          <p:cNvSpPr/>
          <p:nvPr/>
        </p:nvSpPr>
        <p:spPr>
          <a:xfrm>
            <a:off x="454975" y="3509350"/>
            <a:ext cx="1179000" cy="9738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Parameters</a:t>
            </a:r>
            <a:r>
              <a:rPr b="1" i="0" lang="en-US" sz="1200" u="none" cap="none" strike="noStrike">
                <a:solidFill>
                  <a:schemeClr val="lt1"/>
                </a:solidFill>
                <a:latin typeface="Century Gothic"/>
                <a:ea typeface="Century Gothic"/>
                <a:cs typeface="Century Gothic"/>
                <a:sym typeface="Century Gothic"/>
              </a:rPr>
              <a:t> </a:t>
            </a:r>
            <a:endParaRPr b="1" i="0" sz="1200" u="none" cap="none" strike="noStrike">
              <a:solidFill>
                <a:schemeClr val="lt1"/>
              </a:solidFill>
              <a:latin typeface="Century Gothic"/>
              <a:ea typeface="Century Gothic"/>
              <a:cs typeface="Century Gothic"/>
              <a:sym typeface="Century Gothic"/>
            </a:endParaRPr>
          </a:p>
        </p:txBody>
      </p:sp>
      <p:sp>
        <p:nvSpPr>
          <p:cNvPr id="588" name="Google Shape;588;p30"/>
          <p:cNvSpPr/>
          <p:nvPr/>
        </p:nvSpPr>
        <p:spPr>
          <a:xfrm>
            <a:off x="1811550" y="1814350"/>
            <a:ext cx="2969100" cy="4980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RNN</a:t>
            </a:r>
            <a:endParaRPr b="1" i="0" sz="1200" u="none" cap="none" strike="noStrike">
              <a:solidFill>
                <a:schemeClr val="lt1"/>
              </a:solidFill>
              <a:latin typeface="Century Gothic"/>
              <a:ea typeface="Century Gothic"/>
              <a:cs typeface="Century Gothic"/>
              <a:sym typeface="Century Gothic"/>
            </a:endParaRPr>
          </a:p>
        </p:txBody>
      </p:sp>
      <p:sp>
        <p:nvSpPr>
          <p:cNvPr id="589" name="Google Shape;589;p30"/>
          <p:cNvSpPr/>
          <p:nvPr/>
        </p:nvSpPr>
        <p:spPr>
          <a:xfrm>
            <a:off x="1811425" y="2423950"/>
            <a:ext cx="2969100" cy="9738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First use “title” column for the model, but the result is not good, so “text” column is applied for the model</a:t>
            </a:r>
            <a:endParaRPr b="1" i="0" sz="1200" u="none" cap="none" strike="noStrike">
              <a:solidFill>
                <a:schemeClr val="lt1"/>
              </a:solidFill>
              <a:latin typeface="Century Gothic"/>
              <a:ea typeface="Century Gothic"/>
              <a:cs typeface="Century Gothic"/>
              <a:sym typeface="Century Gothic"/>
            </a:endParaRPr>
          </a:p>
        </p:txBody>
      </p:sp>
      <p:sp>
        <p:nvSpPr>
          <p:cNvPr id="590" name="Google Shape;590;p30"/>
          <p:cNvSpPr/>
          <p:nvPr/>
        </p:nvSpPr>
        <p:spPr>
          <a:xfrm>
            <a:off x="1811575" y="3509350"/>
            <a:ext cx="2969100" cy="9738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epoch = 10</a:t>
            </a:r>
            <a:endParaRPr b="1" sz="1200">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validation_split = 0.3</a:t>
            </a:r>
            <a:endParaRPr b="1" sz="1200">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num_words = 10000</a:t>
            </a:r>
            <a:endParaRPr b="1" sz="1200">
              <a:solidFill>
                <a:schemeClr val="lt1"/>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max__sequence_length = 1000</a:t>
            </a:r>
            <a:endParaRPr b="1" sz="1200">
              <a:solidFill>
                <a:schemeClr val="lt1"/>
              </a:solidFill>
              <a:latin typeface="Century Gothic"/>
              <a:ea typeface="Century Gothic"/>
              <a:cs typeface="Century Gothic"/>
              <a:sym typeface="Century Gothic"/>
            </a:endParaRPr>
          </a:p>
        </p:txBody>
      </p:sp>
      <p:sp>
        <p:nvSpPr>
          <p:cNvPr id="591" name="Google Shape;591;p30"/>
          <p:cNvSpPr/>
          <p:nvPr/>
        </p:nvSpPr>
        <p:spPr>
          <a:xfrm>
            <a:off x="5152461" y="1814349"/>
            <a:ext cx="2734200" cy="28086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i="0" sz="1200" u="none" cap="none" strike="noStrike">
              <a:solidFill>
                <a:schemeClr val="lt1"/>
              </a:solidFill>
              <a:latin typeface="Century Gothic"/>
              <a:ea typeface="Century Gothic"/>
              <a:cs typeface="Century Gothic"/>
              <a:sym typeface="Century Gothic"/>
            </a:endParaRPr>
          </a:p>
        </p:txBody>
      </p:sp>
      <p:graphicFrame>
        <p:nvGraphicFramePr>
          <p:cNvPr id="592" name="Google Shape;592;p30"/>
          <p:cNvGraphicFramePr/>
          <p:nvPr/>
        </p:nvGraphicFramePr>
        <p:xfrm>
          <a:off x="5166012" y="2322439"/>
          <a:ext cx="3000000" cy="3000000"/>
        </p:xfrm>
        <a:graphic>
          <a:graphicData uri="http://schemas.openxmlformats.org/drawingml/2006/table">
            <a:tbl>
              <a:tblPr bandRow="1" firstRow="1">
                <a:noFill/>
                <a:tableStyleId>{C54F61E4-F2DD-442C-A6E1-C358ADCC2400}</a:tableStyleId>
              </a:tblPr>
              <a:tblGrid>
                <a:gridCol w="1585475"/>
                <a:gridCol w="1121625"/>
              </a:tblGrid>
              <a:tr h="498600">
                <a:tc>
                  <a:txBody>
                    <a:bodyPr/>
                    <a:lstStyle/>
                    <a:p>
                      <a:pPr indent="0" lvl="0" marL="0" marR="0" rtl="0" algn="ctr">
                        <a:lnSpc>
                          <a:spcPct val="100000"/>
                        </a:lnSpc>
                        <a:spcBef>
                          <a:spcPts val="0"/>
                        </a:spcBef>
                        <a:spcAft>
                          <a:spcPts val="0"/>
                        </a:spcAft>
                        <a:buNone/>
                      </a:pPr>
                      <a:r>
                        <a:rPr b="1" lang="en-US">
                          <a:solidFill>
                            <a:schemeClr val="lt1"/>
                          </a:solidFill>
                        </a:rPr>
                        <a:t>Accuracy</a:t>
                      </a:r>
                      <a:endParaRPr/>
                    </a:p>
                  </a:txBody>
                  <a:tcPr marT="45725" marB="45725" marR="91450" marL="91450"/>
                </a:tc>
                <a:tc>
                  <a:txBody>
                    <a:bodyPr/>
                    <a:lstStyle/>
                    <a:p>
                      <a:pPr indent="0" lvl="0" marL="0" marR="0" rtl="0" algn="ctr">
                        <a:lnSpc>
                          <a:spcPct val="100000"/>
                        </a:lnSpc>
                        <a:spcBef>
                          <a:spcPts val="0"/>
                        </a:spcBef>
                        <a:spcAft>
                          <a:spcPts val="0"/>
                        </a:spcAft>
                        <a:buNone/>
                      </a:pPr>
                      <a:r>
                        <a:rPr b="1" lang="en-US">
                          <a:solidFill>
                            <a:schemeClr val="lt1"/>
                          </a:solidFill>
                        </a:rPr>
                        <a:t>0.882</a:t>
                      </a:r>
                      <a:endParaRPr/>
                    </a:p>
                  </a:txBody>
                  <a:tcPr marT="45725" marB="45725" marR="91450" marL="91450"/>
                </a:tc>
              </a:tr>
            </a:tbl>
          </a:graphicData>
        </a:graphic>
      </p:graphicFrame>
      <p:sp>
        <p:nvSpPr>
          <p:cNvPr id="593" name="Google Shape;593;p30"/>
          <p:cNvSpPr txBox="1"/>
          <p:nvPr/>
        </p:nvSpPr>
        <p:spPr>
          <a:xfrm>
            <a:off x="5165950" y="1814325"/>
            <a:ext cx="270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lt1"/>
                </a:solidFill>
              </a:rPr>
              <a:t>Title Column:</a:t>
            </a:r>
            <a:endParaRPr b="1" sz="1800">
              <a:solidFill>
                <a:schemeClr val="lt1"/>
              </a:solidFill>
            </a:endParaRPr>
          </a:p>
        </p:txBody>
      </p:sp>
      <p:graphicFrame>
        <p:nvGraphicFramePr>
          <p:cNvPr id="594" name="Google Shape;594;p30"/>
          <p:cNvGraphicFramePr/>
          <p:nvPr/>
        </p:nvGraphicFramePr>
        <p:xfrm>
          <a:off x="5166012" y="3487864"/>
          <a:ext cx="3000000" cy="3000000"/>
        </p:xfrm>
        <a:graphic>
          <a:graphicData uri="http://schemas.openxmlformats.org/drawingml/2006/table">
            <a:tbl>
              <a:tblPr bandRow="1" firstRow="1">
                <a:noFill/>
                <a:tableStyleId>{C54F61E4-F2DD-442C-A6E1-C358ADCC2400}</a:tableStyleId>
              </a:tblPr>
              <a:tblGrid>
                <a:gridCol w="1585475"/>
                <a:gridCol w="1121625"/>
              </a:tblGrid>
              <a:tr h="518150">
                <a:tc>
                  <a:txBody>
                    <a:bodyPr/>
                    <a:lstStyle/>
                    <a:p>
                      <a:pPr indent="0" lvl="0" marL="0" marR="0" rtl="0" algn="ctr">
                        <a:lnSpc>
                          <a:spcPct val="100000"/>
                        </a:lnSpc>
                        <a:spcBef>
                          <a:spcPts val="0"/>
                        </a:spcBef>
                        <a:spcAft>
                          <a:spcPts val="0"/>
                        </a:spcAft>
                        <a:buNone/>
                      </a:pPr>
                      <a:r>
                        <a:rPr b="1" lang="en-US">
                          <a:solidFill>
                            <a:schemeClr val="lt1"/>
                          </a:solidFill>
                        </a:rPr>
                        <a:t>A</a:t>
                      </a:r>
                      <a:r>
                        <a:rPr b="1" lang="en-US">
                          <a:solidFill>
                            <a:schemeClr val="lt1"/>
                          </a:solidFill>
                        </a:rPr>
                        <a:t>ccuracy</a:t>
                      </a:r>
                      <a:endParaRPr/>
                    </a:p>
                  </a:txBody>
                  <a:tcPr marT="45725" marB="45725" marR="91450" marL="91450"/>
                </a:tc>
                <a:tc>
                  <a:txBody>
                    <a:bodyPr/>
                    <a:lstStyle/>
                    <a:p>
                      <a:pPr indent="0" lvl="0" marL="0" marR="0" rtl="0" algn="ctr">
                        <a:lnSpc>
                          <a:spcPct val="100000"/>
                        </a:lnSpc>
                        <a:spcBef>
                          <a:spcPts val="0"/>
                        </a:spcBef>
                        <a:spcAft>
                          <a:spcPts val="0"/>
                        </a:spcAft>
                        <a:buNone/>
                      </a:pPr>
                      <a:r>
                        <a:rPr b="1" lang="en-US">
                          <a:solidFill>
                            <a:schemeClr val="lt1"/>
                          </a:solidFill>
                        </a:rPr>
                        <a:t>0.921</a:t>
                      </a:r>
                      <a:endParaRPr/>
                    </a:p>
                  </a:txBody>
                  <a:tcPr marT="45725" marB="45725" marR="91450" marL="91450"/>
                </a:tc>
              </a:tr>
            </a:tbl>
          </a:graphicData>
        </a:graphic>
      </p:graphicFrame>
      <p:sp>
        <p:nvSpPr>
          <p:cNvPr id="595" name="Google Shape;595;p30"/>
          <p:cNvSpPr txBox="1"/>
          <p:nvPr/>
        </p:nvSpPr>
        <p:spPr>
          <a:xfrm>
            <a:off x="5165950" y="3047650"/>
            <a:ext cx="270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lt1"/>
                </a:solidFill>
              </a:rPr>
              <a:t>Text Column:</a:t>
            </a:r>
            <a:endParaRPr b="1" sz="18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31"/>
          <p:cNvSpPr txBox="1"/>
          <p:nvPr>
            <p:ph type="ctrTitle"/>
          </p:nvPr>
        </p:nvSpPr>
        <p:spPr>
          <a:xfrm>
            <a:off x="618825" y="411675"/>
            <a:ext cx="5516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Topic Modeling</a:t>
            </a:r>
            <a:endParaRPr/>
          </a:p>
        </p:txBody>
      </p:sp>
      <p:sp>
        <p:nvSpPr>
          <p:cNvPr id="601" name="Google Shape;601;p31"/>
          <p:cNvSpPr/>
          <p:nvPr/>
        </p:nvSpPr>
        <p:spPr>
          <a:xfrm>
            <a:off x="454976" y="1243800"/>
            <a:ext cx="4947600" cy="316200"/>
          </a:xfrm>
          <a:prstGeom prst="round2SameRect">
            <a:avLst>
              <a:gd fmla="val 50000" name="adj1"/>
              <a:gd fmla="val 0" name="adj2"/>
            </a:avLst>
          </a:prstGeom>
          <a:solidFill>
            <a:srgbClr val="006766"/>
          </a:solidFill>
          <a:ln cap="flat" cmpd="sng" w="9525">
            <a:solidFill>
              <a:srgbClr val="190C68"/>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Century Gothic"/>
                <a:ea typeface="Century Gothic"/>
                <a:cs typeface="Century Gothic"/>
                <a:sym typeface="Century Gothic"/>
              </a:rPr>
              <a:t>S</a:t>
            </a:r>
            <a:r>
              <a:rPr b="1" lang="en-US" sz="1200">
                <a:solidFill>
                  <a:srgbClr val="FFFFFF"/>
                </a:solidFill>
                <a:latin typeface="Century Gothic"/>
                <a:ea typeface="Century Gothic"/>
                <a:cs typeface="Century Gothic"/>
                <a:sym typeface="Century Gothic"/>
              </a:rPr>
              <a:t>tep</a:t>
            </a:r>
            <a:r>
              <a:rPr b="1" i="0" lang="en-US" sz="1200" u="none" cap="none" strike="noStrike">
                <a:solidFill>
                  <a:srgbClr val="FFFFFF"/>
                </a:solidFill>
                <a:latin typeface="Century Gothic"/>
                <a:ea typeface="Century Gothic"/>
                <a:cs typeface="Century Gothic"/>
                <a:sym typeface="Century Gothic"/>
              </a:rPr>
              <a:t> </a:t>
            </a:r>
            <a:endParaRPr b="1" i="0" sz="1200" u="none" cap="none" strike="noStrike">
              <a:solidFill>
                <a:srgbClr val="FFFFFF"/>
              </a:solidFill>
              <a:latin typeface="Century Gothic"/>
              <a:ea typeface="Century Gothic"/>
              <a:cs typeface="Century Gothic"/>
              <a:sym typeface="Century Gothic"/>
            </a:endParaRPr>
          </a:p>
        </p:txBody>
      </p:sp>
      <p:sp>
        <p:nvSpPr>
          <p:cNvPr id="602" name="Google Shape;602;p31"/>
          <p:cNvSpPr/>
          <p:nvPr/>
        </p:nvSpPr>
        <p:spPr>
          <a:xfrm>
            <a:off x="5639650" y="1243800"/>
            <a:ext cx="2749500" cy="316200"/>
          </a:xfrm>
          <a:prstGeom prst="round2SameRect">
            <a:avLst>
              <a:gd fmla="val 50000" name="adj1"/>
              <a:gd fmla="val 0" name="adj2"/>
            </a:avLst>
          </a:prstGeom>
          <a:solidFill>
            <a:srgbClr val="006766"/>
          </a:solidFill>
          <a:ln cap="flat" cmpd="sng" w="9525">
            <a:solidFill>
              <a:srgbClr val="190C68"/>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lang="en-US" sz="1200">
                <a:solidFill>
                  <a:srgbClr val="FFFFFF"/>
                </a:solidFill>
                <a:latin typeface="Century Gothic"/>
                <a:ea typeface="Century Gothic"/>
                <a:cs typeface="Century Gothic"/>
                <a:sym typeface="Century Gothic"/>
              </a:rPr>
              <a:t>Finding</a:t>
            </a:r>
            <a:r>
              <a:rPr b="1" i="0" lang="en-US" sz="1200" u="none" cap="none" strike="noStrike">
                <a:solidFill>
                  <a:srgbClr val="FFFFFF"/>
                </a:solidFill>
                <a:latin typeface="Century Gothic"/>
                <a:ea typeface="Century Gothic"/>
                <a:cs typeface="Century Gothic"/>
                <a:sym typeface="Century Gothic"/>
              </a:rPr>
              <a:t> </a:t>
            </a:r>
            <a:endParaRPr b="1" i="0" sz="1200" u="none" cap="none" strike="noStrike">
              <a:solidFill>
                <a:srgbClr val="FFFFFF"/>
              </a:solidFill>
              <a:latin typeface="Century Gothic"/>
              <a:ea typeface="Century Gothic"/>
              <a:cs typeface="Century Gothic"/>
              <a:sym typeface="Century Gothic"/>
            </a:endParaRPr>
          </a:p>
        </p:txBody>
      </p:sp>
      <p:sp>
        <p:nvSpPr>
          <p:cNvPr id="603" name="Google Shape;603;p31"/>
          <p:cNvSpPr/>
          <p:nvPr/>
        </p:nvSpPr>
        <p:spPr>
          <a:xfrm>
            <a:off x="454977" y="1814350"/>
            <a:ext cx="1453500" cy="4980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Vectorization</a:t>
            </a:r>
            <a:r>
              <a:rPr b="1" i="0" lang="en-US" sz="1200" u="none" cap="none" strike="noStrike">
                <a:solidFill>
                  <a:schemeClr val="lt1"/>
                </a:solidFill>
                <a:latin typeface="Century Gothic"/>
                <a:ea typeface="Century Gothic"/>
                <a:cs typeface="Century Gothic"/>
                <a:sym typeface="Century Gothic"/>
              </a:rPr>
              <a:t> </a:t>
            </a:r>
            <a:endParaRPr b="1" i="0" sz="1200" u="none" cap="none" strike="noStrike">
              <a:solidFill>
                <a:schemeClr val="lt1"/>
              </a:solidFill>
              <a:latin typeface="Century Gothic"/>
              <a:ea typeface="Century Gothic"/>
              <a:cs typeface="Century Gothic"/>
              <a:sym typeface="Century Gothic"/>
            </a:endParaRPr>
          </a:p>
        </p:txBody>
      </p:sp>
      <p:sp>
        <p:nvSpPr>
          <p:cNvPr id="604" name="Google Shape;604;p31"/>
          <p:cNvSpPr/>
          <p:nvPr/>
        </p:nvSpPr>
        <p:spPr>
          <a:xfrm>
            <a:off x="454977" y="2640788"/>
            <a:ext cx="1453500" cy="4980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Fit</a:t>
            </a:r>
            <a:r>
              <a:rPr b="1" i="0" lang="en-US" sz="1200" u="none" cap="none" strike="noStrike">
                <a:solidFill>
                  <a:schemeClr val="lt1"/>
                </a:solidFill>
                <a:latin typeface="Century Gothic"/>
                <a:ea typeface="Century Gothic"/>
                <a:cs typeface="Century Gothic"/>
                <a:sym typeface="Century Gothic"/>
              </a:rPr>
              <a:t> </a:t>
            </a:r>
            <a:endParaRPr b="1" i="0" sz="1200" u="none" cap="none" strike="noStrike">
              <a:solidFill>
                <a:schemeClr val="lt1"/>
              </a:solidFill>
              <a:latin typeface="Century Gothic"/>
              <a:ea typeface="Century Gothic"/>
              <a:cs typeface="Century Gothic"/>
              <a:sym typeface="Century Gothic"/>
            </a:endParaRPr>
          </a:p>
        </p:txBody>
      </p:sp>
      <p:sp>
        <p:nvSpPr>
          <p:cNvPr id="605" name="Google Shape;605;p31"/>
          <p:cNvSpPr/>
          <p:nvPr/>
        </p:nvSpPr>
        <p:spPr>
          <a:xfrm>
            <a:off x="454975" y="3467225"/>
            <a:ext cx="1453500" cy="8784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Report</a:t>
            </a:r>
            <a:endParaRPr b="1" i="0" sz="1200" u="none" cap="none" strike="noStrike">
              <a:solidFill>
                <a:schemeClr val="lt1"/>
              </a:solidFill>
              <a:latin typeface="Century Gothic"/>
              <a:ea typeface="Century Gothic"/>
              <a:cs typeface="Century Gothic"/>
              <a:sym typeface="Century Gothic"/>
            </a:endParaRPr>
          </a:p>
        </p:txBody>
      </p:sp>
      <p:sp>
        <p:nvSpPr>
          <p:cNvPr id="606" name="Google Shape;606;p31"/>
          <p:cNvSpPr/>
          <p:nvPr/>
        </p:nvSpPr>
        <p:spPr>
          <a:xfrm>
            <a:off x="2046325" y="1814350"/>
            <a:ext cx="3356100" cy="4980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Vectorize the corpus with TF-IDF</a:t>
            </a:r>
            <a:endParaRPr b="1" i="0" sz="1200" u="none" cap="none" strike="noStrike">
              <a:solidFill>
                <a:schemeClr val="lt1"/>
              </a:solidFill>
              <a:latin typeface="Century Gothic"/>
              <a:ea typeface="Century Gothic"/>
              <a:cs typeface="Century Gothic"/>
              <a:sym typeface="Century Gothic"/>
            </a:endParaRPr>
          </a:p>
        </p:txBody>
      </p:sp>
      <p:sp>
        <p:nvSpPr>
          <p:cNvPr id="607" name="Google Shape;607;p31"/>
          <p:cNvSpPr/>
          <p:nvPr/>
        </p:nvSpPr>
        <p:spPr>
          <a:xfrm>
            <a:off x="2046325" y="2640800"/>
            <a:ext cx="3356100" cy="4980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Fit the data with NMF model</a:t>
            </a:r>
            <a:endParaRPr b="1" i="0" sz="1200" u="none" cap="none" strike="noStrike">
              <a:solidFill>
                <a:schemeClr val="lt1"/>
              </a:solidFill>
              <a:latin typeface="Century Gothic"/>
              <a:ea typeface="Century Gothic"/>
              <a:cs typeface="Century Gothic"/>
              <a:sym typeface="Century Gothic"/>
            </a:endParaRPr>
          </a:p>
        </p:txBody>
      </p:sp>
      <p:sp>
        <p:nvSpPr>
          <p:cNvPr id="608" name="Google Shape;608;p31"/>
          <p:cNvSpPr/>
          <p:nvPr/>
        </p:nvSpPr>
        <p:spPr>
          <a:xfrm>
            <a:off x="2046325" y="3467250"/>
            <a:ext cx="3356100" cy="8784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Offer </a:t>
            </a:r>
            <a:r>
              <a:rPr b="1" lang="en-US" sz="1200">
                <a:solidFill>
                  <a:schemeClr val="lt1"/>
                </a:solidFill>
                <a:latin typeface="Century Gothic"/>
                <a:ea typeface="Century Gothic"/>
                <a:cs typeface="Century Gothic"/>
                <a:sym typeface="Century Gothic"/>
              </a:rPr>
              <a:t>separate</a:t>
            </a:r>
            <a:r>
              <a:rPr b="1" lang="en-US" sz="1200">
                <a:solidFill>
                  <a:schemeClr val="lt1"/>
                </a:solidFill>
                <a:latin typeface="Century Gothic"/>
                <a:ea typeface="Century Gothic"/>
                <a:cs typeface="Century Gothic"/>
                <a:sym typeface="Century Gothic"/>
              </a:rPr>
              <a:t> reports for both real news and fake news</a:t>
            </a:r>
            <a:endParaRPr b="1" i="0" sz="1200" u="none" cap="none" strike="noStrike">
              <a:solidFill>
                <a:schemeClr val="lt1"/>
              </a:solidFill>
              <a:latin typeface="Century Gothic"/>
              <a:ea typeface="Century Gothic"/>
              <a:cs typeface="Century Gothic"/>
              <a:sym typeface="Century Gothic"/>
            </a:endParaRPr>
          </a:p>
        </p:txBody>
      </p:sp>
      <p:sp>
        <p:nvSpPr>
          <p:cNvPr id="609" name="Google Shape;609;p31"/>
          <p:cNvSpPr/>
          <p:nvPr/>
        </p:nvSpPr>
        <p:spPr>
          <a:xfrm>
            <a:off x="5639525" y="1814350"/>
            <a:ext cx="2749500" cy="25314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171450" lvl="0" marL="171450" marR="0" rtl="0" algn="l">
              <a:lnSpc>
                <a:spcPct val="100000"/>
              </a:lnSpc>
              <a:spcBef>
                <a:spcPts val="0"/>
              </a:spcBef>
              <a:spcAft>
                <a:spcPts val="0"/>
              </a:spcAft>
              <a:buClr>
                <a:schemeClr val="lt1"/>
              </a:buClr>
              <a:buSzPts val="900"/>
              <a:buFont typeface="Arial"/>
              <a:buChar char="•"/>
            </a:pPr>
            <a:r>
              <a:rPr b="1" lang="en-US" sz="1200">
                <a:solidFill>
                  <a:schemeClr val="lt1"/>
                </a:solidFill>
                <a:latin typeface="Century Gothic"/>
                <a:ea typeface="Century Gothic"/>
                <a:cs typeface="Century Gothic"/>
                <a:sym typeface="Century Gothic"/>
              </a:rPr>
              <a:t>Presidential election is one of the most common topic in those news, both real news and fake news</a:t>
            </a:r>
            <a:endParaRPr b="1" sz="1200">
              <a:solidFill>
                <a:schemeClr val="lt1"/>
              </a:solidFill>
              <a:latin typeface="Century Gothic"/>
              <a:ea typeface="Century Gothic"/>
              <a:cs typeface="Century Gothic"/>
              <a:sym typeface="Century Gothic"/>
            </a:endParaRPr>
          </a:p>
          <a:p>
            <a:pPr indent="0" lvl="0" marL="457200" marR="0" rtl="0" algn="l">
              <a:lnSpc>
                <a:spcPct val="100000"/>
              </a:lnSpc>
              <a:spcBef>
                <a:spcPts val="0"/>
              </a:spcBef>
              <a:spcAft>
                <a:spcPts val="0"/>
              </a:spcAft>
              <a:buNone/>
            </a:pPr>
            <a:r>
              <a:t/>
            </a:r>
            <a:endParaRPr b="1" sz="1200">
              <a:solidFill>
                <a:schemeClr val="lt1"/>
              </a:solidFill>
              <a:latin typeface="Century Gothic"/>
              <a:ea typeface="Century Gothic"/>
              <a:cs typeface="Century Gothic"/>
              <a:sym typeface="Century Gothic"/>
            </a:endParaRPr>
          </a:p>
          <a:p>
            <a:pPr indent="-190500" lvl="0" marL="171450" marR="0" rtl="0" algn="l">
              <a:lnSpc>
                <a:spcPct val="100000"/>
              </a:lnSpc>
              <a:spcBef>
                <a:spcPts val="0"/>
              </a:spcBef>
              <a:spcAft>
                <a:spcPts val="0"/>
              </a:spcAft>
              <a:buClr>
                <a:schemeClr val="lt1"/>
              </a:buClr>
              <a:buSzPts val="1200"/>
              <a:buFont typeface="Century Gothic"/>
              <a:buChar char="•"/>
            </a:pPr>
            <a:r>
              <a:rPr b="1" lang="en-US" sz="1200">
                <a:solidFill>
                  <a:schemeClr val="lt1"/>
                </a:solidFill>
                <a:latin typeface="Century Gothic"/>
                <a:ea typeface="Century Gothic"/>
                <a:cs typeface="Century Gothic"/>
                <a:sym typeface="Century Gothic"/>
              </a:rPr>
              <a:t>Frequent real news topics include military news and government announcements</a:t>
            </a:r>
            <a:endParaRPr b="1" sz="1200">
              <a:solidFill>
                <a:schemeClr val="lt1"/>
              </a:solidFill>
              <a:latin typeface="Century Gothic"/>
              <a:ea typeface="Century Gothic"/>
              <a:cs typeface="Century Gothic"/>
              <a:sym typeface="Century Gothic"/>
            </a:endParaRPr>
          </a:p>
          <a:p>
            <a:pPr indent="0" lvl="0" marL="457200" marR="0" rtl="0" algn="l">
              <a:lnSpc>
                <a:spcPct val="100000"/>
              </a:lnSpc>
              <a:spcBef>
                <a:spcPts val="0"/>
              </a:spcBef>
              <a:spcAft>
                <a:spcPts val="0"/>
              </a:spcAft>
              <a:buNone/>
            </a:pPr>
            <a:r>
              <a:t/>
            </a:r>
            <a:endParaRPr b="1" sz="1200">
              <a:solidFill>
                <a:schemeClr val="lt1"/>
              </a:solidFill>
              <a:latin typeface="Century Gothic"/>
              <a:ea typeface="Century Gothic"/>
              <a:cs typeface="Century Gothic"/>
              <a:sym typeface="Century Gothic"/>
            </a:endParaRPr>
          </a:p>
          <a:p>
            <a:pPr indent="-190500" lvl="0" marL="171450" marR="0" rtl="0" algn="l">
              <a:lnSpc>
                <a:spcPct val="100000"/>
              </a:lnSpc>
              <a:spcBef>
                <a:spcPts val="0"/>
              </a:spcBef>
              <a:spcAft>
                <a:spcPts val="0"/>
              </a:spcAft>
              <a:buClr>
                <a:schemeClr val="lt1"/>
              </a:buClr>
              <a:buSzPts val="1200"/>
              <a:buFont typeface="Century Gothic"/>
              <a:buChar char="•"/>
            </a:pPr>
            <a:r>
              <a:rPr b="1" lang="en-US" sz="1200">
                <a:solidFill>
                  <a:schemeClr val="lt1"/>
                </a:solidFill>
                <a:latin typeface="Century Gothic"/>
                <a:ea typeface="Century Gothic"/>
                <a:cs typeface="Century Gothic"/>
                <a:sym typeface="Century Gothic"/>
              </a:rPr>
              <a:t>Frequent fake news topics include those with the word subscribe</a:t>
            </a:r>
            <a:endParaRPr b="1" sz="1200">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32"/>
          <p:cNvSpPr txBox="1"/>
          <p:nvPr>
            <p:ph type="ctrTitle"/>
          </p:nvPr>
        </p:nvSpPr>
        <p:spPr>
          <a:xfrm>
            <a:off x="618825" y="411675"/>
            <a:ext cx="51513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Summary &amp; Reflection</a:t>
            </a:r>
            <a:endParaRPr/>
          </a:p>
        </p:txBody>
      </p:sp>
      <p:sp>
        <p:nvSpPr>
          <p:cNvPr id="615" name="Google Shape;615;p32"/>
          <p:cNvSpPr txBox="1"/>
          <p:nvPr/>
        </p:nvSpPr>
        <p:spPr>
          <a:xfrm>
            <a:off x="529668" y="1544656"/>
            <a:ext cx="1881300" cy="3933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chemeClr val="lt1"/>
              </a:buClr>
              <a:buSzPts val="2800"/>
              <a:buFont typeface="Share Tech"/>
              <a:buNone/>
            </a:pPr>
            <a:r>
              <a:rPr b="0" i="0" lang="en-US" sz="1800" u="none" cap="none" strike="noStrike">
                <a:solidFill>
                  <a:schemeClr val="accent1"/>
                </a:solidFill>
                <a:latin typeface="Share Tech"/>
                <a:ea typeface="Share Tech"/>
                <a:cs typeface="Share Tech"/>
                <a:sym typeface="Share Tech"/>
              </a:rPr>
              <a:t>Model result</a:t>
            </a:r>
            <a:endParaRPr/>
          </a:p>
        </p:txBody>
      </p:sp>
      <p:sp>
        <p:nvSpPr>
          <p:cNvPr id="616" name="Google Shape;616;p32"/>
          <p:cNvSpPr txBox="1"/>
          <p:nvPr/>
        </p:nvSpPr>
        <p:spPr>
          <a:xfrm>
            <a:off x="2725799" y="1396850"/>
            <a:ext cx="5781900" cy="64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lt1"/>
              </a:buClr>
              <a:buSzPts val="1800"/>
              <a:buFont typeface="Maven Pro"/>
              <a:buNone/>
            </a:pPr>
            <a:r>
              <a:rPr b="0" i="0" lang="en-US" sz="1400" u="none" cap="none" strike="noStrike">
                <a:solidFill>
                  <a:schemeClr val="lt1"/>
                </a:solidFill>
                <a:latin typeface="Maven Pro"/>
                <a:ea typeface="Maven Pro"/>
                <a:cs typeface="Maven Pro"/>
                <a:sym typeface="Maven Pro"/>
              </a:rPr>
              <a:t>The LSTM model is the best among multiple models, and it performs </a:t>
            </a:r>
            <a:r>
              <a:rPr lang="en-US">
                <a:solidFill>
                  <a:schemeClr val="lt1"/>
                </a:solidFill>
                <a:latin typeface="Maven Pro"/>
                <a:ea typeface="Maven Pro"/>
                <a:cs typeface="Maven Pro"/>
                <a:sym typeface="Maven Pro"/>
              </a:rPr>
              <a:t>well</a:t>
            </a:r>
            <a:r>
              <a:rPr b="0" i="0" lang="en-US" sz="1400" u="none" cap="none" strike="noStrike">
                <a:solidFill>
                  <a:schemeClr val="lt1"/>
                </a:solidFill>
                <a:latin typeface="Maven Pro"/>
                <a:ea typeface="Maven Pro"/>
                <a:cs typeface="Maven Pro"/>
                <a:sym typeface="Maven Pro"/>
              </a:rPr>
              <a:t> in </a:t>
            </a:r>
            <a:r>
              <a:rPr lang="en-US">
                <a:solidFill>
                  <a:schemeClr val="lt1"/>
                </a:solidFill>
                <a:latin typeface="Maven Pro"/>
                <a:ea typeface="Maven Pro"/>
                <a:cs typeface="Maven Pro"/>
                <a:sym typeface="Maven Pro"/>
              </a:rPr>
              <a:t>the news authenticity classification</a:t>
            </a:r>
            <a:r>
              <a:rPr b="0" i="0" lang="en-US" sz="1400" u="none" cap="none" strike="noStrike">
                <a:solidFill>
                  <a:schemeClr val="lt1"/>
                </a:solidFill>
                <a:latin typeface="Maven Pro"/>
                <a:ea typeface="Maven Pro"/>
                <a:cs typeface="Maven Pro"/>
                <a:sym typeface="Maven Pro"/>
              </a:rPr>
              <a:t>, with </a:t>
            </a:r>
            <a:r>
              <a:rPr lang="en-US">
                <a:solidFill>
                  <a:schemeClr val="lt1"/>
                </a:solidFill>
                <a:latin typeface="Maven Pro"/>
                <a:ea typeface="Maven Pro"/>
                <a:cs typeface="Maven Pro"/>
                <a:sym typeface="Maven Pro"/>
              </a:rPr>
              <a:t>accuracy rate higher than 0.97.</a:t>
            </a:r>
            <a:endParaRPr/>
          </a:p>
        </p:txBody>
      </p:sp>
      <p:sp>
        <p:nvSpPr>
          <p:cNvPr id="617" name="Google Shape;617;p32"/>
          <p:cNvSpPr txBox="1"/>
          <p:nvPr/>
        </p:nvSpPr>
        <p:spPr>
          <a:xfrm>
            <a:off x="529668" y="2615665"/>
            <a:ext cx="1881300" cy="3933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chemeClr val="lt1"/>
              </a:buClr>
              <a:buSzPts val="2800"/>
              <a:buFont typeface="Share Tech"/>
              <a:buNone/>
            </a:pPr>
            <a:r>
              <a:rPr b="0" i="0" lang="en-US" sz="1800" u="none" cap="none" strike="noStrike">
                <a:solidFill>
                  <a:schemeClr val="accent2"/>
                </a:solidFill>
                <a:latin typeface="Share Tech"/>
                <a:ea typeface="Share Tech"/>
                <a:cs typeface="Share Tech"/>
                <a:sym typeface="Share Tech"/>
              </a:rPr>
              <a:t>Suggestion for future models</a:t>
            </a:r>
            <a:endParaRPr/>
          </a:p>
        </p:txBody>
      </p:sp>
      <p:sp>
        <p:nvSpPr>
          <p:cNvPr id="618" name="Google Shape;618;p32"/>
          <p:cNvSpPr txBox="1"/>
          <p:nvPr/>
        </p:nvSpPr>
        <p:spPr>
          <a:xfrm>
            <a:off x="2725800" y="2330100"/>
            <a:ext cx="6148500" cy="55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lt1"/>
              </a:buClr>
              <a:buSzPts val="1800"/>
              <a:buFont typeface="Maven Pro"/>
              <a:buNone/>
            </a:pPr>
            <a:r>
              <a:rPr b="0" i="0" lang="en-US" sz="1400" u="none" cap="none" strike="noStrike">
                <a:solidFill>
                  <a:schemeClr val="lt1"/>
                </a:solidFill>
                <a:latin typeface="Maven Pro"/>
                <a:ea typeface="Maven Pro"/>
                <a:cs typeface="Maven Pro"/>
                <a:sym typeface="Maven Pro"/>
              </a:rPr>
              <a:t>We can try</a:t>
            </a:r>
            <a:r>
              <a:rPr lang="en-US">
                <a:solidFill>
                  <a:schemeClr val="lt1"/>
                </a:solidFill>
                <a:latin typeface="Maven Pro"/>
                <a:ea typeface="Maven Pro"/>
                <a:cs typeface="Maven Pro"/>
                <a:sym typeface="Maven Pro"/>
              </a:rPr>
              <a:t> additional datasets to see how scalable the model is, and with additional time, we can perform additional data processing</a:t>
            </a:r>
            <a:endParaRPr/>
          </a:p>
        </p:txBody>
      </p:sp>
      <p:sp>
        <p:nvSpPr>
          <p:cNvPr id="619" name="Google Shape;619;p32"/>
          <p:cNvSpPr txBox="1"/>
          <p:nvPr/>
        </p:nvSpPr>
        <p:spPr>
          <a:xfrm>
            <a:off x="776374" y="3686675"/>
            <a:ext cx="1634700" cy="3933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chemeClr val="lt1"/>
              </a:buClr>
              <a:buSzPts val="2800"/>
              <a:buFont typeface="Share Tech"/>
              <a:buNone/>
            </a:pPr>
            <a:r>
              <a:rPr lang="en-US" sz="1800">
                <a:solidFill>
                  <a:schemeClr val="accent3"/>
                </a:solidFill>
                <a:latin typeface="Share Tech"/>
                <a:ea typeface="Share Tech"/>
                <a:cs typeface="Share Tech"/>
                <a:sym typeface="Share Tech"/>
              </a:rPr>
              <a:t>Findings in topic modeling</a:t>
            </a:r>
            <a:endParaRPr/>
          </a:p>
        </p:txBody>
      </p:sp>
      <p:sp>
        <p:nvSpPr>
          <p:cNvPr id="620" name="Google Shape;620;p32"/>
          <p:cNvSpPr txBox="1"/>
          <p:nvPr/>
        </p:nvSpPr>
        <p:spPr>
          <a:xfrm>
            <a:off x="2725806" y="3340587"/>
            <a:ext cx="5615400" cy="73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Clr>
                <a:schemeClr val="lt1"/>
              </a:buClr>
              <a:buSzPts val="1800"/>
              <a:buFont typeface="Maven Pro"/>
              <a:buNone/>
            </a:pPr>
            <a:r>
              <a:rPr lang="en-US">
                <a:solidFill>
                  <a:schemeClr val="lt1"/>
                </a:solidFill>
                <a:latin typeface="Maven Pro"/>
                <a:ea typeface="Maven Pro"/>
                <a:cs typeface="Maven Pro"/>
                <a:sym typeface="Maven Pro"/>
              </a:rPr>
              <a:t>Fake news more likely to mention “subscribe” than real news news and related to news of 2016 presidential election, </a:t>
            </a:r>
            <a:r>
              <a:rPr lang="en-US">
                <a:solidFill>
                  <a:schemeClr val="lt1"/>
                </a:solidFill>
                <a:latin typeface="Maven Pro"/>
                <a:ea typeface="Maven Pro"/>
                <a:cs typeface="Maven Pro"/>
                <a:sym typeface="Maven Pro"/>
              </a:rPr>
              <a:t>Hillary</a:t>
            </a:r>
            <a:r>
              <a:rPr lang="en-US">
                <a:solidFill>
                  <a:schemeClr val="lt1"/>
                </a:solidFill>
                <a:latin typeface="Maven Pro"/>
                <a:ea typeface="Maven Pro"/>
                <a:cs typeface="Maven Pro"/>
                <a:sym typeface="Maven Pro"/>
              </a:rPr>
              <a:t> Clinton is more likely to be mentioned than Donald Trump in the fake news. Yet, those suggestions are inconclusive.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33"/>
          <p:cNvSpPr txBox="1"/>
          <p:nvPr>
            <p:ph idx="8" type="ctrTitle"/>
          </p:nvPr>
        </p:nvSpPr>
        <p:spPr>
          <a:xfrm>
            <a:off x="621630" y="411675"/>
            <a:ext cx="5888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Roadmap</a:t>
            </a:r>
            <a:endParaRPr sz="3000"/>
          </a:p>
        </p:txBody>
      </p:sp>
      <p:sp>
        <p:nvSpPr>
          <p:cNvPr id="626" name="Google Shape;626;p33"/>
          <p:cNvSpPr txBox="1"/>
          <p:nvPr>
            <p:ph idx="2" type="ctrTitle"/>
          </p:nvPr>
        </p:nvSpPr>
        <p:spPr>
          <a:xfrm>
            <a:off x="6054554" y="1373195"/>
            <a:ext cx="2043300" cy="64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US"/>
              <a:t>Model Insights</a:t>
            </a:r>
            <a:endParaRPr/>
          </a:p>
        </p:txBody>
      </p:sp>
      <p:sp>
        <p:nvSpPr>
          <p:cNvPr id="627" name="Google Shape;627;p33"/>
          <p:cNvSpPr txBox="1"/>
          <p:nvPr>
            <p:ph idx="4" type="ctrTitle"/>
          </p:nvPr>
        </p:nvSpPr>
        <p:spPr>
          <a:xfrm>
            <a:off x="925342" y="2778806"/>
            <a:ext cx="2174400" cy="64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US"/>
              <a:t>Business Production</a:t>
            </a:r>
            <a:endParaRPr/>
          </a:p>
        </p:txBody>
      </p:sp>
      <p:sp>
        <p:nvSpPr>
          <p:cNvPr id="628" name="Google Shape;628;p33"/>
          <p:cNvSpPr txBox="1"/>
          <p:nvPr>
            <p:ph idx="7" type="subTitle"/>
          </p:nvPr>
        </p:nvSpPr>
        <p:spPr>
          <a:xfrm>
            <a:off x="5992207" y="3295112"/>
            <a:ext cx="2168100" cy="64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US"/>
              <a:t>Monitor and </a:t>
            </a:r>
            <a:r>
              <a:rPr lang="en-US"/>
              <a:t>improve the model effectiveness regularly</a:t>
            </a:r>
            <a:r>
              <a:rPr lang="en-US"/>
              <a:t> </a:t>
            </a:r>
            <a:endParaRPr/>
          </a:p>
        </p:txBody>
      </p:sp>
      <p:sp>
        <p:nvSpPr>
          <p:cNvPr id="629" name="Google Shape;629;p33"/>
          <p:cNvSpPr txBox="1"/>
          <p:nvPr>
            <p:ph type="ctrTitle"/>
          </p:nvPr>
        </p:nvSpPr>
        <p:spPr>
          <a:xfrm>
            <a:off x="1218541" y="1373195"/>
            <a:ext cx="1881300" cy="64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US"/>
              <a:t>Model Validation</a:t>
            </a:r>
            <a:endParaRPr/>
          </a:p>
        </p:txBody>
      </p:sp>
      <p:sp>
        <p:nvSpPr>
          <p:cNvPr id="630" name="Google Shape;630;p33"/>
          <p:cNvSpPr txBox="1"/>
          <p:nvPr>
            <p:ph idx="1" type="subTitle"/>
          </p:nvPr>
        </p:nvSpPr>
        <p:spPr>
          <a:xfrm>
            <a:off x="1218541" y="1865495"/>
            <a:ext cx="1881300" cy="64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US"/>
              <a:t>Vigorously improve model accuracy</a:t>
            </a:r>
            <a:endParaRPr/>
          </a:p>
        </p:txBody>
      </p:sp>
      <p:sp>
        <p:nvSpPr>
          <p:cNvPr id="631" name="Google Shape;631;p33"/>
          <p:cNvSpPr txBox="1"/>
          <p:nvPr>
            <p:ph idx="3" type="subTitle"/>
          </p:nvPr>
        </p:nvSpPr>
        <p:spPr>
          <a:xfrm>
            <a:off x="5867136" y="1855768"/>
            <a:ext cx="2418300" cy="64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US"/>
              <a:t>Align the findings with multiple departments</a:t>
            </a:r>
            <a:endParaRPr/>
          </a:p>
        </p:txBody>
      </p:sp>
      <p:sp>
        <p:nvSpPr>
          <p:cNvPr id="632" name="Google Shape;632;p33"/>
          <p:cNvSpPr txBox="1"/>
          <p:nvPr>
            <p:ph idx="5" type="subTitle"/>
          </p:nvPr>
        </p:nvSpPr>
        <p:spPr>
          <a:xfrm>
            <a:off x="993850" y="3295112"/>
            <a:ext cx="2084700" cy="64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US"/>
              <a:t>Perform the model in the Twitter server with automatic pipeline</a:t>
            </a:r>
            <a:endParaRPr/>
          </a:p>
        </p:txBody>
      </p:sp>
      <p:sp>
        <p:nvSpPr>
          <p:cNvPr id="633" name="Google Shape;633;p33"/>
          <p:cNvSpPr txBox="1"/>
          <p:nvPr>
            <p:ph idx="6" type="ctrTitle"/>
          </p:nvPr>
        </p:nvSpPr>
        <p:spPr>
          <a:xfrm>
            <a:off x="6054555" y="2778806"/>
            <a:ext cx="1881300" cy="64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800"/>
              <a:buNone/>
            </a:pPr>
            <a:r>
              <a:rPr lang="en-US"/>
              <a:t>Model Improvement</a:t>
            </a:r>
            <a:endParaRPr/>
          </a:p>
        </p:txBody>
      </p:sp>
      <p:sp>
        <p:nvSpPr>
          <p:cNvPr id="634" name="Google Shape;634;p33"/>
          <p:cNvSpPr/>
          <p:nvPr/>
        </p:nvSpPr>
        <p:spPr>
          <a:xfrm>
            <a:off x="3510825" y="16739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3"/>
          <p:cNvSpPr/>
          <p:nvPr/>
        </p:nvSpPr>
        <p:spPr>
          <a:xfrm>
            <a:off x="3510825" y="3082375"/>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3"/>
          <p:cNvSpPr/>
          <p:nvPr/>
        </p:nvSpPr>
        <p:spPr>
          <a:xfrm>
            <a:off x="4909275" y="1673975"/>
            <a:ext cx="723900" cy="723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3"/>
          <p:cNvSpPr/>
          <p:nvPr/>
        </p:nvSpPr>
        <p:spPr>
          <a:xfrm>
            <a:off x="4909275" y="30823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38" name="Google Shape;638;p33"/>
          <p:cNvCxnSpPr>
            <a:stCxn id="634" idx="3"/>
            <a:endCxn id="636" idx="1"/>
          </p:cNvCxnSpPr>
          <p:nvPr/>
        </p:nvCxnSpPr>
        <p:spPr>
          <a:xfrm>
            <a:off x="4234725" y="2035925"/>
            <a:ext cx="674700" cy="600"/>
          </a:xfrm>
          <a:prstGeom prst="bentConnector3">
            <a:avLst>
              <a:gd fmla="val 49989" name="adj1"/>
            </a:avLst>
          </a:prstGeom>
          <a:noFill/>
          <a:ln cap="flat" cmpd="sng" w="9525">
            <a:solidFill>
              <a:schemeClr val="lt2"/>
            </a:solidFill>
            <a:prstDash val="solid"/>
            <a:round/>
            <a:headEnd len="sm" w="sm" type="none"/>
            <a:tailEnd len="sm" w="sm" type="none"/>
          </a:ln>
        </p:spPr>
      </p:cxnSp>
      <p:cxnSp>
        <p:nvCxnSpPr>
          <p:cNvPr id="639" name="Google Shape;639;p33"/>
          <p:cNvCxnSpPr>
            <a:stCxn id="636" idx="2"/>
            <a:endCxn id="635" idx="0"/>
          </p:cNvCxnSpPr>
          <p:nvPr/>
        </p:nvCxnSpPr>
        <p:spPr>
          <a:xfrm rot="5400000">
            <a:off x="4229775" y="2041025"/>
            <a:ext cx="684600" cy="1398300"/>
          </a:xfrm>
          <a:prstGeom prst="bentConnector3">
            <a:avLst>
              <a:gd fmla="val 49993" name="adj1"/>
            </a:avLst>
          </a:prstGeom>
          <a:noFill/>
          <a:ln cap="flat" cmpd="sng" w="9525">
            <a:solidFill>
              <a:schemeClr val="lt2"/>
            </a:solidFill>
            <a:prstDash val="solid"/>
            <a:round/>
            <a:headEnd len="sm" w="sm" type="none"/>
            <a:tailEnd len="sm" w="sm" type="none"/>
          </a:ln>
        </p:spPr>
      </p:cxnSp>
      <p:cxnSp>
        <p:nvCxnSpPr>
          <p:cNvPr id="640" name="Google Shape;640;p33"/>
          <p:cNvCxnSpPr>
            <a:stCxn id="635" idx="3"/>
            <a:endCxn id="637" idx="1"/>
          </p:cNvCxnSpPr>
          <p:nvPr/>
        </p:nvCxnSpPr>
        <p:spPr>
          <a:xfrm>
            <a:off x="4234725" y="3444325"/>
            <a:ext cx="674700" cy="0"/>
          </a:xfrm>
          <a:prstGeom prst="straightConnector1">
            <a:avLst/>
          </a:prstGeom>
          <a:noFill/>
          <a:ln cap="flat" cmpd="sng" w="9525">
            <a:solidFill>
              <a:schemeClr val="lt2"/>
            </a:solidFill>
            <a:prstDash val="solid"/>
            <a:round/>
            <a:headEnd len="sm" w="sm" type="none"/>
            <a:tailEnd len="sm" w="sm" type="none"/>
          </a:ln>
        </p:spPr>
      </p:cxnSp>
      <p:grpSp>
        <p:nvGrpSpPr>
          <p:cNvPr id="641" name="Google Shape;641;p33"/>
          <p:cNvGrpSpPr/>
          <p:nvPr/>
        </p:nvGrpSpPr>
        <p:grpSpPr>
          <a:xfrm>
            <a:off x="5072717" y="3212688"/>
            <a:ext cx="402156" cy="456781"/>
            <a:chOff x="5357662" y="4297637"/>
            <a:chExt cx="287275" cy="326296"/>
          </a:xfrm>
        </p:grpSpPr>
        <p:sp>
          <p:nvSpPr>
            <p:cNvPr id="642" name="Google Shape;642;p33"/>
            <p:cNvSpPr/>
            <p:nvPr/>
          </p:nvSpPr>
          <p:spPr>
            <a:xfrm>
              <a:off x="5357662" y="4385545"/>
              <a:ext cx="287275" cy="238388"/>
            </a:xfrm>
            <a:custGeom>
              <a:rect b="b" l="l" r="r" t="t"/>
              <a:pathLst>
                <a:path extrusionOk="0" h="7490" w="9026">
                  <a:moveTo>
                    <a:pt x="2906" y="5573"/>
                  </a:moveTo>
                  <a:lnTo>
                    <a:pt x="2906" y="7144"/>
                  </a:lnTo>
                  <a:lnTo>
                    <a:pt x="322" y="7144"/>
                  </a:lnTo>
                  <a:lnTo>
                    <a:pt x="322" y="5573"/>
                  </a:lnTo>
                  <a:close/>
                  <a:moveTo>
                    <a:pt x="5799" y="3037"/>
                  </a:moveTo>
                  <a:lnTo>
                    <a:pt x="5799" y="7144"/>
                  </a:lnTo>
                  <a:lnTo>
                    <a:pt x="3227" y="7144"/>
                  </a:lnTo>
                  <a:lnTo>
                    <a:pt x="3227" y="5406"/>
                  </a:lnTo>
                  <a:lnTo>
                    <a:pt x="3227" y="3037"/>
                  </a:lnTo>
                  <a:close/>
                  <a:moveTo>
                    <a:pt x="5966" y="1"/>
                  </a:moveTo>
                  <a:cubicBezTo>
                    <a:pt x="5882" y="1"/>
                    <a:pt x="5799" y="72"/>
                    <a:pt x="5799" y="167"/>
                  </a:cubicBezTo>
                  <a:lnTo>
                    <a:pt x="5799" y="2727"/>
                  </a:lnTo>
                  <a:lnTo>
                    <a:pt x="3061" y="2727"/>
                  </a:lnTo>
                  <a:cubicBezTo>
                    <a:pt x="2977" y="2727"/>
                    <a:pt x="2906" y="2799"/>
                    <a:pt x="2906" y="2894"/>
                  </a:cubicBezTo>
                  <a:lnTo>
                    <a:pt x="2906" y="5251"/>
                  </a:lnTo>
                  <a:lnTo>
                    <a:pt x="156" y="5251"/>
                  </a:lnTo>
                  <a:cubicBezTo>
                    <a:pt x="72" y="5251"/>
                    <a:pt x="1" y="5335"/>
                    <a:pt x="1" y="5418"/>
                  </a:cubicBezTo>
                  <a:lnTo>
                    <a:pt x="1" y="7323"/>
                  </a:lnTo>
                  <a:cubicBezTo>
                    <a:pt x="1" y="7418"/>
                    <a:pt x="72" y="7490"/>
                    <a:pt x="156" y="7490"/>
                  </a:cubicBezTo>
                  <a:lnTo>
                    <a:pt x="8871" y="7490"/>
                  </a:lnTo>
                  <a:cubicBezTo>
                    <a:pt x="8954" y="7490"/>
                    <a:pt x="9026" y="7418"/>
                    <a:pt x="9026" y="7323"/>
                  </a:cubicBezTo>
                  <a:lnTo>
                    <a:pt x="9026" y="1417"/>
                  </a:lnTo>
                  <a:cubicBezTo>
                    <a:pt x="9026" y="1322"/>
                    <a:pt x="8954" y="1251"/>
                    <a:pt x="8871" y="1251"/>
                  </a:cubicBezTo>
                  <a:cubicBezTo>
                    <a:pt x="8776" y="1251"/>
                    <a:pt x="8704" y="1322"/>
                    <a:pt x="8704" y="1417"/>
                  </a:cubicBezTo>
                  <a:lnTo>
                    <a:pt x="8704" y="7144"/>
                  </a:lnTo>
                  <a:lnTo>
                    <a:pt x="6132" y="7144"/>
                  </a:lnTo>
                  <a:lnTo>
                    <a:pt x="6132" y="2870"/>
                  </a:lnTo>
                  <a:lnTo>
                    <a:pt x="6132" y="310"/>
                  </a:lnTo>
                  <a:lnTo>
                    <a:pt x="8704" y="310"/>
                  </a:lnTo>
                  <a:lnTo>
                    <a:pt x="8704" y="763"/>
                  </a:lnTo>
                  <a:cubicBezTo>
                    <a:pt x="8704" y="846"/>
                    <a:pt x="8776" y="929"/>
                    <a:pt x="8871" y="929"/>
                  </a:cubicBezTo>
                  <a:cubicBezTo>
                    <a:pt x="8954" y="929"/>
                    <a:pt x="9026" y="846"/>
                    <a:pt x="9026" y="763"/>
                  </a:cubicBezTo>
                  <a:lnTo>
                    <a:pt x="9026" y="167"/>
                  </a:lnTo>
                  <a:cubicBezTo>
                    <a:pt x="9026" y="72"/>
                    <a:pt x="8954" y="1"/>
                    <a:pt x="887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3"/>
            <p:cNvSpPr/>
            <p:nvPr/>
          </p:nvSpPr>
          <p:spPr>
            <a:xfrm>
              <a:off x="5377363" y="4576542"/>
              <a:ext cx="62191" cy="10248"/>
            </a:xfrm>
            <a:custGeom>
              <a:rect b="b" l="l" r="r" t="t"/>
              <a:pathLst>
                <a:path extrusionOk="0" h="322" w="1954">
                  <a:moveTo>
                    <a:pt x="168" y="0"/>
                  </a:moveTo>
                  <a:cubicBezTo>
                    <a:pt x="84" y="0"/>
                    <a:pt x="1" y="72"/>
                    <a:pt x="1" y="167"/>
                  </a:cubicBezTo>
                  <a:cubicBezTo>
                    <a:pt x="1" y="250"/>
                    <a:pt x="84" y="322"/>
                    <a:pt x="168" y="322"/>
                  </a:cubicBezTo>
                  <a:lnTo>
                    <a:pt x="1787" y="322"/>
                  </a:lnTo>
                  <a:cubicBezTo>
                    <a:pt x="1882" y="322"/>
                    <a:pt x="1953" y="250"/>
                    <a:pt x="1953" y="167"/>
                  </a:cubicBezTo>
                  <a:cubicBezTo>
                    <a:pt x="1953" y="72"/>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3"/>
            <p:cNvSpPr/>
            <p:nvPr/>
          </p:nvSpPr>
          <p:spPr>
            <a:xfrm>
              <a:off x="5470204" y="4495827"/>
              <a:ext cx="62191" cy="10630"/>
            </a:xfrm>
            <a:custGeom>
              <a:rect b="b" l="l" r="r" t="t"/>
              <a:pathLst>
                <a:path extrusionOk="0" h="334" w="1954">
                  <a:moveTo>
                    <a:pt x="168" y="0"/>
                  </a:moveTo>
                  <a:cubicBezTo>
                    <a:pt x="84" y="0"/>
                    <a:pt x="1" y="84"/>
                    <a:pt x="1" y="167"/>
                  </a:cubicBezTo>
                  <a:cubicBezTo>
                    <a:pt x="1" y="262"/>
                    <a:pt x="84" y="334"/>
                    <a:pt x="168" y="334"/>
                  </a:cubicBezTo>
                  <a:lnTo>
                    <a:pt x="1787" y="334"/>
                  </a:lnTo>
                  <a:cubicBezTo>
                    <a:pt x="1882" y="334"/>
                    <a:pt x="1954" y="262"/>
                    <a:pt x="1954" y="167"/>
                  </a:cubicBezTo>
                  <a:cubicBezTo>
                    <a:pt x="1954" y="84"/>
                    <a:pt x="1882" y="0"/>
                    <a:pt x="178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3"/>
            <p:cNvSpPr/>
            <p:nvPr/>
          </p:nvSpPr>
          <p:spPr>
            <a:xfrm>
              <a:off x="5562694" y="4409798"/>
              <a:ext cx="62159" cy="10280"/>
            </a:xfrm>
            <a:custGeom>
              <a:rect b="b" l="l" r="r" t="t"/>
              <a:pathLst>
                <a:path extrusionOk="0" h="323" w="1953">
                  <a:moveTo>
                    <a:pt x="167" y="1"/>
                  </a:moveTo>
                  <a:cubicBezTo>
                    <a:pt x="71" y="1"/>
                    <a:pt x="0" y="72"/>
                    <a:pt x="0" y="167"/>
                  </a:cubicBezTo>
                  <a:cubicBezTo>
                    <a:pt x="0" y="251"/>
                    <a:pt x="71" y="322"/>
                    <a:pt x="167" y="322"/>
                  </a:cubicBezTo>
                  <a:lnTo>
                    <a:pt x="1786" y="322"/>
                  </a:lnTo>
                  <a:cubicBezTo>
                    <a:pt x="1881" y="322"/>
                    <a:pt x="1953" y="251"/>
                    <a:pt x="1953" y="167"/>
                  </a:cubicBezTo>
                  <a:cubicBezTo>
                    <a:pt x="1953" y="72"/>
                    <a:pt x="1881" y="1"/>
                    <a:pt x="178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3"/>
            <p:cNvSpPr/>
            <p:nvPr/>
          </p:nvSpPr>
          <p:spPr>
            <a:xfrm>
              <a:off x="5358043" y="4297637"/>
              <a:ext cx="238388" cy="237624"/>
            </a:xfrm>
            <a:custGeom>
              <a:rect b="b" l="l" r="r" t="t"/>
              <a:pathLst>
                <a:path extrusionOk="0" h="7466" w="7490">
                  <a:moveTo>
                    <a:pt x="6061" y="0"/>
                  </a:moveTo>
                  <a:cubicBezTo>
                    <a:pt x="5966" y="0"/>
                    <a:pt x="5894" y="72"/>
                    <a:pt x="5894" y="155"/>
                  </a:cubicBezTo>
                  <a:cubicBezTo>
                    <a:pt x="5894" y="250"/>
                    <a:pt x="5966" y="322"/>
                    <a:pt x="6061" y="322"/>
                  </a:cubicBezTo>
                  <a:lnTo>
                    <a:pt x="6942" y="322"/>
                  </a:lnTo>
                  <a:lnTo>
                    <a:pt x="60" y="7204"/>
                  </a:lnTo>
                  <a:cubicBezTo>
                    <a:pt x="1" y="7263"/>
                    <a:pt x="1" y="7358"/>
                    <a:pt x="60" y="7418"/>
                  </a:cubicBezTo>
                  <a:cubicBezTo>
                    <a:pt x="72" y="7454"/>
                    <a:pt x="120" y="7466"/>
                    <a:pt x="167" y="7466"/>
                  </a:cubicBezTo>
                  <a:cubicBezTo>
                    <a:pt x="215" y="7466"/>
                    <a:pt x="251" y="7454"/>
                    <a:pt x="286" y="7418"/>
                  </a:cubicBezTo>
                  <a:lnTo>
                    <a:pt x="7156" y="548"/>
                  </a:lnTo>
                  <a:lnTo>
                    <a:pt x="7156" y="1429"/>
                  </a:lnTo>
                  <a:cubicBezTo>
                    <a:pt x="7156" y="1512"/>
                    <a:pt x="7240" y="1584"/>
                    <a:pt x="7323" y="1584"/>
                  </a:cubicBezTo>
                  <a:cubicBezTo>
                    <a:pt x="7406" y="1584"/>
                    <a:pt x="7490" y="1512"/>
                    <a:pt x="7490" y="1429"/>
                  </a:cubicBezTo>
                  <a:lnTo>
                    <a:pt x="7490" y="155"/>
                  </a:lnTo>
                  <a:cubicBezTo>
                    <a:pt x="7490" y="72"/>
                    <a:pt x="7406" y="0"/>
                    <a:pt x="732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7" name="Google Shape;647;p33"/>
          <p:cNvGrpSpPr/>
          <p:nvPr/>
        </p:nvGrpSpPr>
        <p:grpSpPr>
          <a:xfrm>
            <a:off x="3630593" y="3198881"/>
            <a:ext cx="484361" cy="484405"/>
            <a:chOff x="4890434" y="4287389"/>
            <a:chExt cx="345997" cy="346029"/>
          </a:xfrm>
        </p:grpSpPr>
        <p:sp>
          <p:nvSpPr>
            <p:cNvPr id="648" name="Google Shape;648;p33"/>
            <p:cNvSpPr/>
            <p:nvPr/>
          </p:nvSpPr>
          <p:spPr>
            <a:xfrm>
              <a:off x="5111349" y="4400695"/>
              <a:ext cx="54998" cy="54998"/>
            </a:xfrm>
            <a:custGeom>
              <a:rect b="b" l="l" r="r" t="t"/>
              <a:pathLst>
                <a:path extrusionOk="0" h="1728" w="1728">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3"/>
            <p:cNvSpPr/>
            <p:nvPr/>
          </p:nvSpPr>
          <p:spPr>
            <a:xfrm>
              <a:off x="5113640" y="4466642"/>
              <a:ext cx="70498" cy="51179"/>
            </a:xfrm>
            <a:custGeom>
              <a:rect b="b" l="l" r="r" t="t"/>
              <a:pathLst>
                <a:path extrusionOk="0" h="1608" w="2215">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3"/>
            <p:cNvSpPr/>
            <p:nvPr/>
          </p:nvSpPr>
          <p:spPr>
            <a:xfrm>
              <a:off x="4943490" y="4467023"/>
              <a:ext cx="70880" cy="51179"/>
            </a:xfrm>
            <a:custGeom>
              <a:rect b="b" l="l" r="r" t="t"/>
              <a:pathLst>
                <a:path extrusionOk="0" h="1608" w="2227">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3"/>
            <p:cNvSpPr/>
            <p:nvPr/>
          </p:nvSpPr>
          <p:spPr>
            <a:xfrm>
              <a:off x="4961282" y="4400695"/>
              <a:ext cx="54616" cy="54998"/>
            </a:xfrm>
            <a:custGeom>
              <a:rect b="b" l="l" r="r" t="t"/>
              <a:pathLst>
                <a:path extrusionOk="0" h="1728" w="1716">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3"/>
            <p:cNvSpPr/>
            <p:nvPr/>
          </p:nvSpPr>
          <p:spPr>
            <a:xfrm>
              <a:off x="5028374" y="4386691"/>
              <a:ext cx="71262" cy="70880"/>
            </a:xfrm>
            <a:custGeom>
              <a:rect b="b" l="l" r="r" t="t"/>
              <a:pathLst>
                <a:path extrusionOk="0" h="2227" w="2239">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3"/>
            <p:cNvSpPr/>
            <p:nvPr/>
          </p:nvSpPr>
          <p:spPr>
            <a:xfrm>
              <a:off x="5004122" y="4468901"/>
              <a:ext cx="120149" cy="65596"/>
            </a:xfrm>
            <a:custGeom>
              <a:rect b="b" l="l" r="r" t="t"/>
              <a:pathLst>
                <a:path extrusionOk="0" h="2061" w="3775">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3"/>
            <p:cNvSpPr/>
            <p:nvPr/>
          </p:nvSpPr>
          <p:spPr>
            <a:xfrm>
              <a:off x="4890434" y="4287389"/>
              <a:ext cx="345997" cy="346029"/>
            </a:xfrm>
            <a:custGeom>
              <a:rect b="b" l="l" r="r" t="t"/>
              <a:pathLst>
                <a:path extrusionOk="0" h="10872" w="10871">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5" name="Google Shape;655;p33"/>
          <p:cNvGrpSpPr/>
          <p:nvPr/>
        </p:nvGrpSpPr>
        <p:grpSpPr>
          <a:xfrm>
            <a:off x="5029464" y="1816803"/>
            <a:ext cx="488638" cy="438247"/>
            <a:chOff x="5778676" y="3826972"/>
            <a:chExt cx="349052" cy="313056"/>
          </a:xfrm>
        </p:grpSpPr>
        <p:sp>
          <p:nvSpPr>
            <p:cNvPr id="656" name="Google Shape;656;p33"/>
            <p:cNvSpPr/>
            <p:nvPr/>
          </p:nvSpPr>
          <p:spPr>
            <a:xfrm>
              <a:off x="5923045" y="3890659"/>
              <a:ext cx="27690" cy="48155"/>
            </a:xfrm>
            <a:custGeom>
              <a:rect b="b" l="l" r="r" t="t"/>
              <a:pathLst>
                <a:path extrusionOk="0" h="1513" w="87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3"/>
            <p:cNvSpPr/>
            <p:nvPr/>
          </p:nvSpPr>
          <p:spPr>
            <a:xfrm>
              <a:off x="5976866" y="3843268"/>
              <a:ext cx="80364" cy="80364"/>
            </a:xfrm>
            <a:custGeom>
              <a:rect b="b" l="l" r="r" t="t"/>
              <a:pathLst>
                <a:path extrusionOk="0" h="2525" w="2525">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3"/>
            <p:cNvSpPr/>
            <p:nvPr/>
          </p:nvSpPr>
          <p:spPr>
            <a:xfrm>
              <a:off x="5879473" y="3826972"/>
              <a:ext cx="193288" cy="144051"/>
            </a:xfrm>
            <a:custGeom>
              <a:rect b="b" l="l" r="r" t="t"/>
              <a:pathLst>
                <a:path extrusionOk="0" h="4526" w="6073">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3"/>
            <p:cNvSpPr/>
            <p:nvPr/>
          </p:nvSpPr>
          <p:spPr>
            <a:xfrm>
              <a:off x="6003760" y="3859946"/>
              <a:ext cx="26958" cy="47773"/>
            </a:xfrm>
            <a:custGeom>
              <a:rect b="b" l="l" r="r" t="t"/>
              <a:pathLst>
                <a:path extrusionOk="0" h="1501" w="847">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3"/>
            <p:cNvSpPr/>
            <p:nvPr/>
          </p:nvSpPr>
          <p:spPr>
            <a:xfrm>
              <a:off x="5778676" y="3939865"/>
              <a:ext cx="349052" cy="200163"/>
            </a:xfrm>
            <a:custGeom>
              <a:rect b="b" l="l" r="r" t="t"/>
              <a:pathLst>
                <a:path extrusionOk="0" h="6289" w="10967">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1" name="Google Shape;661;p33"/>
          <p:cNvGrpSpPr/>
          <p:nvPr/>
        </p:nvGrpSpPr>
        <p:grpSpPr>
          <a:xfrm>
            <a:off x="3630866" y="1790363"/>
            <a:ext cx="483826" cy="491133"/>
            <a:chOff x="4874902" y="3808799"/>
            <a:chExt cx="345615" cy="350835"/>
          </a:xfrm>
        </p:grpSpPr>
        <p:sp>
          <p:nvSpPr>
            <p:cNvPr id="662" name="Google Shape;662;p33"/>
            <p:cNvSpPr/>
            <p:nvPr/>
          </p:nvSpPr>
          <p:spPr>
            <a:xfrm>
              <a:off x="4874902" y="3808799"/>
              <a:ext cx="345615" cy="350835"/>
            </a:xfrm>
            <a:custGeom>
              <a:rect b="b" l="l" r="r" t="t"/>
              <a:pathLst>
                <a:path extrusionOk="0" h="11023" w="10859">
                  <a:moveTo>
                    <a:pt x="6632" y="274"/>
                  </a:moveTo>
                  <a:cubicBezTo>
                    <a:pt x="6858" y="274"/>
                    <a:pt x="7037" y="453"/>
                    <a:pt x="7037" y="679"/>
                  </a:cubicBezTo>
                  <a:cubicBezTo>
                    <a:pt x="7037" y="905"/>
                    <a:pt x="6858" y="1084"/>
                    <a:pt x="6632" y="1084"/>
                  </a:cubicBezTo>
                  <a:lnTo>
                    <a:pt x="4906" y="1084"/>
                  </a:lnTo>
                  <a:cubicBezTo>
                    <a:pt x="4691" y="1084"/>
                    <a:pt x="4513" y="905"/>
                    <a:pt x="4513" y="679"/>
                  </a:cubicBezTo>
                  <a:cubicBezTo>
                    <a:pt x="4513" y="453"/>
                    <a:pt x="4691" y="274"/>
                    <a:pt x="4906" y="274"/>
                  </a:cubicBezTo>
                  <a:close/>
                  <a:moveTo>
                    <a:pt x="5965" y="1405"/>
                  </a:moveTo>
                  <a:lnTo>
                    <a:pt x="5965" y="1965"/>
                  </a:lnTo>
                  <a:lnTo>
                    <a:pt x="5572" y="1965"/>
                  </a:lnTo>
                  <a:lnTo>
                    <a:pt x="5572" y="1405"/>
                  </a:lnTo>
                  <a:close/>
                  <a:moveTo>
                    <a:pt x="5790" y="2285"/>
                  </a:moveTo>
                  <a:cubicBezTo>
                    <a:pt x="7012" y="2285"/>
                    <a:pt x="8209" y="2830"/>
                    <a:pt x="9037" y="3834"/>
                  </a:cubicBezTo>
                  <a:cubicBezTo>
                    <a:pt x="10513" y="5632"/>
                    <a:pt x="10228" y="8287"/>
                    <a:pt x="8430" y="9763"/>
                  </a:cubicBezTo>
                  <a:cubicBezTo>
                    <a:pt x="7647" y="10392"/>
                    <a:pt x="6705" y="10700"/>
                    <a:pt x="5771" y="10700"/>
                  </a:cubicBezTo>
                  <a:cubicBezTo>
                    <a:pt x="4545" y="10700"/>
                    <a:pt x="3331" y="10171"/>
                    <a:pt x="2500" y="9144"/>
                  </a:cubicBezTo>
                  <a:cubicBezTo>
                    <a:pt x="405" y="6573"/>
                    <a:pt x="2000" y="2715"/>
                    <a:pt x="5239" y="2322"/>
                  </a:cubicBezTo>
                  <a:cubicBezTo>
                    <a:pt x="5422" y="2297"/>
                    <a:pt x="5606" y="2285"/>
                    <a:pt x="5790" y="2285"/>
                  </a:cubicBezTo>
                  <a:close/>
                  <a:moveTo>
                    <a:pt x="4917" y="0"/>
                  </a:moveTo>
                  <a:cubicBezTo>
                    <a:pt x="4513" y="0"/>
                    <a:pt x="4203" y="322"/>
                    <a:pt x="4203" y="715"/>
                  </a:cubicBezTo>
                  <a:cubicBezTo>
                    <a:pt x="4203" y="1108"/>
                    <a:pt x="4525" y="1429"/>
                    <a:pt x="4917" y="1429"/>
                  </a:cubicBezTo>
                  <a:lnTo>
                    <a:pt x="5251" y="1429"/>
                  </a:lnTo>
                  <a:lnTo>
                    <a:pt x="5251" y="1989"/>
                  </a:lnTo>
                  <a:cubicBezTo>
                    <a:pt x="1727" y="2393"/>
                    <a:pt x="0" y="6573"/>
                    <a:pt x="2262" y="9359"/>
                  </a:cubicBezTo>
                  <a:cubicBezTo>
                    <a:pt x="3161" y="10454"/>
                    <a:pt x="4471" y="11023"/>
                    <a:pt x="5790" y="11023"/>
                  </a:cubicBezTo>
                  <a:cubicBezTo>
                    <a:pt x="6795" y="11023"/>
                    <a:pt x="7805" y="10693"/>
                    <a:pt x="8644" y="10013"/>
                  </a:cubicBezTo>
                  <a:cubicBezTo>
                    <a:pt x="10585" y="8430"/>
                    <a:pt x="10859" y="5561"/>
                    <a:pt x="9287" y="3632"/>
                  </a:cubicBezTo>
                  <a:cubicBezTo>
                    <a:pt x="8513" y="2679"/>
                    <a:pt x="7430" y="2120"/>
                    <a:pt x="6299" y="1989"/>
                  </a:cubicBezTo>
                  <a:lnTo>
                    <a:pt x="6299" y="1429"/>
                  </a:lnTo>
                  <a:lnTo>
                    <a:pt x="6644" y="1429"/>
                  </a:lnTo>
                  <a:cubicBezTo>
                    <a:pt x="7037" y="1429"/>
                    <a:pt x="7358" y="1096"/>
                    <a:pt x="7358" y="715"/>
                  </a:cubicBezTo>
                  <a:cubicBezTo>
                    <a:pt x="7358" y="310"/>
                    <a:pt x="7025" y="0"/>
                    <a:pt x="66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3"/>
            <p:cNvSpPr/>
            <p:nvPr/>
          </p:nvSpPr>
          <p:spPr>
            <a:xfrm>
              <a:off x="4939321" y="4009630"/>
              <a:ext cx="145929" cy="123618"/>
            </a:xfrm>
            <a:custGeom>
              <a:rect b="b" l="l" r="r" t="t"/>
              <a:pathLst>
                <a:path extrusionOk="0" h="3884" w="4585">
                  <a:moveTo>
                    <a:pt x="203" y="1"/>
                  </a:moveTo>
                  <a:cubicBezTo>
                    <a:pt x="119" y="1"/>
                    <a:pt x="48" y="72"/>
                    <a:pt x="48" y="155"/>
                  </a:cubicBezTo>
                  <a:cubicBezTo>
                    <a:pt x="48" y="203"/>
                    <a:pt x="0" y="965"/>
                    <a:pt x="429" y="1810"/>
                  </a:cubicBezTo>
                  <a:cubicBezTo>
                    <a:pt x="691" y="2334"/>
                    <a:pt x="1072" y="2799"/>
                    <a:pt x="1548" y="3156"/>
                  </a:cubicBezTo>
                  <a:cubicBezTo>
                    <a:pt x="2212" y="3644"/>
                    <a:pt x="2997" y="3883"/>
                    <a:pt x="3771" y="3883"/>
                  </a:cubicBezTo>
                  <a:cubicBezTo>
                    <a:pt x="3996" y="3883"/>
                    <a:pt x="4221" y="3863"/>
                    <a:pt x="4441" y="3823"/>
                  </a:cubicBezTo>
                  <a:cubicBezTo>
                    <a:pt x="4525" y="3811"/>
                    <a:pt x="4584" y="3715"/>
                    <a:pt x="4572" y="3632"/>
                  </a:cubicBezTo>
                  <a:cubicBezTo>
                    <a:pt x="4540" y="3545"/>
                    <a:pt x="4477" y="3488"/>
                    <a:pt x="4394" y="3488"/>
                  </a:cubicBezTo>
                  <a:cubicBezTo>
                    <a:pt x="4386" y="3488"/>
                    <a:pt x="4378" y="3488"/>
                    <a:pt x="4370" y="3489"/>
                  </a:cubicBezTo>
                  <a:cubicBezTo>
                    <a:pt x="4161" y="3528"/>
                    <a:pt x="3950" y="3547"/>
                    <a:pt x="3739" y="3547"/>
                  </a:cubicBezTo>
                  <a:cubicBezTo>
                    <a:pt x="3035" y="3547"/>
                    <a:pt x="2334" y="3331"/>
                    <a:pt x="1739" y="2882"/>
                  </a:cubicBezTo>
                  <a:cubicBezTo>
                    <a:pt x="286" y="1810"/>
                    <a:pt x="369" y="155"/>
                    <a:pt x="369" y="155"/>
                  </a:cubicBezTo>
                  <a:cubicBezTo>
                    <a:pt x="369" y="72"/>
                    <a:pt x="298" y="1"/>
                    <a:pt x="2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3"/>
            <p:cNvSpPr/>
            <p:nvPr/>
          </p:nvSpPr>
          <p:spPr>
            <a:xfrm>
              <a:off x="4942344" y="3897629"/>
              <a:ext cx="205033" cy="101816"/>
            </a:xfrm>
            <a:custGeom>
              <a:rect b="b" l="l" r="r" t="t"/>
              <a:pathLst>
                <a:path extrusionOk="0" h="3199" w="6442">
                  <a:moveTo>
                    <a:pt x="3666" y="0"/>
                  </a:moveTo>
                  <a:cubicBezTo>
                    <a:pt x="1972" y="0"/>
                    <a:pt x="363" y="1175"/>
                    <a:pt x="24" y="3008"/>
                  </a:cubicBezTo>
                  <a:cubicBezTo>
                    <a:pt x="0" y="3115"/>
                    <a:pt x="72" y="3198"/>
                    <a:pt x="179" y="3198"/>
                  </a:cubicBezTo>
                  <a:cubicBezTo>
                    <a:pt x="251" y="3198"/>
                    <a:pt x="322" y="3139"/>
                    <a:pt x="334" y="3067"/>
                  </a:cubicBezTo>
                  <a:cubicBezTo>
                    <a:pt x="656" y="1384"/>
                    <a:pt x="2127" y="318"/>
                    <a:pt x="3670" y="318"/>
                  </a:cubicBezTo>
                  <a:cubicBezTo>
                    <a:pt x="4353" y="318"/>
                    <a:pt x="5050" y="527"/>
                    <a:pt x="5668" y="984"/>
                  </a:cubicBezTo>
                  <a:cubicBezTo>
                    <a:pt x="5846" y="1115"/>
                    <a:pt x="5989" y="1257"/>
                    <a:pt x="6144" y="1412"/>
                  </a:cubicBezTo>
                  <a:cubicBezTo>
                    <a:pt x="6180" y="1448"/>
                    <a:pt x="6228" y="1471"/>
                    <a:pt x="6274" y="1471"/>
                  </a:cubicBezTo>
                  <a:cubicBezTo>
                    <a:pt x="6305" y="1471"/>
                    <a:pt x="6334" y="1460"/>
                    <a:pt x="6358" y="1436"/>
                  </a:cubicBezTo>
                  <a:cubicBezTo>
                    <a:pt x="6430" y="1377"/>
                    <a:pt x="6442" y="1269"/>
                    <a:pt x="6382" y="1210"/>
                  </a:cubicBezTo>
                  <a:cubicBezTo>
                    <a:pt x="6216" y="1031"/>
                    <a:pt x="6049" y="876"/>
                    <a:pt x="5858" y="734"/>
                  </a:cubicBezTo>
                  <a:cubicBezTo>
                    <a:pt x="5179" y="230"/>
                    <a:pt x="4414" y="0"/>
                    <a:pt x="366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3"/>
            <p:cNvSpPr/>
            <p:nvPr/>
          </p:nvSpPr>
          <p:spPr>
            <a:xfrm>
              <a:off x="5092729" y="3950240"/>
              <a:ext cx="84597" cy="175465"/>
            </a:xfrm>
            <a:custGeom>
              <a:rect b="b" l="l" r="r" t="t"/>
              <a:pathLst>
                <a:path extrusionOk="0" h="5513" w="2658">
                  <a:moveTo>
                    <a:pt x="1939" y="0"/>
                  </a:moveTo>
                  <a:cubicBezTo>
                    <a:pt x="1907" y="0"/>
                    <a:pt x="1875" y="11"/>
                    <a:pt x="1848" y="33"/>
                  </a:cubicBezTo>
                  <a:cubicBezTo>
                    <a:pt x="1776" y="81"/>
                    <a:pt x="1741" y="176"/>
                    <a:pt x="1800" y="259"/>
                  </a:cubicBezTo>
                  <a:cubicBezTo>
                    <a:pt x="2145" y="795"/>
                    <a:pt x="2324" y="1414"/>
                    <a:pt x="2324" y="2057"/>
                  </a:cubicBezTo>
                  <a:cubicBezTo>
                    <a:pt x="2324" y="3486"/>
                    <a:pt x="1431" y="4724"/>
                    <a:pt x="169" y="5200"/>
                  </a:cubicBezTo>
                  <a:cubicBezTo>
                    <a:pt x="1" y="5263"/>
                    <a:pt x="55" y="5512"/>
                    <a:pt x="218" y="5512"/>
                  </a:cubicBezTo>
                  <a:cubicBezTo>
                    <a:pt x="239" y="5512"/>
                    <a:pt x="263" y="5508"/>
                    <a:pt x="288" y="5498"/>
                  </a:cubicBezTo>
                  <a:cubicBezTo>
                    <a:pt x="1669" y="4962"/>
                    <a:pt x="2657" y="3605"/>
                    <a:pt x="2657" y="2045"/>
                  </a:cubicBezTo>
                  <a:cubicBezTo>
                    <a:pt x="2622" y="1343"/>
                    <a:pt x="2431" y="676"/>
                    <a:pt x="2074" y="81"/>
                  </a:cubicBezTo>
                  <a:cubicBezTo>
                    <a:pt x="2044" y="29"/>
                    <a:pt x="1992" y="0"/>
                    <a:pt x="193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3"/>
            <p:cNvSpPr/>
            <p:nvPr/>
          </p:nvSpPr>
          <p:spPr>
            <a:xfrm>
              <a:off x="5004886" y="3993717"/>
              <a:ext cx="81478" cy="55348"/>
            </a:xfrm>
            <a:custGeom>
              <a:rect b="b" l="l" r="r" t="t"/>
              <a:pathLst>
                <a:path extrusionOk="0" h="1739" w="2560">
                  <a:moveTo>
                    <a:pt x="1691" y="334"/>
                  </a:moveTo>
                  <a:cubicBezTo>
                    <a:pt x="1976" y="334"/>
                    <a:pt x="2143" y="655"/>
                    <a:pt x="1976" y="882"/>
                  </a:cubicBezTo>
                  <a:cubicBezTo>
                    <a:pt x="1913" y="974"/>
                    <a:pt x="1806" y="1024"/>
                    <a:pt x="1698" y="1024"/>
                  </a:cubicBezTo>
                  <a:cubicBezTo>
                    <a:pt x="1625" y="1024"/>
                    <a:pt x="1551" y="1001"/>
                    <a:pt x="1488" y="953"/>
                  </a:cubicBezTo>
                  <a:cubicBezTo>
                    <a:pt x="1214" y="763"/>
                    <a:pt x="1369" y="334"/>
                    <a:pt x="1691" y="334"/>
                  </a:cubicBezTo>
                  <a:close/>
                  <a:moveTo>
                    <a:pt x="1691" y="1"/>
                  </a:moveTo>
                  <a:cubicBezTo>
                    <a:pt x="1584" y="1"/>
                    <a:pt x="1334" y="36"/>
                    <a:pt x="1155" y="274"/>
                  </a:cubicBezTo>
                  <a:cubicBezTo>
                    <a:pt x="1024" y="453"/>
                    <a:pt x="988" y="655"/>
                    <a:pt x="1048" y="846"/>
                  </a:cubicBezTo>
                  <a:lnTo>
                    <a:pt x="131" y="1441"/>
                  </a:lnTo>
                  <a:cubicBezTo>
                    <a:pt x="0" y="1536"/>
                    <a:pt x="60" y="1739"/>
                    <a:pt x="214" y="1739"/>
                  </a:cubicBezTo>
                  <a:cubicBezTo>
                    <a:pt x="310" y="1739"/>
                    <a:pt x="262" y="1727"/>
                    <a:pt x="1214" y="1132"/>
                  </a:cubicBezTo>
                  <a:cubicBezTo>
                    <a:pt x="1346" y="1279"/>
                    <a:pt x="1520" y="1349"/>
                    <a:pt x="1692" y="1349"/>
                  </a:cubicBezTo>
                  <a:cubicBezTo>
                    <a:pt x="1896" y="1349"/>
                    <a:pt x="2098" y="1252"/>
                    <a:pt x="2226" y="1072"/>
                  </a:cubicBezTo>
                  <a:cubicBezTo>
                    <a:pt x="2560" y="632"/>
                    <a:pt x="2238" y="1"/>
                    <a:pt x="169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3"/>
            <p:cNvSpPr/>
            <p:nvPr/>
          </p:nvSpPr>
          <p:spPr>
            <a:xfrm>
              <a:off x="5053391" y="3915262"/>
              <a:ext cx="10630" cy="29982"/>
            </a:xfrm>
            <a:custGeom>
              <a:rect b="b" l="l" r="r" t="t"/>
              <a:pathLst>
                <a:path extrusionOk="0" h="942" w="334">
                  <a:moveTo>
                    <a:pt x="167" y="1"/>
                  </a:moveTo>
                  <a:cubicBezTo>
                    <a:pt x="83" y="1"/>
                    <a:pt x="0" y="72"/>
                    <a:pt x="0" y="168"/>
                  </a:cubicBezTo>
                  <a:lnTo>
                    <a:pt x="0" y="775"/>
                  </a:lnTo>
                  <a:cubicBezTo>
                    <a:pt x="0" y="858"/>
                    <a:pt x="83" y="942"/>
                    <a:pt x="167" y="942"/>
                  </a:cubicBezTo>
                  <a:cubicBezTo>
                    <a:pt x="262" y="942"/>
                    <a:pt x="333" y="858"/>
                    <a:pt x="333" y="775"/>
                  </a:cubicBezTo>
                  <a:lnTo>
                    <a:pt x="333" y="168"/>
                  </a:lnTo>
                  <a:cubicBezTo>
                    <a:pt x="333" y="72"/>
                    <a:pt x="262"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3"/>
            <p:cNvSpPr/>
            <p:nvPr/>
          </p:nvSpPr>
          <p:spPr>
            <a:xfrm>
              <a:off x="5005236" y="3928216"/>
              <a:ext cx="21261" cy="26894"/>
            </a:xfrm>
            <a:custGeom>
              <a:rect b="b" l="l" r="r" t="t"/>
              <a:pathLst>
                <a:path extrusionOk="0" h="845" w="668">
                  <a:moveTo>
                    <a:pt x="183" y="1"/>
                  </a:moveTo>
                  <a:cubicBezTo>
                    <a:pt x="156" y="1"/>
                    <a:pt x="130" y="8"/>
                    <a:pt x="108" y="23"/>
                  </a:cubicBezTo>
                  <a:cubicBezTo>
                    <a:pt x="25" y="70"/>
                    <a:pt x="1" y="177"/>
                    <a:pt x="49" y="249"/>
                  </a:cubicBezTo>
                  <a:lnTo>
                    <a:pt x="346" y="773"/>
                  </a:lnTo>
                  <a:cubicBezTo>
                    <a:pt x="382" y="808"/>
                    <a:pt x="430" y="844"/>
                    <a:pt x="489" y="844"/>
                  </a:cubicBezTo>
                  <a:cubicBezTo>
                    <a:pt x="525" y="844"/>
                    <a:pt x="549" y="844"/>
                    <a:pt x="561" y="832"/>
                  </a:cubicBezTo>
                  <a:cubicBezTo>
                    <a:pt x="644" y="785"/>
                    <a:pt x="668" y="677"/>
                    <a:pt x="620" y="606"/>
                  </a:cubicBezTo>
                  <a:lnTo>
                    <a:pt x="322" y="82"/>
                  </a:lnTo>
                  <a:cubicBezTo>
                    <a:pt x="298" y="33"/>
                    <a:pt x="240" y="1"/>
                    <a:pt x="18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3"/>
            <p:cNvSpPr/>
            <p:nvPr/>
          </p:nvSpPr>
          <p:spPr>
            <a:xfrm>
              <a:off x="4970766" y="3962876"/>
              <a:ext cx="28454" cy="19510"/>
            </a:xfrm>
            <a:custGeom>
              <a:rect b="b" l="l" r="r" t="t"/>
              <a:pathLst>
                <a:path extrusionOk="0" h="613" w="894">
                  <a:moveTo>
                    <a:pt x="189" y="1"/>
                  </a:moveTo>
                  <a:cubicBezTo>
                    <a:pt x="130" y="1"/>
                    <a:pt x="69" y="27"/>
                    <a:pt x="36" y="77"/>
                  </a:cubicBezTo>
                  <a:cubicBezTo>
                    <a:pt x="0" y="160"/>
                    <a:pt x="24" y="255"/>
                    <a:pt x="96" y="303"/>
                  </a:cubicBezTo>
                  <a:lnTo>
                    <a:pt x="620" y="600"/>
                  </a:lnTo>
                  <a:cubicBezTo>
                    <a:pt x="655" y="612"/>
                    <a:pt x="679" y="612"/>
                    <a:pt x="691" y="612"/>
                  </a:cubicBezTo>
                  <a:cubicBezTo>
                    <a:pt x="751" y="612"/>
                    <a:pt x="798" y="589"/>
                    <a:pt x="834" y="541"/>
                  </a:cubicBezTo>
                  <a:cubicBezTo>
                    <a:pt x="893" y="470"/>
                    <a:pt x="858" y="362"/>
                    <a:pt x="786" y="315"/>
                  </a:cubicBezTo>
                  <a:lnTo>
                    <a:pt x="262" y="17"/>
                  </a:lnTo>
                  <a:cubicBezTo>
                    <a:pt x="240" y="6"/>
                    <a:pt x="215" y="1"/>
                    <a:pt x="18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3"/>
            <p:cNvSpPr/>
            <p:nvPr/>
          </p:nvSpPr>
          <p:spPr>
            <a:xfrm>
              <a:off x="4958258" y="4010012"/>
              <a:ext cx="29982" cy="10248"/>
            </a:xfrm>
            <a:custGeom>
              <a:rect b="b" l="l" r="r" t="t"/>
              <a:pathLst>
                <a:path extrusionOk="0" h="322" w="942">
                  <a:moveTo>
                    <a:pt x="167" y="1"/>
                  </a:moveTo>
                  <a:cubicBezTo>
                    <a:pt x="72" y="1"/>
                    <a:pt x="1" y="72"/>
                    <a:pt x="1" y="167"/>
                  </a:cubicBezTo>
                  <a:cubicBezTo>
                    <a:pt x="1"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3"/>
            <p:cNvSpPr/>
            <p:nvPr/>
          </p:nvSpPr>
          <p:spPr>
            <a:xfrm>
              <a:off x="4969239" y="4047601"/>
              <a:ext cx="30363" cy="20051"/>
            </a:xfrm>
            <a:custGeom>
              <a:rect b="b" l="l" r="r" t="t"/>
              <a:pathLst>
                <a:path extrusionOk="0" h="630" w="954">
                  <a:moveTo>
                    <a:pt x="754" y="0"/>
                  </a:moveTo>
                  <a:cubicBezTo>
                    <a:pt x="728" y="0"/>
                    <a:pt x="702" y="7"/>
                    <a:pt x="679" y="22"/>
                  </a:cubicBezTo>
                  <a:lnTo>
                    <a:pt x="156" y="320"/>
                  </a:lnTo>
                  <a:cubicBezTo>
                    <a:pt x="1" y="415"/>
                    <a:pt x="60" y="629"/>
                    <a:pt x="239" y="629"/>
                  </a:cubicBezTo>
                  <a:cubicBezTo>
                    <a:pt x="310" y="629"/>
                    <a:pt x="310" y="605"/>
                    <a:pt x="846" y="308"/>
                  </a:cubicBezTo>
                  <a:cubicBezTo>
                    <a:pt x="918" y="260"/>
                    <a:pt x="953" y="153"/>
                    <a:pt x="906" y="82"/>
                  </a:cubicBezTo>
                  <a:cubicBezTo>
                    <a:pt x="873" y="33"/>
                    <a:pt x="812" y="0"/>
                    <a:pt x="75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3"/>
            <p:cNvSpPr/>
            <p:nvPr/>
          </p:nvSpPr>
          <p:spPr>
            <a:xfrm>
              <a:off x="5005236" y="4075641"/>
              <a:ext cx="21261" cy="26862"/>
            </a:xfrm>
            <a:custGeom>
              <a:rect b="b" l="l" r="r" t="t"/>
              <a:pathLst>
                <a:path extrusionOk="0" h="844" w="668">
                  <a:moveTo>
                    <a:pt x="491" y="0"/>
                  </a:moveTo>
                  <a:cubicBezTo>
                    <a:pt x="440" y="0"/>
                    <a:pt x="391" y="33"/>
                    <a:pt x="358" y="82"/>
                  </a:cubicBezTo>
                  <a:lnTo>
                    <a:pt x="60" y="606"/>
                  </a:lnTo>
                  <a:cubicBezTo>
                    <a:pt x="1" y="701"/>
                    <a:pt x="72" y="844"/>
                    <a:pt x="191" y="844"/>
                  </a:cubicBezTo>
                  <a:cubicBezTo>
                    <a:pt x="251" y="844"/>
                    <a:pt x="299" y="808"/>
                    <a:pt x="322" y="760"/>
                  </a:cubicBezTo>
                  <a:lnTo>
                    <a:pt x="620" y="248"/>
                  </a:lnTo>
                  <a:cubicBezTo>
                    <a:pt x="668" y="165"/>
                    <a:pt x="644" y="70"/>
                    <a:pt x="561" y="22"/>
                  </a:cubicBezTo>
                  <a:cubicBezTo>
                    <a:pt x="538" y="7"/>
                    <a:pt x="514" y="0"/>
                    <a:pt x="4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3"/>
            <p:cNvSpPr/>
            <p:nvPr/>
          </p:nvSpPr>
          <p:spPr>
            <a:xfrm>
              <a:off x="5053391" y="4085794"/>
              <a:ext cx="10630" cy="29982"/>
            </a:xfrm>
            <a:custGeom>
              <a:rect b="b" l="l" r="r" t="t"/>
              <a:pathLst>
                <a:path extrusionOk="0" h="942" w="334">
                  <a:moveTo>
                    <a:pt x="167" y="1"/>
                  </a:moveTo>
                  <a:cubicBezTo>
                    <a:pt x="83" y="1"/>
                    <a:pt x="0" y="72"/>
                    <a:pt x="0" y="167"/>
                  </a:cubicBezTo>
                  <a:lnTo>
                    <a:pt x="0" y="775"/>
                  </a:lnTo>
                  <a:cubicBezTo>
                    <a:pt x="0" y="858"/>
                    <a:pt x="83" y="941"/>
                    <a:pt x="167" y="941"/>
                  </a:cubicBezTo>
                  <a:cubicBezTo>
                    <a:pt x="250" y="941"/>
                    <a:pt x="333" y="858"/>
                    <a:pt x="333" y="775"/>
                  </a:cubicBezTo>
                  <a:lnTo>
                    <a:pt x="333" y="167"/>
                  </a:lnTo>
                  <a:cubicBezTo>
                    <a:pt x="333" y="72"/>
                    <a:pt x="250"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3"/>
            <p:cNvSpPr/>
            <p:nvPr/>
          </p:nvSpPr>
          <p:spPr>
            <a:xfrm>
              <a:off x="5090501" y="4075641"/>
              <a:ext cx="21261" cy="26894"/>
            </a:xfrm>
            <a:custGeom>
              <a:rect b="b" l="l" r="r" t="t"/>
              <a:pathLst>
                <a:path extrusionOk="0" h="845" w="668">
                  <a:moveTo>
                    <a:pt x="182" y="0"/>
                  </a:moveTo>
                  <a:cubicBezTo>
                    <a:pt x="156" y="0"/>
                    <a:pt x="130" y="7"/>
                    <a:pt x="108" y="22"/>
                  </a:cubicBezTo>
                  <a:cubicBezTo>
                    <a:pt x="25" y="70"/>
                    <a:pt x="1" y="165"/>
                    <a:pt x="48" y="248"/>
                  </a:cubicBezTo>
                  <a:lnTo>
                    <a:pt x="346" y="760"/>
                  </a:lnTo>
                  <a:cubicBezTo>
                    <a:pt x="370" y="815"/>
                    <a:pt x="424" y="844"/>
                    <a:pt x="479" y="844"/>
                  </a:cubicBezTo>
                  <a:cubicBezTo>
                    <a:pt x="507" y="844"/>
                    <a:pt x="536" y="836"/>
                    <a:pt x="560" y="820"/>
                  </a:cubicBezTo>
                  <a:cubicBezTo>
                    <a:pt x="644" y="784"/>
                    <a:pt x="668" y="677"/>
                    <a:pt x="620" y="606"/>
                  </a:cubicBezTo>
                  <a:lnTo>
                    <a:pt x="322" y="82"/>
                  </a:lnTo>
                  <a:cubicBezTo>
                    <a:pt x="298" y="33"/>
                    <a:pt x="240" y="0"/>
                    <a:pt x="1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3"/>
            <p:cNvSpPr/>
            <p:nvPr/>
          </p:nvSpPr>
          <p:spPr>
            <a:xfrm>
              <a:off x="5117809" y="4048142"/>
              <a:ext cx="28454" cy="19510"/>
            </a:xfrm>
            <a:custGeom>
              <a:rect b="b" l="l" r="r" t="t"/>
              <a:pathLst>
                <a:path extrusionOk="0" h="613" w="894">
                  <a:moveTo>
                    <a:pt x="195" y="1"/>
                  </a:moveTo>
                  <a:cubicBezTo>
                    <a:pt x="136" y="1"/>
                    <a:pt x="81" y="27"/>
                    <a:pt x="48" y="77"/>
                  </a:cubicBezTo>
                  <a:cubicBezTo>
                    <a:pt x="0" y="160"/>
                    <a:pt x="36" y="243"/>
                    <a:pt x="107" y="291"/>
                  </a:cubicBezTo>
                  <a:cubicBezTo>
                    <a:pt x="643" y="588"/>
                    <a:pt x="631" y="612"/>
                    <a:pt x="714" y="612"/>
                  </a:cubicBezTo>
                  <a:cubicBezTo>
                    <a:pt x="774" y="612"/>
                    <a:pt x="822" y="588"/>
                    <a:pt x="845" y="541"/>
                  </a:cubicBezTo>
                  <a:cubicBezTo>
                    <a:pt x="893" y="469"/>
                    <a:pt x="869" y="362"/>
                    <a:pt x="786" y="315"/>
                  </a:cubicBezTo>
                  <a:lnTo>
                    <a:pt x="274" y="17"/>
                  </a:lnTo>
                  <a:cubicBezTo>
                    <a:pt x="248" y="6"/>
                    <a:pt x="221" y="1"/>
                    <a:pt x="1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3"/>
            <p:cNvSpPr/>
            <p:nvPr/>
          </p:nvSpPr>
          <p:spPr>
            <a:xfrm>
              <a:off x="5128790" y="4010012"/>
              <a:ext cx="29950" cy="10248"/>
            </a:xfrm>
            <a:custGeom>
              <a:rect b="b" l="l" r="r" t="t"/>
              <a:pathLst>
                <a:path extrusionOk="0" h="322" w="941">
                  <a:moveTo>
                    <a:pt x="167" y="1"/>
                  </a:moveTo>
                  <a:cubicBezTo>
                    <a:pt x="72" y="1"/>
                    <a:pt x="0" y="72"/>
                    <a:pt x="0" y="167"/>
                  </a:cubicBezTo>
                  <a:cubicBezTo>
                    <a:pt x="0" y="251"/>
                    <a:pt x="72" y="322"/>
                    <a:pt x="167" y="322"/>
                  </a:cubicBezTo>
                  <a:lnTo>
                    <a:pt x="774" y="322"/>
                  </a:lnTo>
                  <a:cubicBezTo>
                    <a:pt x="870" y="322"/>
                    <a:pt x="941" y="251"/>
                    <a:pt x="941" y="167"/>
                  </a:cubicBezTo>
                  <a:cubicBezTo>
                    <a:pt x="941" y="72"/>
                    <a:pt x="870" y="1"/>
                    <a:pt x="77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3"/>
            <p:cNvSpPr/>
            <p:nvPr/>
          </p:nvSpPr>
          <p:spPr>
            <a:xfrm>
              <a:off x="5117809" y="3962717"/>
              <a:ext cx="28454" cy="19669"/>
            </a:xfrm>
            <a:custGeom>
              <a:rect b="b" l="l" r="r" t="t"/>
              <a:pathLst>
                <a:path extrusionOk="0" h="618" w="894">
                  <a:moveTo>
                    <a:pt x="706" y="0"/>
                  </a:moveTo>
                  <a:cubicBezTo>
                    <a:pt x="679" y="0"/>
                    <a:pt x="654" y="7"/>
                    <a:pt x="631" y="22"/>
                  </a:cubicBezTo>
                  <a:lnTo>
                    <a:pt x="107" y="320"/>
                  </a:lnTo>
                  <a:cubicBezTo>
                    <a:pt x="36" y="367"/>
                    <a:pt x="0" y="475"/>
                    <a:pt x="48" y="546"/>
                  </a:cubicBezTo>
                  <a:cubicBezTo>
                    <a:pt x="83" y="594"/>
                    <a:pt x="143" y="617"/>
                    <a:pt x="202" y="617"/>
                  </a:cubicBezTo>
                  <a:cubicBezTo>
                    <a:pt x="226" y="617"/>
                    <a:pt x="262" y="617"/>
                    <a:pt x="274" y="605"/>
                  </a:cubicBezTo>
                  <a:lnTo>
                    <a:pt x="798" y="308"/>
                  </a:lnTo>
                  <a:cubicBezTo>
                    <a:pt x="869" y="260"/>
                    <a:pt x="893" y="165"/>
                    <a:pt x="857" y="82"/>
                  </a:cubicBezTo>
                  <a:cubicBezTo>
                    <a:pt x="825" y="33"/>
                    <a:pt x="764" y="0"/>
                    <a:pt x="7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3"/>
            <p:cNvSpPr/>
            <p:nvPr/>
          </p:nvSpPr>
          <p:spPr>
            <a:xfrm>
              <a:off x="5090501" y="3928152"/>
              <a:ext cx="20879" cy="26958"/>
            </a:xfrm>
            <a:custGeom>
              <a:rect b="b" l="l" r="r" t="t"/>
              <a:pathLst>
                <a:path extrusionOk="0" h="847" w="656">
                  <a:moveTo>
                    <a:pt x="475" y="0"/>
                  </a:moveTo>
                  <a:cubicBezTo>
                    <a:pt x="424" y="0"/>
                    <a:pt x="370" y="29"/>
                    <a:pt x="346" y="84"/>
                  </a:cubicBezTo>
                  <a:lnTo>
                    <a:pt x="48" y="608"/>
                  </a:lnTo>
                  <a:cubicBezTo>
                    <a:pt x="1" y="679"/>
                    <a:pt x="25" y="787"/>
                    <a:pt x="108" y="834"/>
                  </a:cubicBezTo>
                  <a:cubicBezTo>
                    <a:pt x="132" y="846"/>
                    <a:pt x="168" y="846"/>
                    <a:pt x="179" y="846"/>
                  </a:cubicBezTo>
                  <a:cubicBezTo>
                    <a:pt x="239" y="846"/>
                    <a:pt x="287" y="810"/>
                    <a:pt x="310" y="775"/>
                  </a:cubicBezTo>
                  <a:lnTo>
                    <a:pt x="608" y="251"/>
                  </a:lnTo>
                  <a:cubicBezTo>
                    <a:pt x="656" y="179"/>
                    <a:pt x="620" y="72"/>
                    <a:pt x="549" y="25"/>
                  </a:cubicBezTo>
                  <a:cubicBezTo>
                    <a:pt x="528" y="8"/>
                    <a:pt x="502" y="0"/>
                    <a:pt x="47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34"/>
          <p:cNvSpPr txBox="1"/>
          <p:nvPr>
            <p:ph type="ctrTitle"/>
          </p:nvPr>
        </p:nvSpPr>
        <p:spPr>
          <a:xfrm>
            <a:off x="602650" y="230325"/>
            <a:ext cx="4594800" cy="837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US" sz="3000"/>
              <a:t>Business Recommendation</a:t>
            </a:r>
            <a:endParaRPr sz="3000"/>
          </a:p>
        </p:txBody>
      </p:sp>
      <p:sp>
        <p:nvSpPr>
          <p:cNvPr id="684" name="Google Shape;684;p34"/>
          <p:cNvSpPr/>
          <p:nvPr/>
        </p:nvSpPr>
        <p:spPr>
          <a:xfrm>
            <a:off x="5934650" y="1880219"/>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4"/>
          <p:cNvSpPr txBox="1"/>
          <p:nvPr>
            <p:ph idx="2" type="title"/>
          </p:nvPr>
        </p:nvSpPr>
        <p:spPr>
          <a:xfrm>
            <a:off x="5986697" y="2133869"/>
            <a:ext cx="9810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a:solidFill>
                  <a:schemeClr val="dk2"/>
                </a:solidFill>
              </a:rPr>
              <a:t>03</a:t>
            </a:r>
            <a:endParaRPr>
              <a:solidFill>
                <a:schemeClr val="dk2"/>
              </a:solidFill>
            </a:endParaRPr>
          </a:p>
        </p:txBody>
      </p:sp>
      <p:sp>
        <p:nvSpPr>
          <p:cNvPr id="686" name="Google Shape;686;p34"/>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4"/>
          <p:cNvSpPr/>
          <p:nvPr/>
        </p:nvSpPr>
        <p:spPr>
          <a:xfrm>
            <a:off x="1369950" y="3869000"/>
            <a:ext cx="5164580"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88" name="Google Shape;688;p34"/>
          <p:cNvCxnSpPr>
            <a:stCxn id="684" idx="2"/>
          </p:cNvCxnSpPr>
          <p:nvPr/>
        </p:nvCxnSpPr>
        <p:spPr>
          <a:xfrm>
            <a:off x="6477200" y="2965319"/>
            <a:ext cx="0" cy="978000"/>
          </a:xfrm>
          <a:prstGeom prst="straightConnector1">
            <a:avLst/>
          </a:prstGeom>
          <a:noFill/>
          <a:ln cap="flat" cmpd="sng" w="19050">
            <a:solidFill>
              <a:schemeClr val="accent2"/>
            </a:solidFill>
            <a:prstDash val="solid"/>
            <a:round/>
            <a:headEnd len="sm" w="sm" type="none"/>
            <a:tailEnd len="sm" w="sm" type="none"/>
          </a:ln>
        </p:spPr>
      </p:cxnSp>
      <p:sp>
        <p:nvSpPr>
          <p:cNvPr id="689" name="Google Shape;689;p34"/>
          <p:cNvSpPr txBox="1"/>
          <p:nvPr/>
        </p:nvSpPr>
        <p:spPr>
          <a:xfrm>
            <a:off x="4105950" y="4877000"/>
            <a:ext cx="2967600" cy="378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200"/>
              <a:buFont typeface="Livvic"/>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266700" lvl="0" marL="342900" marR="0" rtl="0" algn="l">
              <a:lnSpc>
                <a:spcPct val="100000"/>
              </a:lnSpc>
              <a:spcBef>
                <a:spcPts val="0"/>
              </a:spcBef>
              <a:spcAft>
                <a:spcPts val="0"/>
              </a:spcAft>
              <a:buClr>
                <a:schemeClr val="dk1"/>
              </a:buClr>
              <a:buSzPts val="1200"/>
              <a:buFont typeface="Livvic"/>
              <a:buNone/>
            </a:pPr>
            <a:r>
              <a:t/>
            </a:r>
            <a:endParaRPr b="1" i="0" sz="1600" u="none" cap="none" strike="noStrike">
              <a:solidFill>
                <a:schemeClr val="lt1"/>
              </a:solidFill>
              <a:latin typeface="Century Gothic"/>
              <a:ea typeface="Century Gothic"/>
              <a:cs typeface="Century Gothic"/>
              <a:sym typeface="Century Gothic"/>
            </a:endParaRPr>
          </a:p>
          <a:p>
            <a:pPr indent="-266700" lvl="0" marL="342900" marR="0" rtl="0" algn="l">
              <a:lnSpc>
                <a:spcPct val="100000"/>
              </a:lnSpc>
              <a:spcBef>
                <a:spcPts val="0"/>
              </a:spcBef>
              <a:spcAft>
                <a:spcPts val="0"/>
              </a:spcAft>
              <a:buClr>
                <a:schemeClr val="dk1"/>
              </a:buClr>
              <a:buSzPts val="1200"/>
              <a:buFont typeface="Livvic"/>
              <a:buNone/>
            </a:pPr>
            <a:r>
              <a:t/>
            </a:r>
            <a:endParaRPr b="1" i="0" sz="1600" u="none" cap="none" strike="noStrike">
              <a:solidFill>
                <a:schemeClr val="lt1"/>
              </a:solidFill>
              <a:latin typeface="Century Gothic"/>
              <a:ea typeface="Century Gothic"/>
              <a:cs typeface="Century Gothic"/>
              <a:sym typeface="Century Gothic"/>
            </a:endParaRPr>
          </a:p>
          <a:p>
            <a:pPr indent="-266700" lvl="0" marL="342900" marR="0" rtl="0" algn="l">
              <a:lnSpc>
                <a:spcPct val="100000"/>
              </a:lnSpc>
              <a:spcBef>
                <a:spcPts val="0"/>
              </a:spcBef>
              <a:spcAft>
                <a:spcPts val="0"/>
              </a:spcAft>
              <a:buClr>
                <a:schemeClr val="dk1"/>
              </a:buClr>
              <a:buSzPts val="1200"/>
              <a:buFont typeface="Livvic"/>
              <a:buNone/>
            </a:pPr>
            <a:r>
              <a:t/>
            </a:r>
            <a:endParaRPr b="1" i="0" sz="1600" u="none" cap="none" strike="noStrike">
              <a:solidFill>
                <a:schemeClr val="lt1"/>
              </a:solidFill>
              <a:latin typeface="Century Gothic"/>
              <a:ea typeface="Century Gothic"/>
              <a:cs typeface="Century Gothic"/>
              <a:sym typeface="Century Gothic"/>
            </a:endParaRPr>
          </a:p>
          <a:p>
            <a:pPr indent="-266700" lvl="0" marL="342900" marR="0" rtl="0" algn="l">
              <a:lnSpc>
                <a:spcPct val="100000"/>
              </a:lnSpc>
              <a:spcBef>
                <a:spcPts val="0"/>
              </a:spcBef>
              <a:spcAft>
                <a:spcPts val="0"/>
              </a:spcAft>
              <a:buClr>
                <a:schemeClr val="dk1"/>
              </a:buClr>
              <a:buSzPts val="1200"/>
              <a:buFont typeface="Livvic"/>
              <a:buNone/>
            </a:pPr>
            <a:r>
              <a:t/>
            </a:r>
            <a:endParaRPr b="1" i="0" sz="1600" u="none" cap="none" strike="noStrike">
              <a:solidFill>
                <a:schemeClr val="lt1"/>
              </a:solidFill>
              <a:latin typeface="Century Gothic"/>
              <a:ea typeface="Century Gothic"/>
              <a:cs typeface="Century Gothic"/>
              <a:sym typeface="Century Gothic"/>
            </a:endParaRPr>
          </a:p>
          <a:p>
            <a:pPr indent="-266700" lvl="0" marL="342900" marR="0" rtl="0" algn="l">
              <a:lnSpc>
                <a:spcPct val="100000"/>
              </a:lnSpc>
              <a:spcBef>
                <a:spcPts val="0"/>
              </a:spcBef>
              <a:spcAft>
                <a:spcPts val="0"/>
              </a:spcAft>
              <a:buClr>
                <a:schemeClr val="dk1"/>
              </a:buClr>
              <a:buSzPts val="1200"/>
              <a:buFont typeface="Livvic"/>
              <a:buNone/>
            </a:pPr>
            <a:r>
              <a:t/>
            </a:r>
            <a:endParaRPr b="1" i="0" sz="16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200"/>
              <a:buFont typeface="Livvic"/>
              <a:buNone/>
            </a:pPr>
            <a:r>
              <a:t/>
            </a:r>
            <a:endParaRPr b="1" i="0" sz="1600" u="none" cap="none" strike="noStrike">
              <a:solidFill>
                <a:schemeClr val="lt1"/>
              </a:solidFill>
              <a:latin typeface="Century Gothic"/>
              <a:ea typeface="Century Gothic"/>
              <a:cs typeface="Century Gothic"/>
              <a:sym typeface="Century Gothic"/>
            </a:endParaRPr>
          </a:p>
        </p:txBody>
      </p:sp>
      <p:sp>
        <p:nvSpPr>
          <p:cNvPr id="690" name="Google Shape;690;p34"/>
          <p:cNvSpPr txBox="1"/>
          <p:nvPr/>
        </p:nvSpPr>
        <p:spPr>
          <a:xfrm>
            <a:off x="3275750" y="2006600"/>
            <a:ext cx="3000000" cy="923400"/>
          </a:xfrm>
          <a:prstGeom prst="rect">
            <a:avLst/>
          </a:prstGeom>
          <a:noFill/>
          <a:ln>
            <a:noFill/>
          </a:ln>
        </p:spPr>
        <p:txBody>
          <a:bodyPr anchorCtr="0" anchor="t" bIns="91425" lIns="91425" spcFirstLastPara="1" rIns="91425" wrap="square" tIns="91425">
            <a:spAutoFit/>
          </a:bodyPr>
          <a:lstStyle/>
          <a:p>
            <a:pPr indent="-342900" lvl="0" marL="342900" rtl="0" algn="l">
              <a:spcBef>
                <a:spcPts val="0"/>
              </a:spcBef>
              <a:spcAft>
                <a:spcPts val="0"/>
              </a:spcAft>
              <a:buClr>
                <a:schemeClr val="lt1"/>
              </a:buClr>
              <a:buSzPts val="1200"/>
              <a:buAutoNum type="arabicParenR"/>
            </a:pPr>
            <a:r>
              <a:rPr b="1" lang="en-US" sz="1600">
                <a:solidFill>
                  <a:schemeClr val="lt1"/>
                </a:solidFill>
                <a:latin typeface="Century Gothic"/>
                <a:ea typeface="Century Gothic"/>
                <a:cs typeface="Century Gothic"/>
                <a:sym typeface="Century Gothic"/>
              </a:rPr>
              <a:t>Roadmap</a:t>
            </a:r>
            <a:endParaRPr/>
          </a:p>
          <a:p>
            <a:pPr indent="-266700" lvl="0" marL="342900" rtl="0" algn="l">
              <a:spcBef>
                <a:spcPts val="0"/>
              </a:spcBef>
              <a:spcAft>
                <a:spcPts val="0"/>
              </a:spcAft>
              <a:buNone/>
            </a:pPr>
            <a:r>
              <a:t/>
            </a:r>
            <a:endParaRPr b="1" sz="1600">
              <a:solidFill>
                <a:schemeClr val="lt1"/>
              </a:solidFill>
              <a:latin typeface="Century Gothic"/>
              <a:ea typeface="Century Gothic"/>
              <a:cs typeface="Century Gothic"/>
              <a:sym typeface="Century Gothic"/>
            </a:endParaRPr>
          </a:p>
          <a:p>
            <a:pPr indent="-342900" lvl="0" marL="342900" rtl="0" algn="l">
              <a:spcBef>
                <a:spcPts val="0"/>
              </a:spcBef>
              <a:spcAft>
                <a:spcPts val="0"/>
              </a:spcAft>
              <a:buClr>
                <a:schemeClr val="lt1"/>
              </a:buClr>
              <a:buSzPts val="1200"/>
              <a:buAutoNum type="arabicParenR"/>
            </a:pPr>
            <a:r>
              <a:rPr b="1" lang="en-US" sz="1600">
                <a:solidFill>
                  <a:schemeClr val="lt1"/>
                </a:solidFill>
                <a:latin typeface="Century Gothic"/>
                <a:ea typeface="Century Gothic"/>
                <a:cs typeface="Century Gothic"/>
                <a:sym typeface="Century Gothic"/>
              </a:rPr>
              <a:t>Benefits</a:t>
            </a:r>
            <a:r>
              <a:rPr b="1" lang="en-US" sz="1600">
                <a:solidFill>
                  <a:schemeClr val="lt1"/>
                </a:solidFill>
                <a:latin typeface="Century Gothic"/>
                <a:ea typeface="Century Gothic"/>
                <a:cs typeface="Century Gothic"/>
                <a:sym typeface="Century Gothic"/>
              </a:rPr>
              <a:t> &amp; Risks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7"/>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Table of Contents</a:t>
            </a:r>
            <a:endParaRPr/>
          </a:p>
        </p:txBody>
      </p:sp>
      <p:sp>
        <p:nvSpPr>
          <p:cNvPr id="256" name="Google Shape;256;p17"/>
          <p:cNvSpPr txBox="1"/>
          <p:nvPr/>
        </p:nvSpPr>
        <p:spPr>
          <a:xfrm>
            <a:off x="887899" y="1333708"/>
            <a:ext cx="18096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434343"/>
              </a:buClr>
              <a:buSzPts val="4800"/>
              <a:buFont typeface="Livvic"/>
              <a:buNone/>
            </a:pPr>
            <a:r>
              <a:rPr b="1" i="0" lang="en-US" sz="4800" u="none" cap="none" strike="noStrike">
                <a:solidFill>
                  <a:schemeClr val="lt1"/>
                </a:solidFill>
                <a:latin typeface="Share Tech"/>
                <a:ea typeface="Share Tech"/>
                <a:cs typeface="Share Tech"/>
                <a:sym typeface="Share Tech"/>
              </a:rPr>
              <a:t>01</a:t>
            </a:r>
            <a:endParaRPr/>
          </a:p>
        </p:txBody>
      </p:sp>
      <p:sp>
        <p:nvSpPr>
          <p:cNvPr id="257" name="Google Shape;257;p17"/>
          <p:cNvSpPr txBox="1"/>
          <p:nvPr/>
        </p:nvSpPr>
        <p:spPr>
          <a:xfrm>
            <a:off x="887899" y="2362427"/>
            <a:ext cx="18096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434343"/>
              </a:buClr>
              <a:buSzPts val="4800"/>
              <a:buFont typeface="Livvic"/>
              <a:buNone/>
            </a:pPr>
            <a:r>
              <a:rPr b="1" i="0" lang="en-US" sz="4800" u="none" cap="none" strike="noStrike">
                <a:solidFill>
                  <a:schemeClr val="lt1"/>
                </a:solidFill>
                <a:latin typeface="Share Tech"/>
                <a:ea typeface="Share Tech"/>
                <a:cs typeface="Share Tech"/>
                <a:sym typeface="Share Tech"/>
              </a:rPr>
              <a:t>02</a:t>
            </a:r>
            <a:endParaRPr/>
          </a:p>
        </p:txBody>
      </p:sp>
      <p:sp>
        <p:nvSpPr>
          <p:cNvPr id="258" name="Google Shape;258;p17"/>
          <p:cNvSpPr txBox="1"/>
          <p:nvPr/>
        </p:nvSpPr>
        <p:spPr>
          <a:xfrm>
            <a:off x="887899" y="3289050"/>
            <a:ext cx="1809600" cy="57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434343"/>
              </a:buClr>
              <a:buSzPts val="4800"/>
              <a:buFont typeface="Livvic"/>
              <a:buNone/>
            </a:pPr>
            <a:r>
              <a:rPr b="1" i="0" lang="en-US" sz="4800" u="none" cap="none" strike="noStrike">
                <a:solidFill>
                  <a:schemeClr val="lt1"/>
                </a:solidFill>
                <a:latin typeface="Share Tech"/>
                <a:ea typeface="Share Tech"/>
                <a:cs typeface="Share Tech"/>
                <a:sym typeface="Share Tech"/>
              </a:rPr>
              <a:t>03</a:t>
            </a:r>
            <a:endParaRPr/>
          </a:p>
        </p:txBody>
      </p:sp>
      <p:sp>
        <p:nvSpPr>
          <p:cNvPr id="259" name="Google Shape;259;p17"/>
          <p:cNvSpPr txBox="1"/>
          <p:nvPr/>
        </p:nvSpPr>
        <p:spPr>
          <a:xfrm>
            <a:off x="2017192" y="1255287"/>
            <a:ext cx="3829500" cy="57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Livvic"/>
              <a:buNone/>
            </a:pPr>
            <a:r>
              <a:rPr b="1" lang="en-US" sz="1600">
                <a:solidFill>
                  <a:schemeClr val="lt1"/>
                </a:solidFill>
                <a:latin typeface="Century Gothic"/>
                <a:ea typeface="Century Gothic"/>
                <a:cs typeface="Century Gothic"/>
                <a:sym typeface="Century Gothic"/>
              </a:rPr>
              <a:t>Problem Statement</a:t>
            </a:r>
            <a:endParaRPr b="1" i="0" sz="1600" u="none" cap="none" strike="noStrike">
              <a:solidFill>
                <a:schemeClr val="lt1"/>
              </a:solidFill>
              <a:latin typeface="Century Gothic"/>
              <a:ea typeface="Century Gothic"/>
              <a:cs typeface="Century Gothic"/>
              <a:sym typeface="Century Gothic"/>
            </a:endParaRPr>
          </a:p>
        </p:txBody>
      </p:sp>
      <p:sp>
        <p:nvSpPr>
          <p:cNvPr id="260" name="Google Shape;260;p17"/>
          <p:cNvSpPr txBox="1"/>
          <p:nvPr/>
        </p:nvSpPr>
        <p:spPr>
          <a:xfrm>
            <a:off x="2017192" y="2264692"/>
            <a:ext cx="3829500" cy="57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Livvic"/>
              <a:buNone/>
            </a:pPr>
            <a:r>
              <a:rPr b="1" lang="en-US" sz="1600">
                <a:solidFill>
                  <a:schemeClr val="lt1"/>
                </a:solidFill>
                <a:latin typeface="Century Gothic"/>
                <a:ea typeface="Century Gothic"/>
                <a:cs typeface="Century Gothic"/>
                <a:sym typeface="Century Gothic"/>
              </a:rPr>
              <a:t>Technical Implementation</a:t>
            </a:r>
            <a:endParaRPr/>
          </a:p>
        </p:txBody>
      </p:sp>
      <p:sp>
        <p:nvSpPr>
          <p:cNvPr id="261" name="Google Shape;261;p17"/>
          <p:cNvSpPr txBox="1"/>
          <p:nvPr/>
        </p:nvSpPr>
        <p:spPr>
          <a:xfrm>
            <a:off x="2017192" y="3210629"/>
            <a:ext cx="3829500" cy="577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Livvic"/>
              <a:buNone/>
            </a:pPr>
            <a:r>
              <a:rPr b="1" lang="en-US" sz="1600">
                <a:solidFill>
                  <a:schemeClr val="lt1"/>
                </a:solidFill>
                <a:latin typeface="Century Gothic"/>
                <a:ea typeface="Century Gothic"/>
                <a:cs typeface="Century Gothic"/>
                <a:sym typeface="Century Gothic"/>
              </a:rPr>
              <a:t>Business Recommendation</a:t>
            </a:r>
            <a:endParaRPr/>
          </a:p>
        </p:txBody>
      </p:sp>
      <p:pic>
        <p:nvPicPr>
          <p:cNvPr id="262" name="Google Shape;262;p17"/>
          <p:cNvPicPr preferRelativeResize="0"/>
          <p:nvPr/>
        </p:nvPicPr>
        <p:blipFill>
          <a:blip r:embed="rId3">
            <a:alphaModFix/>
          </a:blip>
          <a:stretch>
            <a:fillRect/>
          </a:stretch>
        </p:blipFill>
        <p:spPr>
          <a:xfrm>
            <a:off x="5249675" y="691575"/>
            <a:ext cx="3894326" cy="2920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35"/>
          <p:cNvSpPr txBox="1"/>
          <p:nvPr>
            <p:ph type="ctrTitle"/>
          </p:nvPr>
        </p:nvSpPr>
        <p:spPr>
          <a:xfrm>
            <a:off x="618825" y="411675"/>
            <a:ext cx="51513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Benefits &amp; Risks</a:t>
            </a:r>
            <a:endParaRPr/>
          </a:p>
        </p:txBody>
      </p:sp>
      <p:sp>
        <p:nvSpPr>
          <p:cNvPr id="696" name="Google Shape;696;p35"/>
          <p:cNvSpPr txBox="1"/>
          <p:nvPr/>
        </p:nvSpPr>
        <p:spPr>
          <a:xfrm>
            <a:off x="66918" y="1522556"/>
            <a:ext cx="1881300" cy="3933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chemeClr val="lt1"/>
              </a:buClr>
              <a:buSzPts val="2800"/>
              <a:buFont typeface="Share Tech"/>
              <a:buNone/>
            </a:pPr>
            <a:r>
              <a:rPr lang="en-US" sz="1800">
                <a:solidFill>
                  <a:schemeClr val="accent1"/>
                </a:solidFill>
                <a:latin typeface="Share Tech"/>
                <a:ea typeface="Share Tech"/>
                <a:cs typeface="Share Tech"/>
                <a:sym typeface="Share Tech"/>
              </a:rPr>
              <a:t>Benefits</a:t>
            </a:r>
            <a:endParaRPr/>
          </a:p>
        </p:txBody>
      </p:sp>
      <p:sp>
        <p:nvSpPr>
          <p:cNvPr id="697" name="Google Shape;697;p35"/>
          <p:cNvSpPr txBox="1"/>
          <p:nvPr/>
        </p:nvSpPr>
        <p:spPr>
          <a:xfrm>
            <a:off x="2503349" y="1396850"/>
            <a:ext cx="6084000" cy="64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Maven Pro"/>
              <a:buNone/>
            </a:pPr>
            <a:r>
              <a:rPr lang="en-US">
                <a:solidFill>
                  <a:schemeClr val="lt1"/>
                </a:solidFill>
                <a:latin typeface="Maven Pro"/>
                <a:ea typeface="Maven Pro"/>
                <a:cs typeface="Maven Pro"/>
                <a:sym typeface="Maven Pro"/>
              </a:rPr>
              <a:t>1. We now have an accurate automatic model to distinguish fake news from real news</a:t>
            </a:r>
            <a:endParaRPr>
              <a:solidFill>
                <a:schemeClr val="lt1"/>
              </a:solidFill>
              <a:latin typeface="Maven Pro"/>
              <a:ea typeface="Maven Pro"/>
              <a:cs typeface="Maven Pro"/>
              <a:sym typeface="Maven Pro"/>
            </a:endParaRPr>
          </a:p>
          <a:p>
            <a:pPr indent="0" lvl="0" marL="0" marR="0" rtl="0" algn="l">
              <a:lnSpc>
                <a:spcPct val="100000"/>
              </a:lnSpc>
              <a:spcBef>
                <a:spcPts val="1600"/>
              </a:spcBef>
              <a:spcAft>
                <a:spcPts val="1600"/>
              </a:spcAft>
              <a:buClr>
                <a:schemeClr val="lt1"/>
              </a:buClr>
              <a:buSzPts val="1800"/>
              <a:buFont typeface="Maven Pro"/>
              <a:buNone/>
            </a:pPr>
            <a:r>
              <a:rPr lang="en-US">
                <a:solidFill>
                  <a:schemeClr val="lt1"/>
                </a:solidFill>
                <a:latin typeface="Maven Pro"/>
                <a:ea typeface="Maven Pro"/>
                <a:cs typeface="Maven Pro"/>
                <a:sym typeface="Maven Pro"/>
              </a:rPr>
              <a:t>2. We have some understanding about the topics related to fake news or real news</a:t>
            </a:r>
            <a:endParaRPr>
              <a:solidFill>
                <a:schemeClr val="lt1"/>
              </a:solidFill>
              <a:latin typeface="Maven Pro"/>
              <a:ea typeface="Maven Pro"/>
              <a:cs typeface="Maven Pro"/>
              <a:sym typeface="Maven Pro"/>
            </a:endParaRPr>
          </a:p>
        </p:txBody>
      </p:sp>
      <p:sp>
        <p:nvSpPr>
          <p:cNvPr id="698" name="Google Shape;698;p35"/>
          <p:cNvSpPr txBox="1"/>
          <p:nvPr/>
        </p:nvSpPr>
        <p:spPr>
          <a:xfrm>
            <a:off x="66918" y="3185190"/>
            <a:ext cx="1881300" cy="39330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Clr>
                <a:schemeClr val="lt1"/>
              </a:buClr>
              <a:buSzPts val="2800"/>
              <a:buFont typeface="Share Tech"/>
              <a:buNone/>
            </a:pPr>
            <a:r>
              <a:rPr lang="en-US" sz="1800">
                <a:solidFill>
                  <a:schemeClr val="accent2"/>
                </a:solidFill>
                <a:latin typeface="Share Tech"/>
                <a:ea typeface="Share Tech"/>
                <a:cs typeface="Share Tech"/>
                <a:sym typeface="Share Tech"/>
              </a:rPr>
              <a:t>Risks</a:t>
            </a:r>
            <a:endParaRPr/>
          </a:p>
        </p:txBody>
      </p:sp>
      <p:sp>
        <p:nvSpPr>
          <p:cNvPr id="699" name="Google Shape;699;p35"/>
          <p:cNvSpPr txBox="1"/>
          <p:nvPr/>
        </p:nvSpPr>
        <p:spPr>
          <a:xfrm>
            <a:off x="2503350" y="3185200"/>
            <a:ext cx="6148500" cy="55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Maven Pro"/>
              <a:buNone/>
            </a:pPr>
            <a:r>
              <a:rPr lang="en-US">
                <a:solidFill>
                  <a:schemeClr val="lt1"/>
                </a:solidFill>
                <a:latin typeface="Maven Pro"/>
                <a:ea typeface="Maven Pro"/>
                <a:cs typeface="Maven Pro"/>
                <a:sym typeface="Maven Pro"/>
              </a:rPr>
              <a:t>1. The model only detects the authenticity of news but might unable to correctly distinguish between real posts from fake posts when the content is short than regular news</a:t>
            </a:r>
            <a:endParaRPr>
              <a:solidFill>
                <a:schemeClr val="lt1"/>
              </a:solidFill>
              <a:latin typeface="Maven Pro"/>
              <a:ea typeface="Maven Pro"/>
              <a:cs typeface="Maven Pro"/>
              <a:sym typeface="Maven Pro"/>
            </a:endParaRPr>
          </a:p>
          <a:p>
            <a:pPr indent="0" lvl="0" marL="0" marR="0" rtl="0" algn="l">
              <a:lnSpc>
                <a:spcPct val="100000"/>
              </a:lnSpc>
              <a:spcBef>
                <a:spcPts val="1600"/>
              </a:spcBef>
              <a:spcAft>
                <a:spcPts val="1600"/>
              </a:spcAft>
              <a:buClr>
                <a:schemeClr val="lt1"/>
              </a:buClr>
              <a:buSzPts val="1800"/>
              <a:buFont typeface="Maven Pro"/>
              <a:buNone/>
            </a:pPr>
            <a:r>
              <a:rPr lang="en-US">
                <a:solidFill>
                  <a:schemeClr val="lt1"/>
                </a:solidFill>
                <a:latin typeface="Maven Pro"/>
                <a:ea typeface="Maven Pro"/>
                <a:cs typeface="Maven Pro"/>
                <a:sym typeface="Maven Pro"/>
              </a:rPr>
              <a:t>2. We do not have an additional step to confirm the model accuracy or correct the mistaken prediction in the real business setting</a:t>
            </a:r>
            <a:endParaRPr>
              <a:solidFill>
                <a:schemeClr val="lt1"/>
              </a:solidFill>
              <a:latin typeface="Maven Pro"/>
              <a:ea typeface="Maven Pro"/>
              <a:cs typeface="Maven Pro"/>
              <a:sym typeface="Maven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36"/>
          <p:cNvSpPr txBox="1"/>
          <p:nvPr/>
        </p:nvSpPr>
        <p:spPr>
          <a:xfrm>
            <a:off x="2660399" y="2328736"/>
            <a:ext cx="3823200" cy="11214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Share Tech"/>
              <a:buNone/>
            </a:pPr>
            <a:r>
              <a:rPr b="0" i="0" lang="en-US" sz="7200" u="none" cap="none" strike="noStrike">
                <a:solidFill>
                  <a:schemeClr val="lt1"/>
                </a:solidFill>
                <a:latin typeface="Share Tech"/>
                <a:ea typeface="Share Tech"/>
                <a:cs typeface="Share Tech"/>
                <a:sym typeface="Share Tech"/>
              </a:rPr>
              <a:t>THANKS</a:t>
            </a:r>
            <a:endParaRPr/>
          </a:p>
        </p:txBody>
      </p:sp>
      <p:sp>
        <p:nvSpPr>
          <p:cNvPr id="705" name="Google Shape;705;p36"/>
          <p:cNvSpPr/>
          <p:nvPr/>
        </p:nvSpPr>
        <p:spPr>
          <a:xfrm>
            <a:off x="2862236" y="1293255"/>
            <a:ext cx="3419527" cy="40011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2000" u="none" cap="none" strike="noStrike">
                <a:solidFill>
                  <a:schemeClr val="accent2"/>
                </a:solidFill>
                <a:latin typeface="Arial"/>
                <a:ea typeface="Arial"/>
                <a:cs typeface="Arial"/>
                <a:sym typeface="Arial"/>
              </a:rPr>
              <a:t>Do you have 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8"/>
          <p:cNvSpPr txBox="1"/>
          <p:nvPr>
            <p:ph type="ctrTitle"/>
          </p:nvPr>
        </p:nvSpPr>
        <p:spPr>
          <a:xfrm>
            <a:off x="339437" y="192607"/>
            <a:ext cx="3364616" cy="837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US" sz="3000"/>
              <a:t>Problem Statement</a:t>
            </a:r>
            <a:endParaRPr sz="3000"/>
          </a:p>
        </p:txBody>
      </p:sp>
      <p:sp>
        <p:nvSpPr>
          <p:cNvPr id="268" name="Google Shape;268;p18"/>
          <p:cNvSpPr/>
          <p:nvPr/>
        </p:nvSpPr>
        <p:spPr>
          <a:xfrm>
            <a:off x="1140071" y="1883646"/>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8"/>
          <p:cNvSpPr txBox="1"/>
          <p:nvPr>
            <p:ph idx="2" type="title"/>
          </p:nvPr>
        </p:nvSpPr>
        <p:spPr>
          <a:xfrm>
            <a:off x="1192121" y="2155741"/>
            <a:ext cx="9810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a:solidFill>
                  <a:schemeClr val="dk2"/>
                </a:solidFill>
              </a:rPr>
              <a:t>01</a:t>
            </a:r>
            <a:endParaRPr>
              <a:solidFill>
                <a:schemeClr val="dk2"/>
              </a:solidFill>
            </a:endParaRPr>
          </a:p>
        </p:txBody>
      </p:sp>
      <p:sp>
        <p:nvSpPr>
          <p:cNvPr id="270" name="Google Shape;270;p18"/>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8"/>
          <p:cNvSpPr/>
          <p:nvPr/>
        </p:nvSpPr>
        <p:spPr>
          <a:xfrm>
            <a:off x="1369950" y="3869000"/>
            <a:ext cx="364721"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2" name="Google Shape;272;p18"/>
          <p:cNvCxnSpPr>
            <a:stCxn id="268" idx="2"/>
          </p:cNvCxnSpPr>
          <p:nvPr/>
        </p:nvCxnSpPr>
        <p:spPr>
          <a:xfrm>
            <a:off x="1682621" y="2968746"/>
            <a:ext cx="0" cy="978000"/>
          </a:xfrm>
          <a:prstGeom prst="straightConnector1">
            <a:avLst/>
          </a:prstGeom>
          <a:noFill/>
          <a:ln cap="flat" cmpd="sng" w="19050">
            <a:solidFill>
              <a:schemeClr val="accent2"/>
            </a:solidFill>
            <a:prstDash val="solid"/>
            <a:round/>
            <a:headEnd len="sm" w="sm" type="none"/>
            <a:tailEnd len="sm" w="sm" type="none"/>
          </a:ln>
        </p:spPr>
      </p:cxnSp>
      <p:sp>
        <p:nvSpPr>
          <p:cNvPr id="273" name="Google Shape;273;p18"/>
          <p:cNvSpPr txBox="1"/>
          <p:nvPr/>
        </p:nvSpPr>
        <p:spPr>
          <a:xfrm>
            <a:off x="2819771" y="2998821"/>
            <a:ext cx="3829500" cy="1957198"/>
          </a:xfrm>
          <a:prstGeom prst="rect">
            <a:avLst/>
          </a:prstGeom>
          <a:noFill/>
          <a:ln>
            <a:noFill/>
          </a:ln>
        </p:spPr>
        <p:txBody>
          <a:bodyPr anchorCtr="0" anchor="b" bIns="91425" lIns="91425" spcFirstLastPara="1" rIns="91425" wrap="square" tIns="91425">
            <a:noAutofit/>
          </a:bodyPr>
          <a:lstStyle/>
          <a:p>
            <a:pPr indent="-342900" lvl="0" marL="342900" marR="0" rtl="0" algn="l">
              <a:lnSpc>
                <a:spcPct val="100000"/>
              </a:lnSpc>
              <a:spcBef>
                <a:spcPts val="0"/>
              </a:spcBef>
              <a:spcAft>
                <a:spcPts val="0"/>
              </a:spcAft>
              <a:buClr>
                <a:schemeClr val="lt1"/>
              </a:buClr>
              <a:buSzPts val="1200"/>
              <a:buFont typeface="Arial"/>
              <a:buAutoNum type="arabicParenR"/>
            </a:pPr>
            <a:r>
              <a:rPr b="1" lang="en-US" sz="1600">
                <a:solidFill>
                  <a:schemeClr val="lt1"/>
                </a:solidFill>
                <a:latin typeface="Century Gothic"/>
                <a:ea typeface="Century Gothic"/>
                <a:cs typeface="Century Gothic"/>
                <a:sym typeface="Century Gothic"/>
              </a:rPr>
              <a:t>Problem Background</a:t>
            </a:r>
            <a:endParaRPr/>
          </a:p>
          <a:p>
            <a:pPr indent="-266700" lvl="0" marL="342900" marR="0" rtl="0" algn="l">
              <a:lnSpc>
                <a:spcPct val="100000"/>
              </a:lnSpc>
              <a:spcBef>
                <a:spcPts val="0"/>
              </a:spcBef>
              <a:spcAft>
                <a:spcPts val="0"/>
              </a:spcAft>
              <a:buClr>
                <a:schemeClr val="lt1"/>
              </a:buClr>
              <a:buSzPts val="1200"/>
              <a:buFont typeface="Arial"/>
              <a:buNone/>
            </a:pPr>
            <a:r>
              <a:t/>
            </a:r>
            <a:endParaRPr b="1" i="0" sz="1600" u="none" cap="none" strike="noStrike">
              <a:solidFill>
                <a:schemeClr val="lt1"/>
              </a:solidFill>
              <a:latin typeface="Century Gothic"/>
              <a:ea typeface="Century Gothic"/>
              <a:cs typeface="Century Gothic"/>
              <a:sym typeface="Century Gothic"/>
            </a:endParaRPr>
          </a:p>
          <a:p>
            <a:pPr indent="-342900" lvl="0" marL="342900" marR="0" rtl="0" algn="l">
              <a:lnSpc>
                <a:spcPct val="100000"/>
              </a:lnSpc>
              <a:spcBef>
                <a:spcPts val="0"/>
              </a:spcBef>
              <a:spcAft>
                <a:spcPts val="0"/>
              </a:spcAft>
              <a:buClr>
                <a:schemeClr val="lt1"/>
              </a:buClr>
              <a:buSzPts val="1200"/>
              <a:buFont typeface="Arial"/>
              <a:buAutoNum type="arabicParenR"/>
            </a:pPr>
            <a:r>
              <a:rPr b="1" lang="en-US" sz="1600">
                <a:solidFill>
                  <a:schemeClr val="lt1"/>
                </a:solidFill>
                <a:latin typeface="Century Gothic"/>
                <a:ea typeface="Century Gothic"/>
                <a:cs typeface="Century Gothic"/>
                <a:sym typeface="Century Gothic"/>
              </a:rPr>
              <a:t>Available Data</a:t>
            </a:r>
            <a:endParaRPr/>
          </a:p>
          <a:p>
            <a:pPr indent="-266700" lvl="0" marL="342900" marR="0" rtl="0" algn="l">
              <a:lnSpc>
                <a:spcPct val="100000"/>
              </a:lnSpc>
              <a:spcBef>
                <a:spcPts val="0"/>
              </a:spcBef>
              <a:spcAft>
                <a:spcPts val="0"/>
              </a:spcAft>
              <a:buClr>
                <a:schemeClr val="lt1"/>
              </a:buClr>
              <a:buSzPts val="1200"/>
              <a:buFont typeface="Arial"/>
              <a:buNone/>
            </a:pPr>
            <a:r>
              <a:t/>
            </a:r>
            <a:endParaRPr b="1" i="0" sz="1600" u="none" cap="none" strike="noStrike">
              <a:solidFill>
                <a:schemeClr val="lt1"/>
              </a:solidFill>
              <a:latin typeface="Century Gothic"/>
              <a:ea typeface="Century Gothic"/>
              <a:cs typeface="Century Gothic"/>
              <a:sym typeface="Century Gothic"/>
            </a:endParaRPr>
          </a:p>
          <a:p>
            <a:pPr indent="-342900" lvl="0" marL="342900" marR="0" rtl="0" algn="l">
              <a:lnSpc>
                <a:spcPct val="100000"/>
              </a:lnSpc>
              <a:spcBef>
                <a:spcPts val="0"/>
              </a:spcBef>
              <a:spcAft>
                <a:spcPts val="0"/>
              </a:spcAft>
              <a:buClr>
                <a:schemeClr val="lt1"/>
              </a:buClr>
              <a:buSzPts val="1200"/>
              <a:buFont typeface="Arial"/>
              <a:buAutoNum type="arabicParenR"/>
            </a:pPr>
            <a:r>
              <a:rPr b="1" lang="en-US" sz="1600">
                <a:solidFill>
                  <a:schemeClr val="lt1"/>
                </a:solidFill>
                <a:latin typeface="Century Gothic"/>
                <a:ea typeface="Century Gothic"/>
                <a:cs typeface="Century Gothic"/>
                <a:sym typeface="Century Gothic"/>
              </a:rPr>
              <a:t>Goal &amp; Deliverable</a:t>
            </a:r>
            <a:endParaRPr/>
          </a:p>
          <a:p>
            <a:pPr indent="-266700" lvl="0" marL="342900" marR="0" rtl="0" algn="l">
              <a:lnSpc>
                <a:spcPct val="100000"/>
              </a:lnSpc>
              <a:spcBef>
                <a:spcPts val="0"/>
              </a:spcBef>
              <a:spcAft>
                <a:spcPts val="0"/>
              </a:spcAft>
              <a:buClr>
                <a:schemeClr val="lt1"/>
              </a:buClr>
              <a:buSzPts val="1200"/>
              <a:buFont typeface="Arial"/>
              <a:buNone/>
            </a:pPr>
            <a:r>
              <a:t/>
            </a:r>
            <a:endParaRPr b="1" i="0" sz="1600" u="none" cap="none" strike="noStrike">
              <a:solidFill>
                <a:schemeClr val="lt1"/>
              </a:solidFill>
              <a:latin typeface="Century Gothic"/>
              <a:ea typeface="Century Gothic"/>
              <a:cs typeface="Century Gothic"/>
              <a:sym typeface="Century Gothic"/>
            </a:endParaRPr>
          </a:p>
          <a:p>
            <a:pPr indent="-342900" lvl="0" marL="342900" marR="0" rtl="0" algn="l">
              <a:lnSpc>
                <a:spcPct val="100000"/>
              </a:lnSpc>
              <a:spcBef>
                <a:spcPts val="0"/>
              </a:spcBef>
              <a:spcAft>
                <a:spcPts val="0"/>
              </a:spcAft>
              <a:buClr>
                <a:schemeClr val="lt1"/>
              </a:buClr>
              <a:buSzPts val="1200"/>
              <a:buFont typeface="Arial"/>
              <a:buAutoNum type="arabicParenR"/>
            </a:pPr>
            <a:r>
              <a:rPr b="1" lang="en-US" sz="1600">
                <a:solidFill>
                  <a:schemeClr val="lt1"/>
                </a:solidFill>
                <a:latin typeface="Century Gothic"/>
                <a:ea typeface="Century Gothic"/>
                <a:cs typeface="Century Gothic"/>
                <a:sym typeface="Century Gothic"/>
              </a:rPr>
              <a:t>Project Structure</a:t>
            </a:r>
            <a:endParaRPr/>
          </a:p>
          <a:p>
            <a:pPr indent="-266700" lvl="0" marL="342900" marR="0" rtl="0" algn="l">
              <a:lnSpc>
                <a:spcPct val="100000"/>
              </a:lnSpc>
              <a:spcBef>
                <a:spcPts val="0"/>
              </a:spcBef>
              <a:spcAft>
                <a:spcPts val="0"/>
              </a:spcAft>
              <a:buClr>
                <a:schemeClr val="dk1"/>
              </a:buClr>
              <a:buSzPts val="1200"/>
              <a:buFont typeface="Livvic"/>
              <a:buNone/>
            </a:pPr>
            <a:r>
              <a:t/>
            </a:r>
            <a:endParaRPr b="1" i="0" sz="1600" u="none" cap="none" strike="noStrike">
              <a:solidFill>
                <a:schemeClr val="lt1"/>
              </a:solidFill>
              <a:latin typeface="Century Gothic"/>
              <a:ea typeface="Century Gothic"/>
              <a:cs typeface="Century Gothic"/>
              <a:sym typeface="Century Gothic"/>
            </a:endParaRPr>
          </a:p>
          <a:p>
            <a:pPr indent="-266700" lvl="0" marL="342900" marR="0" rtl="0" algn="l">
              <a:lnSpc>
                <a:spcPct val="100000"/>
              </a:lnSpc>
              <a:spcBef>
                <a:spcPts val="0"/>
              </a:spcBef>
              <a:spcAft>
                <a:spcPts val="0"/>
              </a:spcAft>
              <a:buClr>
                <a:schemeClr val="dk1"/>
              </a:buClr>
              <a:buSzPts val="1200"/>
              <a:buFont typeface="Livvic"/>
              <a:buNone/>
            </a:pPr>
            <a:r>
              <a:t/>
            </a:r>
            <a:endParaRPr b="1" i="0" sz="1600" u="none" cap="none" strike="noStrike">
              <a:solidFill>
                <a:schemeClr val="lt1"/>
              </a:solidFill>
              <a:latin typeface="Century Gothic"/>
              <a:ea typeface="Century Gothic"/>
              <a:cs typeface="Century Gothic"/>
              <a:sym typeface="Century Gothic"/>
            </a:endParaRPr>
          </a:p>
          <a:p>
            <a:pPr indent="-266700" lvl="0" marL="342900" marR="0" rtl="0" algn="l">
              <a:lnSpc>
                <a:spcPct val="100000"/>
              </a:lnSpc>
              <a:spcBef>
                <a:spcPts val="0"/>
              </a:spcBef>
              <a:spcAft>
                <a:spcPts val="0"/>
              </a:spcAft>
              <a:buClr>
                <a:schemeClr val="dk1"/>
              </a:buClr>
              <a:buSzPts val="1200"/>
              <a:buFont typeface="Livvic"/>
              <a:buNone/>
            </a:pPr>
            <a:r>
              <a:t/>
            </a:r>
            <a:endParaRPr b="1" i="0" sz="1600" u="none" cap="none" strike="noStrike">
              <a:solidFill>
                <a:schemeClr val="lt1"/>
              </a:solidFill>
              <a:latin typeface="Century Gothic"/>
              <a:ea typeface="Century Gothic"/>
              <a:cs typeface="Century Gothic"/>
              <a:sym typeface="Century Gothic"/>
            </a:endParaRPr>
          </a:p>
          <a:p>
            <a:pPr indent="-266700" lvl="0" marL="342900" marR="0" rtl="0" algn="l">
              <a:lnSpc>
                <a:spcPct val="100000"/>
              </a:lnSpc>
              <a:spcBef>
                <a:spcPts val="0"/>
              </a:spcBef>
              <a:spcAft>
                <a:spcPts val="0"/>
              </a:spcAft>
              <a:buClr>
                <a:schemeClr val="dk1"/>
              </a:buClr>
              <a:buSzPts val="1200"/>
              <a:buFont typeface="Livvic"/>
              <a:buNone/>
            </a:pPr>
            <a:r>
              <a:t/>
            </a:r>
            <a:endParaRPr b="1" i="0" sz="1600" u="none" cap="none" strike="noStrike">
              <a:solidFill>
                <a:schemeClr val="lt1"/>
              </a:solidFill>
              <a:latin typeface="Century Gothic"/>
              <a:ea typeface="Century Gothic"/>
              <a:cs typeface="Century Gothic"/>
              <a:sym typeface="Century Gothic"/>
            </a:endParaRPr>
          </a:p>
          <a:p>
            <a:pPr indent="-266700" lvl="0" marL="342900" marR="0" rtl="0" algn="l">
              <a:lnSpc>
                <a:spcPct val="100000"/>
              </a:lnSpc>
              <a:spcBef>
                <a:spcPts val="0"/>
              </a:spcBef>
              <a:spcAft>
                <a:spcPts val="0"/>
              </a:spcAft>
              <a:buClr>
                <a:schemeClr val="dk1"/>
              </a:buClr>
              <a:buSzPts val="1200"/>
              <a:buFont typeface="Livvic"/>
              <a:buNone/>
            </a:pPr>
            <a:r>
              <a:t/>
            </a:r>
            <a:endParaRPr b="1" i="0" sz="16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200"/>
              <a:buFont typeface="Livvic"/>
              <a:buNone/>
            </a:pPr>
            <a:r>
              <a:t/>
            </a:r>
            <a:endParaRPr b="1" i="0" sz="16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9"/>
          <p:cNvSpPr/>
          <p:nvPr/>
        </p:nvSpPr>
        <p:spPr>
          <a:xfrm>
            <a:off x="562175" y="1119725"/>
            <a:ext cx="3528900" cy="1582200"/>
          </a:xfrm>
          <a:prstGeom prst="roundRect">
            <a:avLst>
              <a:gd fmla="val 16667" name="adj"/>
            </a:avLst>
          </a:prstGeom>
          <a:solidFill>
            <a:schemeClr val="accent1"/>
          </a:solidFill>
          <a:ln cap="flat" cmpd="sng" w="25400">
            <a:solidFill>
              <a:srgbClr val="A96E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9" name="Google Shape;279;p19"/>
          <p:cNvSpPr txBox="1"/>
          <p:nvPr>
            <p:ph idx="1" type="body"/>
          </p:nvPr>
        </p:nvSpPr>
        <p:spPr>
          <a:xfrm>
            <a:off x="562175" y="1127475"/>
            <a:ext cx="3534300" cy="986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1200">
                <a:solidFill>
                  <a:srgbClr val="000000"/>
                </a:solidFill>
                <a:latin typeface="Arial"/>
                <a:ea typeface="Arial"/>
                <a:cs typeface="Arial"/>
                <a:sym typeface="Arial"/>
              </a:rPr>
              <a:t>When the social platform becomes the hub of fake news and conspiracy theories, the company reputation will be damaged and it will face numerous financial and legal problems. It is impossible to ask viewers to think critically about every post they read so the responsibility should fall on the platform itself.</a:t>
            </a:r>
            <a:endParaRPr sz="1500">
              <a:solidFill>
                <a:schemeClr val="dk2"/>
              </a:solidFill>
            </a:endParaRPr>
          </a:p>
        </p:txBody>
      </p:sp>
      <p:sp>
        <p:nvSpPr>
          <p:cNvPr id="280" name="Google Shape;280;p19"/>
          <p:cNvSpPr txBox="1"/>
          <p:nvPr>
            <p:ph type="ctrTitle"/>
          </p:nvPr>
        </p:nvSpPr>
        <p:spPr>
          <a:xfrm>
            <a:off x="618825" y="411675"/>
            <a:ext cx="36189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Problem Background</a:t>
            </a:r>
            <a:endParaRPr/>
          </a:p>
        </p:txBody>
      </p:sp>
      <p:grpSp>
        <p:nvGrpSpPr>
          <p:cNvPr id="281" name="Google Shape;281;p19"/>
          <p:cNvGrpSpPr/>
          <p:nvPr/>
        </p:nvGrpSpPr>
        <p:grpSpPr>
          <a:xfrm>
            <a:off x="4834661" y="989482"/>
            <a:ext cx="2851442" cy="3213988"/>
            <a:chOff x="2501950" y="1507050"/>
            <a:chExt cx="2392350" cy="2696525"/>
          </a:xfrm>
        </p:grpSpPr>
        <p:sp>
          <p:nvSpPr>
            <p:cNvPr id="282" name="Google Shape;282;p19"/>
            <p:cNvSpPr/>
            <p:nvPr/>
          </p:nvSpPr>
          <p:spPr>
            <a:xfrm>
              <a:off x="4032450" y="3778325"/>
              <a:ext cx="0" cy="25"/>
            </a:xfrm>
            <a:custGeom>
              <a:rect b="b" l="l" r="r" t="t"/>
              <a:pathLst>
                <a:path extrusionOk="0" h="1" w="12000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9"/>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9"/>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9"/>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9"/>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9"/>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9"/>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9"/>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9"/>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9"/>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9"/>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9"/>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9"/>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9"/>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9"/>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9"/>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9"/>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9"/>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9"/>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 name="Google Shape;301;p19"/>
          <p:cNvGrpSpPr/>
          <p:nvPr/>
        </p:nvGrpSpPr>
        <p:grpSpPr>
          <a:xfrm>
            <a:off x="7686104" y="-476250"/>
            <a:ext cx="2291257" cy="2922300"/>
            <a:chOff x="4882900" y="-64350"/>
            <a:chExt cx="2493750" cy="2922300"/>
          </a:xfrm>
        </p:grpSpPr>
        <p:sp>
          <p:nvSpPr>
            <p:cNvPr id="302" name="Google Shape;302;p19"/>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9"/>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9"/>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9"/>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9"/>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7" name="Google Shape;307;p19"/>
          <p:cNvGrpSpPr/>
          <p:nvPr/>
        </p:nvGrpSpPr>
        <p:grpSpPr>
          <a:xfrm>
            <a:off x="5599242" y="1368971"/>
            <a:ext cx="1541751" cy="2455003"/>
            <a:chOff x="2160750" y="237575"/>
            <a:chExt cx="3253325" cy="5180425"/>
          </a:xfrm>
        </p:grpSpPr>
        <p:sp>
          <p:nvSpPr>
            <p:cNvPr id="308" name="Google Shape;308;p19"/>
            <p:cNvSpPr/>
            <p:nvPr/>
          </p:nvSpPr>
          <p:spPr>
            <a:xfrm>
              <a:off x="3341025" y="1584075"/>
              <a:ext cx="870850" cy="1801975"/>
            </a:xfrm>
            <a:custGeom>
              <a:rect b="b" l="l" r="r" t="t"/>
              <a:pathLst>
                <a:path extrusionOk="0" h="72079" w="34834">
                  <a:moveTo>
                    <a:pt x="17417" y="1"/>
                  </a:moveTo>
                  <a:cubicBezTo>
                    <a:pt x="7942" y="1"/>
                    <a:pt x="219" y="7559"/>
                    <a:pt x="0" y="17089"/>
                  </a:cubicBezTo>
                  <a:lnTo>
                    <a:pt x="0" y="71202"/>
                  </a:lnTo>
                  <a:cubicBezTo>
                    <a:pt x="0" y="71777"/>
                    <a:pt x="439" y="72065"/>
                    <a:pt x="877" y="72065"/>
                  </a:cubicBezTo>
                  <a:cubicBezTo>
                    <a:pt x="1315" y="72065"/>
                    <a:pt x="1753" y="71777"/>
                    <a:pt x="1753" y="71202"/>
                  </a:cubicBezTo>
                  <a:lnTo>
                    <a:pt x="1753" y="17089"/>
                  </a:lnTo>
                  <a:cubicBezTo>
                    <a:pt x="1589" y="8271"/>
                    <a:pt x="8654" y="1096"/>
                    <a:pt x="17417" y="1096"/>
                  </a:cubicBezTo>
                  <a:cubicBezTo>
                    <a:pt x="26180" y="1096"/>
                    <a:pt x="33246" y="8271"/>
                    <a:pt x="33081" y="17089"/>
                  </a:cubicBezTo>
                  <a:lnTo>
                    <a:pt x="33081" y="71202"/>
                  </a:lnTo>
                  <a:cubicBezTo>
                    <a:pt x="33081" y="71695"/>
                    <a:pt x="33465" y="72078"/>
                    <a:pt x="33958" y="72078"/>
                  </a:cubicBezTo>
                  <a:cubicBezTo>
                    <a:pt x="34451" y="72078"/>
                    <a:pt x="34834" y="71695"/>
                    <a:pt x="34834" y="71202"/>
                  </a:cubicBezTo>
                  <a:lnTo>
                    <a:pt x="34834" y="17089"/>
                  </a:lnTo>
                  <a:cubicBezTo>
                    <a:pt x="34670" y="7559"/>
                    <a:pt x="26892" y="1"/>
                    <a:pt x="1741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9"/>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9"/>
            <p:cNvSpPr/>
            <p:nvPr/>
          </p:nvSpPr>
          <p:spPr>
            <a:xfrm>
              <a:off x="3760000" y="2060575"/>
              <a:ext cx="47950" cy="948925"/>
            </a:xfrm>
            <a:custGeom>
              <a:rect b="b" l="l" r="r" t="t"/>
              <a:pathLst>
                <a:path extrusionOk="0" h="37957" w="1918">
                  <a:moveTo>
                    <a:pt x="959" y="1"/>
                  </a:moveTo>
                  <a:cubicBezTo>
                    <a:pt x="480" y="1"/>
                    <a:pt x="1" y="329"/>
                    <a:pt x="56" y="987"/>
                  </a:cubicBezTo>
                  <a:lnTo>
                    <a:pt x="56" y="37025"/>
                  </a:lnTo>
                  <a:cubicBezTo>
                    <a:pt x="56" y="37518"/>
                    <a:pt x="494" y="37956"/>
                    <a:pt x="987" y="37956"/>
                  </a:cubicBezTo>
                  <a:cubicBezTo>
                    <a:pt x="1480" y="37956"/>
                    <a:pt x="1863" y="37518"/>
                    <a:pt x="1863" y="37025"/>
                  </a:cubicBezTo>
                  <a:lnTo>
                    <a:pt x="1863" y="987"/>
                  </a:lnTo>
                  <a:cubicBezTo>
                    <a:pt x="1918" y="329"/>
                    <a:pt x="1439" y="1"/>
                    <a:pt x="95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9"/>
            <p:cNvSpPr/>
            <p:nvPr/>
          </p:nvSpPr>
          <p:spPr>
            <a:xfrm>
              <a:off x="3150700" y="1358150"/>
              <a:ext cx="1273425" cy="2019675"/>
            </a:xfrm>
            <a:custGeom>
              <a:rect b="b" l="l" r="r" t="t"/>
              <a:pathLst>
                <a:path extrusionOk="0" h="80787" w="50937">
                  <a:moveTo>
                    <a:pt x="25468" y="1"/>
                  </a:moveTo>
                  <a:cubicBezTo>
                    <a:pt x="11393" y="1"/>
                    <a:pt x="0" y="11557"/>
                    <a:pt x="220" y="25633"/>
                  </a:cubicBezTo>
                  <a:cubicBezTo>
                    <a:pt x="274" y="26181"/>
                    <a:pt x="685" y="26455"/>
                    <a:pt x="1096" y="26455"/>
                  </a:cubicBezTo>
                  <a:cubicBezTo>
                    <a:pt x="1507" y="26455"/>
                    <a:pt x="1917" y="26181"/>
                    <a:pt x="1972" y="25633"/>
                  </a:cubicBezTo>
                  <a:cubicBezTo>
                    <a:pt x="1753" y="12543"/>
                    <a:pt x="12324" y="1753"/>
                    <a:pt x="25468" y="1753"/>
                  </a:cubicBezTo>
                  <a:cubicBezTo>
                    <a:pt x="38613" y="1753"/>
                    <a:pt x="49184" y="12543"/>
                    <a:pt x="48964" y="25633"/>
                  </a:cubicBezTo>
                  <a:lnTo>
                    <a:pt x="48964" y="79910"/>
                  </a:lnTo>
                  <a:cubicBezTo>
                    <a:pt x="48964" y="80403"/>
                    <a:pt x="49348" y="80787"/>
                    <a:pt x="49841" y="80787"/>
                  </a:cubicBezTo>
                  <a:cubicBezTo>
                    <a:pt x="50334" y="80787"/>
                    <a:pt x="50717" y="80403"/>
                    <a:pt x="50717" y="79910"/>
                  </a:cubicBezTo>
                  <a:lnTo>
                    <a:pt x="50717" y="25633"/>
                  </a:lnTo>
                  <a:cubicBezTo>
                    <a:pt x="50936" y="11557"/>
                    <a:pt x="39544" y="1"/>
                    <a:pt x="254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9"/>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9"/>
            <p:cNvSpPr/>
            <p:nvPr/>
          </p:nvSpPr>
          <p:spPr>
            <a:xfrm>
              <a:off x="2352425" y="1196575"/>
              <a:ext cx="2282550" cy="3382075"/>
            </a:xfrm>
            <a:custGeom>
              <a:rect b="b" l="l" r="r" t="t"/>
              <a:pathLst>
                <a:path extrusionOk="0" h="135283" w="91302">
                  <a:moveTo>
                    <a:pt x="57345" y="1"/>
                  </a:moveTo>
                  <a:cubicBezTo>
                    <a:pt x="38887" y="1"/>
                    <a:pt x="23771" y="14898"/>
                    <a:pt x="23552" y="33411"/>
                  </a:cubicBezTo>
                  <a:lnTo>
                    <a:pt x="23552" y="58660"/>
                  </a:lnTo>
                  <a:cubicBezTo>
                    <a:pt x="23497" y="58714"/>
                    <a:pt x="23497" y="58824"/>
                    <a:pt x="23552" y="58879"/>
                  </a:cubicBezTo>
                  <a:lnTo>
                    <a:pt x="23552" y="84894"/>
                  </a:lnTo>
                  <a:cubicBezTo>
                    <a:pt x="23552" y="101654"/>
                    <a:pt x="16925" y="117756"/>
                    <a:pt x="5040" y="129532"/>
                  </a:cubicBezTo>
                  <a:cubicBezTo>
                    <a:pt x="3561" y="131011"/>
                    <a:pt x="2027" y="132380"/>
                    <a:pt x="439" y="133695"/>
                  </a:cubicBezTo>
                  <a:cubicBezTo>
                    <a:pt x="56" y="134023"/>
                    <a:pt x="1" y="134571"/>
                    <a:pt x="329" y="134954"/>
                  </a:cubicBezTo>
                  <a:cubicBezTo>
                    <a:pt x="494" y="135173"/>
                    <a:pt x="768" y="135283"/>
                    <a:pt x="987" y="135283"/>
                  </a:cubicBezTo>
                  <a:cubicBezTo>
                    <a:pt x="1206" y="135283"/>
                    <a:pt x="1425" y="135228"/>
                    <a:pt x="1589" y="135064"/>
                  </a:cubicBezTo>
                  <a:cubicBezTo>
                    <a:pt x="3177" y="133749"/>
                    <a:pt x="4766" y="132325"/>
                    <a:pt x="6244" y="130847"/>
                  </a:cubicBezTo>
                  <a:cubicBezTo>
                    <a:pt x="18184" y="118961"/>
                    <a:pt x="25030" y="102969"/>
                    <a:pt x="25304" y="86154"/>
                  </a:cubicBezTo>
                  <a:cubicBezTo>
                    <a:pt x="25304" y="85716"/>
                    <a:pt x="25304" y="85278"/>
                    <a:pt x="25304" y="84840"/>
                  </a:cubicBezTo>
                  <a:lnTo>
                    <a:pt x="25304" y="58824"/>
                  </a:lnTo>
                  <a:cubicBezTo>
                    <a:pt x="25359" y="58769"/>
                    <a:pt x="25304" y="58660"/>
                    <a:pt x="25304" y="58605"/>
                  </a:cubicBezTo>
                  <a:lnTo>
                    <a:pt x="25304" y="33411"/>
                  </a:lnTo>
                  <a:cubicBezTo>
                    <a:pt x="25304" y="15665"/>
                    <a:pt x="39654" y="1315"/>
                    <a:pt x="57399" y="1315"/>
                  </a:cubicBezTo>
                  <a:cubicBezTo>
                    <a:pt x="75145" y="1315"/>
                    <a:pt x="89494" y="15665"/>
                    <a:pt x="89494" y="33411"/>
                  </a:cubicBezTo>
                  <a:lnTo>
                    <a:pt x="89494" y="86209"/>
                  </a:lnTo>
                  <a:cubicBezTo>
                    <a:pt x="89440" y="86839"/>
                    <a:pt x="89905" y="87154"/>
                    <a:pt x="90371" y="87154"/>
                  </a:cubicBezTo>
                  <a:cubicBezTo>
                    <a:pt x="90836" y="87154"/>
                    <a:pt x="91302" y="86839"/>
                    <a:pt x="91247" y="86209"/>
                  </a:cubicBezTo>
                  <a:lnTo>
                    <a:pt x="91247" y="33411"/>
                  </a:lnTo>
                  <a:lnTo>
                    <a:pt x="91192" y="33411"/>
                  </a:lnTo>
                  <a:cubicBezTo>
                    <a:pt x="90918" y="14898"/>
                    <a:pt x="75857" y="1"/>
                    <a:pt x="573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9"/>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9"/>
            <p:cNvSpPr/>
            <p:nvPr/>
          </p:nvSpPr>
          <p:spPr>
            <a:xfrm>
              <a:off x="3546400" y="1782625"/>
              <a:ext cx="472425" cy="1629425"/>
            </a:xfrm>
            <a:custGeom>
              <a:rect b="b" l="l" r="r" t="t"/>
              <a:pathLst>
                <a:path extrusionOk="0" h="65177" w="18897">
                  <a:moveTo>
                    <a:pt x="9476" y="1"/>
                  </a:moveTo>
                  <a:cubicBezTo>
                    <a:pt x="4218" y="1"/>
                    <a:pt x="1" y="4273"/>
                    <a:pt x="1" y="9476"/>
                  </a:cubicBezTo>
                  <a:lnTo>
                    <a:pt x="1" y="64246"/>
                  </a:lnTo>
                  <a:cubicBezTo>
                    <a:pt x="56" y="64793"/>
                    <a:pt x="480" y="65067"/>
                    <a:pt x="905" y="65067"/>
                  </a:cubicBezTo>
                  <a:cubicBezTo>
                    <a:pt x="1329" y="65067"/>
                    <a:pt x="1753" y="64793"/>
                    <a:pt x="1808" y="64246"/>
                  </a:cubicBezTo>
                  <a:lnTo>
                    <a:pt x="1808" y="9476"/>
                  </a:lnTo>
                  <a:cubicBezTo>
                    <a:pt x="1808" y="5258"/>
                    <a:pt x="5204" y="1808"/>
                    <a:pt x="9476" y="1808"/>
                  </a:cubicBezTo>
                  <a:cubicBezTo>
                    <a:pt x="13693" y="1808"/>
                    <a:pt x="17144" y="5258"/>
                    <a:pt x="17144" y="9476"/>
                  </a:cubicBezTo>
                  <a:lnTo>
                    <a:pt x="17144" y="64246"/>
                  </a:lnTo>
                  <a:cubicBezTo>
                    <a:pt x="17144" y="64739"/>
                    <a:pt x="17527" y="65177"/>
                    <a:pt x="18020" y="65177"/>
                  </a:cubicBezTo>
                  <a:cubicBezTo>
                    <a:pt x="18513" y="65177"/>
                    <a:pt x="18896" y="64739"/>
                    <a:pt x="18896" y="64246"/>
                  </a:cubicBezTo>
                  <a:lnTo>
                    <a:pt x="18896" y="9476"/>
                  </a:lnTo>
                  <a:cubicBezTo>
                    <a:pt x="18896" y="4273"/>
                    <a:pt x="14679" y="1"/>
                    <a:pt x="947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9"/>
            <p:cNvSpPr/>
            <p:nvPr/>
          </p:nvSpPr>
          <p:spPr>
            <a:xfrm>
              <a:off x="4775975" y="2232425"/>
              <a:ext cx="43850" cy="1304225"/>
            </a:xfrm>
            <a:custGeom>
              <a:rect b="b" l="l" r="r" t="t"/>
              <a:pathLst>
                <a:path extrusionOk="0" h="52169" w="1754">
                  <a:moveTo>
                    <a:pt x="877" y="1"/>
                  </a:moveTo>
                  <a:cubicBezTo>
                    <a:pt x="439" y="1"/>
                    <a:pt x="1" y="302"/>
                    <a:pt x="1" y="904"/>
                  </a:cubicBezTo>
                  <a:lnTo>
                    <a:pt x="1" y="51293"/>
                  </a:lnTo>
                  <a:cubicBezTo>
                    <a:pt x="1" y="51786"/>
                    <a:pt x="384" y="52169"/>
                    <a:pt x="877" y="52169"/>
                  </a:cubicBezTo>
                  <a:cubicBezTo>
                    <a:pt x="1370" y="52169"/>
                    <a:pt x="1754" y="51786"/>
                    <a:pt x="1754" y="51293"/>
                  </a:cubicBezTo>
                  <a:lnTo>
                    <a:pt x="1754" y="904"/>
                  </a:lnTo>
                  <a:cubicBezTo>
                    <a:pt x="1754" y="302"/>
                    <a:pt x="1315" y="1"/>
                    <a:pt x="8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9"/>
            <p:cNvSpPr/>
            <p:nvPr/>
          </p:nvSpPr>
          <p:spPr>
            <a:xfrm>
              <a:off x="3123775" y="942025"/>
              <a:ext cx="1615275" cy="648925"/>
            </a:xfrm>
            <a:custGeom>
              <a:rect b="b" l="l" r="r" t="t"/>
              <a:pathLst>
                <a:path extrusionOk="0" h="25957" w="64611">
                  <a:moveTo>
                    <a:pt x="26510" y="1"/>
                  </a:moveTo>
                  <a:cubicBezTo>
                    <a:pt x="17548" y="1"/>
                    <a:pt x="8463" y="2908"/>
                    <a:pt x="749" y="9088"/>
                  </a:cubicBezTo>
                  <a:cubicBezTo>
                    <a:pt x="1" y="9660"/>
                    <a:pt x="561" y="10656"/>
                    <a:pt x="1293" y="10656"/>
                  </a:cubicBezTo>
                  <a:cubicBezTo>
                    <a:pt x="1472" y="10656"/>
                    <a:pt x="1661" y="10597"/>
                    <a:pt x="1844" y="10457"/>
                  </a:cubicBezTo>
                  <a:cubicBezTo>
                    <a:pt x="9220" y="4536"/>
                    <a:pt x="17910" y="1750"/>
                    <a:pt x="26484" y="1750"/>
                  </a:cubicBezTo>
                  <a:cubicBezTo>
                    <a:pt x="41466" y="1750"/>
                    <a:pt x="56095" y="10256"/>
                    <a:pt x="62748" y="25409"/>
                  </a:cubicBezTo>
                  <a:cubicBezTo>
                    <a:pt x="62912" y="25738"/>
                    <a:pt x="63241" y="25902"/>
                    <a:pt x="63570" y="25957"/>
                  </a:cubicBezTo>
                  <a:cubicBezTo>
                    <a:pt x="63679" y="25957"/>
                    <a:pt x="63843" y="25902"/>
                    <a:pt x="63953" y="25847"/>
                  </a:cubicBezTo>
                  <a:cubicBezTo>
                    <a:pt x="64391" y="25683"/>
                    <a:pt x="64610" y="25135"/>
                    <a:pt x="64391" y="24697"/>
                  </a:cubicBezTo>
                  <a:cubicBezTo>
                    <a:pt x="57459" y="8881"/>
                    <a:pt x="42173" y="1"/>
                    <a:pt x="2651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9"/>
            <p:cNvSpPr/>
            <p:nvPr/>
          </p:nvSpPr>
          <p:spPr>
            <a:xfrm>
              <a:off x="2753625" y="1951050"/>
              <a:ext cx="46575" cy="1088575"/>
            </a:xfrm>
            <a:custGeom>
              <a:rect b="b" l="l" r="r" t="t"/>
              <a:pathLst>
                <a:path extrusionOk="0" h="43543" w="1863">
                  <a:moveTo>
                    <a:pt x="931" y="0"/>
                  </a:moveTo>
                  <a:cubicBezTo>
                    <a:pt x="466" y="0"/>
                    <a:pt x="0" y="329"/>
                    <a:pt x="55" y="986"/>
                  </a:cubicBezTo>
                  <a:lnTo>
                    <a:pt x="55" y="42666"/>
                  </a:lnTo>
                  <a:cubicBezTo>
                    <a:pt x="55" y="43159"/>
                    <a:pt x="438" y="43542"/>
                    <a:pt x="931" y="43542"/>
                  </a:cubicBezTo>
                  <a:cubicBezTo>
                    <a:pt x="1424" y="43542"/>
                    <a:pt x="1808" y="43159"/>
                    <a:pt x="1808" y="42666"/>
                  </a:cubicBezTo>
                  <a:lnTo>
                    <a:pt x="1808" y="986"/>
                  </a:lnTo>
                  <a:cubicBezTo>
                    <a:pt x="1862" y="329"/>
                    <a:pt x="1397" y="0"/>
                    <a:pt x="93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9"/>
            <p:cNvSpPr/>
            <p:nvPr/>
          </p:nvSpPr>
          <p:spPr>
            <a:xfrm>
              <a:off x="2688525" y="477325"/>
              <a:ext cx="2531125" cy="3715200"/>
            </a:xfrm>
            <a:custGeom>
              <a:rect b="b" l="l" r="r" t="t"/>
              <a:pathLst>
                <a:path extrusionOk="0" h="148608" w="101245">
                  <a:moveTo>
                    <a:pt x="43983" y="0"/>
                  </a:moveTo>
                  <a:cubicBezTo>
                    <a:pt x="27622" y="0"/>
                    <a:pt x="11667" y="7019"/>
                    <a:pt x="578" y="19898"/>
                  </a:cubicBezTo>
                  <a:cubicBezTo>
                    <a:pt x="1" y="20599"/>
                    <a:pt x="602" y="21392"/>
                    <a:pt x="1285" y="21392"/>
                  </a:cubicBezTo>
                  <a:cubicBezTo>
                    <a:pt x="1510" y="21392"/>
                    <a:pt x="1744" y="21307"/>
                    <a:pt x="1947" y="21103"/>
                  </a:cubicBezTo>
                  <a:cubicBezTo>
                    <a:pt x="12685" y="8615"/>
                    <a:pt x="28147" y="1792"/>
                    <a:pt x="43998" y="1792"/>
                  </a:cubicBezTo>
                  <a:cubicBezTo>
                    <a:pt x="50462" y="1792"/>
                    <a:pt x="56990" y="2927"/>
                    <a:pt x="63289" y="5275"/>
                  </a:cubicBezTo>
                  <a:cubicBezTo>
                    <a:pt x="85033" y="13326"/>
                    <a:pt x="99437" y="34084"/>
                    <a:pt x="99437" y="57306"/>
                  </a:cubicBezTo>
                  <a:lnTo>
                    <a:pt x="99437" y="147677"/>
                  </a:lnTo>
                  <a:cubicBezTo>
                    <a:pt x="99437" y="148170"/>
                    <a:pt x="99820" y="148608"/>
                    <a:pt x="100313" y="148608"/>
                  </a:cubicBezTo>
                  <a:cubicBezTo>
                    <a:pt x="100806" y="148608"/>
                    <a:pt x="101244" y="148170"/>
                    <a:pt x="101244" y="147677"/>
                  </a:cubicBezTo>
                  <a:lnTo>
                    <a:pt x="101244" y="57306"/>
                  </a:lnTo>
                  <a:cubicBezTo>
                    <a:pt x="101244" y="33372"/>
                    <a:pt x="86347" y="11957"/>
                    <a:pt x="63891" y="3577"/>
                  </a:cubicBezTo>
                  <a:cubicBezTo>
                    <a:pt x="57389" y="1166"/>
                    <a:pt x="50652" y="0"/>
                    <a:pt x="439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9"/>
            <p:cNvSpPr/>
            <p:nvPr/>
          </p:nvSpPr>
          <p:spPr>
            <a:xfrm>
              <a:off x="2355175" y="1889425"/>
              <a:ext cx="45200" cy="2303100"/>
            </a:xfrm>
            <a:custGeom>
              <a:rect b="b" l="l" r="r" t="t"/>
              <a:pathLst>
                <a:path extrusionOk="0" h="92124" w="1808">
                  <a:moveTo>
                    <a:pt x="904" y="1"/>
                  </a:moveTo>
                  <a:cubicBezTo>
                    <a:pt x="480" y="1"/>
                    <a:pt x="55" y="274"/>
                    <a:pt x="0" y="822"/>
                  </a:cubicBezTo>
                  <a:lnTo>
                    <a:pt x="0" y="91193"/>
                  </a:lnTo>
                  <a:cubicBezTo>
                    <a:pt x="0" y="91686"/>
                    <a:pt x="438" y="92069"/>
                    <a:pt x="931" y="92124"/>
                  </a:cubicBezTo>
                  <a:cubicBezTo>
                    <a:pt x="1424" y="92124"/>
                    <a:pt x="1808" y="91686"/>
                    <a:pt x="1808" y="91193"/>
                  </a:cubicBezTo>
                  <a:lnTo>
                    <a:pt x="1808" y="822"/>
                  </a:lnTo>
                  <a:cubicBezTo>
                    <a:pt x="1753" y="274"/>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9"/>
            <p:cNvSpPr/>
            <p:nvPr/>
          </p:nvSpPr>
          <p:spPr>
            <a:xfrm>
              <a:off x="2160750" y="1843225"/>
              <a:ext cx="45200" cy="1942650"/>
            </a:xfrm>
            <a:custGeom>
              <a:rect b="b" l="l" r="r" t="t"/>
              <a:pathLst>
                <a:path extrusionOk="0" h="77706" w="1808">
                  <a:moveTo>
                    <a:pt x="904" y="0"/>
                  </a:moveTo>
                  <a:cubicBezTo>
                    <a:pt x="479" y="0"/>
                    <a:pt x="55" y="288"/>
                    <a:pt x="0" y="863"/>
                  </a:cubicBezTo>
                  <a:lnTo>
                    <a:pt x="0" y="76829"/>
                  </a:lnTo>
                  <a:cubicBezTo>
                    <a:pt x="0" y="77322"/>
                    <a:pt x="383" y="77705"/>
                    <a:pt x="931" y="77705"/>
                  </a:cubicBezTo>
                  <a:cubicBezTo>
                    <a:pt x="1369" y="77705"/>
                    <a:pt x="1807" y="77322"/>
                    <a:pt x="1807" y="76829"/>
                  </a:cubicBezTo>
                  <a:lnTo>
                    <a:pt x="1807" y="863"/>
                  </a:lnTo>
                  <a:cubicBezTo>
                    <a:pt x="1753" y="288"/>
                    <a:pt x="1328" y="0"/>
                    <a:pt x="90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9"/>
            <p:cNvSpPr/>
            <p:nvPr/>
          </p:nvSpPr>
          <p:spPr>
            <a:xfrm>
              <a:off x="2531800" y="237575"/>
              <a:ext cx="2238125" cy="619475"/>
            </a:xfrm>
            <a:custGeom>
              <a:rect b="b" l="l" r="r" t="t"/>
              <a:pathLst>
                <a:path extrusionOk="0" h="24779" w="89525">
                  <a:moveTo>
                    <a:pt x="50205" y="0"/>
                  </a:moveTo>
                  <a:cubicBezTo>
                    <a:pt x="31571" y="0"/>
                    <a:pt x="13128" y="7985"/>
                    <a:pt x="329" y="23299"/>
                  </a:cubicBezTo>
                  <a:cubicBezTo>
                    <a:pt x="1" y="23683"/>
                    <a:pt x="55" y="24285"/>
                    <a:pt x="439" y="24559"/>
                  </a:cubicBezTo>
                  <a:cubicBezTo>
                    <a:pt x="603" y="24723"/>
                    <a:pt x="822" y="24778"/>
                    <a:pt x="1041" y="24778"/>
                  </a:cubicBezTo>
                  <a:cubicBezTo>
                    <a:pt x="1260" y="24778"/>
                    <a:pt x="1534" y="24668"/>
                    <a:pt x="1698" y="24504"/>
                  </a:cubicBezTo>
                  <a:cubicBezTo>
                    <a:pt x="14191" y="9590"/>
                    <a:pt x="32153" y="1815"/>
                    <a:pt x="50288" y="1815"/>
                  </a:cubicBezTo>
                  <a:cubicBezTo>
                    <a:pt x="63320" y="1815"/>
                    <a:pt x="76442" y="5830"/>
                    <a:pt x="87687" y="14098"/>
                  </a:cubicBezTo>
                  <a:cubicBezTo>
                    <a:pt x="87865" y="14234"/>
                    <a:pt x="88048" y="14292"/>
                    <a:pt x="88223" y="14292"/>
                  </a:cubicBezTo>
                  <a:cubicBezTo>
                    <a:pt x="88960" y="14292"/>
                    <a:pt x="89525" y="13250"/>
                    <a:pt x="88727" y="12674"/>
                  </a:cubicBezTo>
                  <a:cubicBezTo>
                    <a:pt x="77147" y="4143"/>
                    <a:pt x="63626" y="0"/>
                    <a:pt x="502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9"/>
            <p:cNvSpPr/>
            <p:nvPr/>
          </p:nvSpPr>
          <p:spPr>
            <a:xfrm>
              <a:off x="4704025" y="549550"/>
              <a:ext cx="241775" cy="203425"/>
            </a:xfrm>
            <a:custGeom>
              <a:rect b="b" l="l" r="r" t="t"/>
              <a:pathLst>
                <a:path extrusionOk="0" h="8137" w="9671">
                  <a:moveTo>
                    <a:pt x="1303" y="1"/>
                  </a:moveTo>
                  <a:cubicBezTo>
                    <a:pt x="565" y="1"/>
                    <a:pt x="0" y="1043"/>
                    <a:pt x="798" y="1619"/>
                  </a:cubicBezTo>
                  <a:cubicBezTo>
                    <a:pt x="3372" y="3536"/>
                    <a:pt x="5782" y="5617"/>
                    <a:pt x="8082" y="7863"/>
                  </a:cubicBezTo>
                  <a:cubicBezTo>
                    <a:pt x="8246" y="8027"/>
                    <a:pt x="8465" y="8137"/>
                    <a:pt x="8685" y="8137"/>
                  </a:cubicBezTo>
                  <a:cubicBezTo>
                    <a:pt x="8958" y="8137"/>
                    <a:pt x="9177" y="8027"/>
                    <a:pt x="9342" y="7863"/>
                  </a:cubicBezTo>
                  <a:cubicBezTo>
                    <a:pt x="9670" y="7534"/>
                    <a:pt x="9670" y="6932"/>
                    <a:pt x="9342" y="6603"/>
                  </a:cubicBezTo>
                  <a:cubicBezTo>
                    <a:pt x="6987" y="4303"/>
                    <a:pt x="4522" y="2112"/>
                    <a:pt x="1838" y="195"/>
                  </a:cubicBezTo>
                  <a:cubicBezTo>
                    <a:pt x="1661" y="59"/>
                    <a:pt x="1477" y="1"/>
                    <a:pt x="130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9"/>
            <p:cNvSpPr/>
            <p:nvPr/>
          </p:nvSpPr>
          <p:spPr>
            <a:xfrm>
              <a:off x="5171700" y="1077775"/>
              <a:ext cx="242375" cy="1574350"/>
            </a:xfrm>
            <a:custGeom>
              <a:rect b="b" l="l" r="r" t="t"/>
              <a:pathLst>
                <a:path extrusionOk="0" h="62974" w="9695">
                  <a:moveTo>
                    <a:pt x="1014" y="1"/>
                  </a:moveTo>
                  <a:cubicBezTo>
                    <a:pt x="874" y="1"/>
                    <a:pt x="734" y="32"/>
                    <a:pt x="603" y="98"/>
                  </a:cubicBezTo>
                  <a:cubicBezTo>
                    <a:pt x="165" y="371"/>
                    <a:pt x="0" y="864"/>
                    <a:pt x="274" y="1357"/>
                  </a:cubicBezTo>
                  <a:cubicBezTo>
                    <a:pt x="5258" y="10559"/>
                    <a:pt x="7887" y="20910"/>
                    <a:pt x="7887" y="31481"/>
                  </a:cubicBezTo>
                  <a:lnTo>
                    <a:pt x="7887" y="62042"/>
                  </a:lnTo>
                  <a:cubicBezTo>
                    <a:pt x="7887" y="62535"/>
                    <a:pt x="8271" y="62974"/>
                    <a:pt x="8818" y="62974"/>
                  </a:cubicBezTo>
                  <a:cubicBezTo>
                    <a:pt x="9311" y="62974"/>
                    <a:pt x="9695" y="62535"/>
                    <a:pt x="9695" y="61988"/>
                  </a:cubicBezTo>
                  <a:lnTo>
                    <a:pt x="9695" y="31481"/>
                  </a:lnTo>
                  <a:cubicBezTo>
                    <a:pt x="9695" y="20636"/>
                    <a:pt x="7011" y="10011"/>
                    <a:pt x="1863" y="481"/>
                  </a:cubicBezTo>
                  <a:cubicBezTo>
                    <a:pt x="1670" y="174"/>
                    <a:pt x="1344" y="1"/>
                    <a:pt x="101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9"/>
            <p:cNvSpPr/>
            <p:nvPr/>
          </p:nvSpPr>
          <p:spPr>
            <a:xfrm>
              <a:off x="5168950" y="3860950"/>
              <a:ext cx="244500" cy="719075"/>
            </a:xfrm>
            <a:custGeom>
              <a:rect b="b" l="l" r="r" t="t"/>
              <a:pathLst>
                <a:path extrusionOk="0" h="28763" w="9780">
                  <a:moveTo>
                    <a:pt x="8808" y="1"/>
                  </a:moveTo>
                  <a:cubicBezTo>
                    <a:pt x="8350" y="1"/>
                    <a:pt x="7888" y="303"/>
                    <a:pt x="7888" y="940"/>
                  </a:cubicBezTo>
                  <a:cubicBezTo>
                    <a:pt x="7395" y="10196"/>
                    <a:pt x="4821" y="19287"/>
                    <a:pt x="329" y="27448"/>
                  </a:cubicBezTo>
                  <a:cubicBezTo>
                    <a:pt x="1" y="28051"/>
                    <a:pt x="439" y="28763"/>
                    <a:pt x="1096" y="28763"/>
                  </a:cubicBezTo>
                  <a:cubicBezTo>
                    <a:pt x="1425" y="28763"/>
                    <a:pt x="1753" y="28598"/>
                    <a:pt x="1918" y="28325"/>
                  </a:cubicBezTo>
                  <a:cubicBezTo>
                    <a:pt x="6518" y="19890"/>
                    <a:pt x="9147" y="10579"/>
                    <a:pt x="9695" y="994"/>
                  </a:cubicBezTo>
                  <a:cubicBezTo>
                    <a:pt x="9780" y="344"/>
                    <a:pt x="9296" y="1"/>
                    <a:pt x="880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9"/>
            <p:cNvSpPr/>
            <p:nvPr/>
          </p:nvSpPr>
          <p:spPr>
            <a:xfrm>
              <a:off x="3215550" y="5085250"/>
              <a:ext cx="1519175" cy="332750"/>
            </a:xfrm>
            <a:custGeom>
              <a:rect b="b" l="l" r="r" t="t"/>
              <a:pathLst>
                <a:path extrusionOk="0" h="13310" w="60767">
                  <a:moveTo>
                    <a:pt x="59424" y="0"/>
                  </a:moveTo>
                  <a:cubicBezTo>
                    <a:pt x="59260" y="0"/>
                    <a:pt x="59085" y="50"/>
                    <a:pt x="58913" y="165"/>
                  </a:cubicBezTo>
                  <a:cubicBezTo>
                    <a:pt x="48999" y="7121"/>
                    <a:pt x="37224" y="11064"/>
                    <a:pt x="25120" y="11448"/>
                  </a:cubicBezTo>
                  <a:cubicBezTo>
                    <a:pt x="24263" y="11484"/>
                    <a:pt x="23405" y="11503"/>
                    <a:pt x="22549" y="11503"/>
                  </a:cubicBezTo>
                  <a:cubicBezTo>
                    <a:pt x="15743" y="11503"/>
                    <a:pt x="8976" y="10351"/>
                    <a:pt x="2555" y="8162"/>
                  </a:cubicBezTo>
                  <a:lnTo>
                    <a:pt x="1569" y="7888"/>
                  </a:lnTo>
                  <a:cubicBezTo>
                    <a:pt x="1446" y="7838"/>
                    <a:pt x="1328" y="7816"/>
                    <a:pt x="1219" y="7816"/>
                  </a:cubicBezTo>
                  <a:cubicBezTo>
                    <a:pt x="360" y="7816"/>
                    <a:pt x="1" y="9197"/>
                    <a:pt x="1021" y="9586"/>
                  </a:cubicBezTo>
                  <a:lnTo>
                    <a:pt x="1952" y="9914"/>
                  </a:lnTo>
                  <a:cubicBezTo>
                    <a:pt x="5512" y="11119"/>
                    <a:pt x="9182" y="11995"/>
                    <a:pt x="12906" y="12543"/>
                  </a:cubicBezTo>
                  <a:cubicBezTo>
                    <a:pt x="16192" y="13036"/>
                    <a:pt x="19533" y="13310"/>
                    <a:pt x="22874" y="13310"/>
                  </a:cubicBezTo>
                  <a:cubicBezTo>
                    <a:pt x="23696" y="13310"/>
                    <a:pt x="24463" y="13310"/>
                    <a:pt x="25175" y="13255"/>
                  </a:cubicBezTo>
                  <a:cubicBezTo>
                    <a:pt x="37662" y="12817"/>
                    <a:pt x="49711" y="8819"/>
                    <a:pt x="59953" y="1644"/>
                  </a:cubicBezTo>
                  <a:cubicBezTo>
                    <a:pt x="60767" y="1102"/>
                    <a:pt x="60201" y="0"/>
                    <a:pt x="5942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9"/>
            <p:cNvSpPr/>
            <p:nvPr/>
          </p:nvSpPr>
          <p:spPr>
            <a:xfrm>
              <a:off x="2160750" y="3119350"/>
              <a:ext cx="71225" cy="966375"/>
            </a:xfrm>
            <a:custGeom>
              <a:rect b="b" l="l" r="r" t="t"/>
              <a:pathLst>
                <a:path extrusionOk="0" h="38655" w="2849">
                  <a:moveTo>
                    <a:pt x="904" y="1"/>
                  </a:moveTo>
                  <a:cubicBezTo>
                    <a:pt x="479" y="1"/>
                    <a:pt x="55" y="288"/>
                    <a:pt x="0" y="863"/>
                  </a:cubicBezTo>
                  <a:lnTo>
                    <a:pt x="0" y="26879"/>
                  </a:lnTo>
                  <a:cubicBezTo>
                    <a:pt x="0" y="30604"/>
                    <a:pt x="329" y="34273"/>
                    <a:pt x="931" y="37943"/>
                  </a:cubicBezTo>
                  <a:cubicBezTo>
                    <a:pt x="986" y="38381"/>
                    <a:pt x="1369" y="38655"/>
                    <a:pt x="1807" y="38655"/>
                  </a:cubicBezTo>
                  <a:lnTo>
                    <a:pt x="2026" y="38655"/>
                  </a:lnTo>
                  <a:cubicBezTo>
                    <a:pt x="2519" y="38600"/>
                    <a:pt x="2848" y="38107"/>
                    <a:pt x="2738" y="37614"/>
                  </a:cubicBezTo>
                  <a:cubicBezTo>
                    <a:pt x="2136" y="34054"/>
                    <a:pt x="1807" y="30494"/>
                    <a:pt x="1807" y="26879"/>
                  </a:cubicBezTo>
                  <a:lnTo>
                    <a:pt x="1807" y="863"/>
                  </a:lnTo>
                  <a:cubicBezTo>
                    <a:pt x="1753" y="288"/>
                    <a:pt x="1328"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9"/>
            <p:cNvSpPr/>
            <p:nvPr/>
          </p:nvSpPr>
          <p:spPr>
            <a:xfrm>
              <a:off x="3034325" y="3862850"/>
              <a:ext cx="776375" cy="1384000"/>
            </a:xfrm>
            <a:custGeom>
              <a:rect b="b" l="l" r="r" t="t"/>
              <a:pathLst>
                <a:path extrusionOk="0" h="55360" w="31055">
                  <a:moveTo>
                    <a:pt x="30123" y="1"/>
                  </a:moveTo>
                  <a:cubicBezTo>
                    <a:pt x="29699" y="1"/>
                    <a:pt x="29274" y="288"/>
                    <a:pt x="29247" y="864"/>
                  </a:cubicBezTo>
                  <a:cubicBezTo>
                    <a:pt x="29247" y="17623"/>
                    <a:pt x="22620" y="33726"/>
                    <a:pt x="10680" y="45611"/>
                  </a:cubicBezTo>
                  <a:cubicBezTo>
                    <a:pt x="7668" y="48623"/>
                    <a:pt x="4327" y="51361"/>
                    <a:pt x="767" y="53717"/>
                  </a:cubicBezTo>
                  <a:cubicBezTo>
                    <a:pt x="0" y="54209"/>
                    <a:pt x="329" y="55360"/>
                    <a:pt x="1260" y="55360"/>
                  </a:cubicBezTo>
                  <a:cubicBezTo>
                    <a:pt x="1424" y="55360"/>
                    <a:pt x="1588" y="55305"/>
                    <a:pt x="1753" y="55195"/>
                  </a:cubicBezTo>
                  <a:cubicBezTo>
                    <a:pt x="5422" y="52785"/>
                    <a:pt x="8818" y="49937"/>
                    <a:pt x="11940" y="46870"/>
                  </a:cubicBezTo>
                  <a:cubicBezTo>
                    <a:pt x="24208" y="34657"/>
                    <a:pt x="31054" y="18116"/>
                    <a:pt x="31000" y="864"/>
                  </a:cubicBezTo>
                  <a:cubicBezTo>
                    <a:pt x="30972" y="288"/>
                    <a:pt x="30548"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9"/>
            <p:cNvSpPr/>
            <p:nvPr/>
          </p:nvSpPr>
          <p:spPr>
            <a:xfrm>
              <a:off x="3034325" y="3212475"/>
              <a:ext cx="776375" cy="2034375"/>
            </a:xfrm>
            <a:custGeom>
              <a:rect b="b" l="l" r="r" t="t"/>
              <a:pathLst>
                <a:path extrusionOk="0" h="81375" w="31055">
                  <a:moveTo>
                    <a:pt x="30123" y="0"/>
                  </a:moveTo>
                  <a:cubicBezTo>
                    <a:pt x="29699" y="0"/>
                    <a:pt x="29274" y="288"/>
                    <a:pt x="29247" y="863"/>
                  </a:cubicBezTo>
                  <a:lnTo>
                    <a:pt x="29247" y="26879"/>
                  </a:lnTo>
                  <a:cubicBezTo>
                    <a:pt x="29247" y="43638"/>
                    <a:pt x="22620" y="59741"/>
                    <a:pt x="10680" y="71626"/>
                  </a:cubicBezTo>
                  <a:cubicBezTo>
                    <a:pt x="7668" y="74638"/>
                    <a:pt x="4327" y="77376"/>
                    <a:pt x="767" y="79732"/>
                  </a:cubicBezTo>
                  <a:cubicBezTo>
                    <a:pt x="0" y="80224"/>
                    <a:pt x="329" y="81375"/>
                    <a:pt x="1260" y="81375"/>
                  </a:cubicBezTo>
                  <a:cubicBezTo>
                    <a:pt x="1424" y="81375"/>
                    <a:pt x="1588" y="81320"/>
                    <a:pt x="1753" y="81210"/>
                  </a:cubicBezTo>
                  <a:cubicBezTo>
                    <a:pt x="5422" y="78800"/>
                    <a:pt x="8818" y="75952"/>
                    <a:pt x="11940" y="72885"/>
                  </a:cubicBezTo>
                  <a:cubicBezTo>
                    <a:pt x="24208" y="60672"/>
                    <a:pt x="31054" y="44131"/>
                    <a:pt x="31000" y="26879"/>
                  </a:cubicBezTo>
                  <a:lnTo>
                    <a:pt x="31000" y="863"/>
                  </a:lnTo>
                  <a:cubicBezTo>
                    <a:pt x="30972" y="288"/>
                    <a:pt x="30548" y="0"/>
                    <a:pt x="3012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9"/>
            <p:cNvSpPr/>
            <p:nvPr/>
          </p:nvSpPr>
          <p:spPr>
            <a:xfrm>
              <a:off x="3220525" y="3945025"/>
              <a:ext cx="780500" cy="1389450"/>
            </a:xfrm>
            <a:custGeom>
              <a:rect b="b" l="l" r="r" t="t"/>
              <a:pathLst>
                <a:path extrusionOk="0" h="55578" w="31220">
                  <a:moveTo>
                    <a:pt x="30261" y="0"/>
                  </a:moveTo>
                  <a:cubicBezTo>
                    <a:pt x="29836" y="0"/>
                    <a:pt x="29412" y="288"/>
                    <a:pt x="29357" y="863"/>
                  </a:cubicBezTo>
                  <a:cubicBezTo>
                    <a:pt x="29412" y="17622"/>
                    <a:pt x="22730" y="33725"/>
                    <a:pt x="10845" y="45555"/>
                  </a:cubicBezTo>
                  <a:cubicBezTo>
                    <a:pt x="7668" y="48677"/>
                    <a:pt x="4273" y="51470"/>
                    <a:pt x="548" y="53880"/>
                  </a:cubicBezTo>
                  <a:cubicBezTo>
                    <a:pt x="110" y="54154"/>
                    <a:pt x="1" y="54756"/>
                    <a:pt x="275" y="55140"/>
                  </a:cubicBezTo>
                  <a:cubicBezTo>
                    <a:pt x="439" y="55414"/>
                    <a:pt x="713" y="55578"/>
                    <a:pt x="1041" y="55578"/>
                  </a:cubicBezTo>
                  <a:cubicBezTo>
                    <a:pt x="1206" y="55578"/>
                    <a:pt x="1370" y="55523"/>
                    <a:pt x="1534" y="55414"/>
                  </a:cubicBezTo>
                  <a:cubicBezTo>
                    <a:pt x="5313" y="52949"/>
                    <a:pt x="8873" y="50046"/>
                    <a:pt x="12105" y="46869"/>
                  </a:cubicBezTo>
                  <a:cubicBezTo>
                    <a:pt x="24318" y="34656"/>
                    <a:pt x="31219" y="18115"/>
                    <a:pt x="31165" y="863"/>
                  </a:cubicBezTo>
                  <a:cubicBezTo>
                    <a:pt x="31110" y="288"/>
                    <a:pt x="30685" y="0"/>
                    <a:pt x="3026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9"/>
            <p:cNvSpPr/>
            <p:nvPr/>
          </p:nvSpPr>
          <p:spPr>
            <a:xfrm>
              <a:off x="3918850" y="3310700"/>
              <a:ext cx="293025" cy="1655450"/>
            </a:xfrm>
            <a:custGeom>
              <a:rect b="b" l="l" r="r" t="t"/>
              <a:pathLst>
                <a:path extrusionOk="0" h="66218" w="11721">
                  <a:moveTo>
                    <a:pt x="10845" y="1"/>
                  </a:moveTo>
                  <a:cubicBezTo>
                    <a:pt x="10420" y="1"/>
                    <a:pt x="9996" y="275"/>
                    <a:pt x="9968" y="822"/>
                  </a:cubicBezTo>
                  <a:lnTo>
                    <a:pt x="9968" y="26893"/>
                  </a:lnTo>
                  <a:cubicBezTo>
                    <a:pt x="9968" y="42283"/>
                    <a:pt x="6846" y="54333"/>
                    <a:pt x="219" y="64849"/>
                  </a:cubicBezTo>
                  <a:cubicBezTo>
                    <a:pt x="0" y="65232"/>
                    <a:pt x="110" y="65780"/>
                    <a:pt x="548" y="66053"/>
                  </a:cubicBezTo>
                  <a:cubicBezTo>
                    <a:pt x="657" y="66163"/>
                    <a:pt x="822" y="66218"/>
                    <a:pt x="986" y="66218"/>
                  </a:cubicBezTo>
                  <a:cubicBezTo>
                    <a:pt x="1315" y="66218"/>
                    <a:pt x="1589" y="66053"/>
                    <a:pt x="1753" y="65780"/>
                  </a:cubicBezTo>
                  <a:cubicBezTo>
                    <a:pt x="8599" y="54990"/>
                    <a:pt x="11721" y="42612"/>
                    <a:pt x="11721" y="26893"/>
                  </a:cubicBezTo>
                  <a:lnTo>
                    <a:pt x="11721" y="822"/>
                  </a:lnTo>
                  <a:cubicBezTo>
                    <a:pt x="11694" y="275"/>
                    <a:pt x="11269" y="1"/>
                    <a:pt x="108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9"/>
            <p:cNvSpPr/>
            <p:nvPr/>
          </p:nvSpPr>
          <p:spPr>
            <a:xfrm>
              <a:off x="3816150" y="3513350"/>
              <a:ext cx="603850" cy="1903300"/>
            </a:xfrm>
            <a:custGeom>
              <a:rect b="b" l="l" r="r" t="t"/>
              <a:pathLst>
                <a:path extrusionOk="0" h="76132" w="24154">
                  <a:moveTo>
                    <a:pt x="23195" y="1"/>
                  </a:moveTo>
                  <a:cubicBezTo>
                    <a:pt x="22771" y="1"/>
                    <a:pt x="22346" y="275"/>
                    <a:pt x="22292" y="822"/>
                  </a:cubicBezTo>
                  <a:lnTo>
                    <a:pt x="22292" y="26893"/>
                  </a:lnTo>
                  <a:cubicBezTo>
                    <a:pt x="22346" y="43653"/>
                    <a:pt x="15665" y="59755"/>
                    <a:pt x="3780" y="71585"/>
                  </a:cubicBezTo>
                  <a:cubicBezTo>
                    <a:pt x="2739" y="72626"/>
                    <a:pt x="1698" y="73612"/>
                    <a:pt x="603" y="74543"/>
                  </a:cubicBezTo>
                  <a:cubicBezTo>
                    <a:pt x="0" y="75090"/>
                    <a:pt x="384" y="76131"/>
                    <a:pt x="1205" y="76131"/>
                  </a:cubicBezTo>
                  <a:cubicBezTo>
                    <a:pt x="1424" y="76131"/>
                    <a:pt x="1644" y="76076"/>
                    <a:pt x="1808" y="75912"/>
                  </a:cubicBezTo>
                  <a:cubicBezTo>
                    <a:pt x="2903" y="74926"/>
                    <a:pt x="3999" y="73940"/>
                    <a:pt x="5039" y="72900"/>
                  </a:cubicBezTo>
                  <a:cubicBezTo>
                    <a:pt x="17308" y="60686"/>
                    <a:pt x="24154" y="44145"/>
                    <a:pt x="24099" y="26893"/>
                  </a:cubicBezTo>
                  <a:lnTo>
                    <a:pt x="24099" y="822"/>
                  </a:lnTo>
                  <a:cubicBezTo>
                    <a:pt x="24044" y="275"/>
                    <a:pt x="23620" y="1"/>
                    <a:pt x="2319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9"/>
            <p:cNvSpPr/>
            <p:nvPr/>
          </p:nvSpPr>
          <p:spPr>
            <a:xfrm>
              <a:off x="4233775" y="3651650"/>
              <a:ext cx="399825" cy="1695150"/>
            </a:xfrm>
            <a:custGeom>
              <a:rect b="b" l="l" r="r" t="t"/>
              <a:pathLst>
                <a:path extrusionOk="0" h="67806" w="15993">
                  <a:moveTo>
                    <a:pt x="15089" y="1"/>
                  </a:moveTo>
                  <a:cubicBezTo>
                    <a:pt x="14665" y="1"/>
                    <a:pt x="14240" y="274"/>
                    <a:pt x="14186" y="822"/>
                  </a:cubicBezTo>
                  <a:lnTo>
                    <a:pt x="14186" y="26838"/>
                  </a:lnTo>
                  <a:cubicBezTo>
                    <a:pt x="14186" y="41188"/>
                    <a:pt x="9311" y="55154"/>
                    <a:pt x="329" y="66382"/>
                  </a:cubicBezTo>
                  <a:cubicBezTo>
                    <a:pt x="0" y="66765"/>
                    <a:pt x="110" y="67313"/>
                    <a:pt x="493" y="67642"/>
                  </a:cubicBezTo>
                  <a:cubicBezTo>
                    <a:pt x="657" y="67751"/>
                    <a:pt x="822" y="67806"/>
                    <a:pt x="1041" y="67806"/>
                  </a:cubicBezTo>
                  <a:cubicBezTo>
                    <a:pt x="1315" y="67806"/>
                    <a:pt x="1589" y="67696"/>
                    <a:pt x="1753" y="67477"/>
                  </a:cubicBezTo>
                  <a:cubicBezTo>
                    <a:pt x="10954" y="55921"/>
                    <a:pt x="15993" y="41626"/>
                    <a:pt x="15993" y="26838"/>
                  </a:cubicBezTo>
                  <a:lnTo>
                    <a:pt x="15993" y="822"/>
                  </a:lnTo>
                  <a:cubicBezTo>
                    <a:pt x="15938" y="274"/>
                    <a:pt x="15514" y="1"/>
                    <a:pt x="1508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9"/>
            <p:cNvSpPr/>
            <p:nvPr/>
          </p:nvSpPr>
          <p:spPr>
            <a:xfrm>
              <a:off x="4686975" y="3624275"/>
              <a:ext cx="134225" cy="1506200"/>
            </a:xfrm>
            <a:custGeom>
              <a:rect b="b" l="l" r="r" t="t"/>
              <a:pathLst>
                <a:path extrusionOk="0" h="60248" w="5369">
                  <a:moveTo>
                    <a:pt x="4444" y="0"/>
                  </a:moveTo>
                  <a:cubicBezTo>
                    <a:pt x="4013" y="0"/>
                    <a:pt x="3588" y="274"/>
                    <a:pt x="3561" y="822"/>
                  </a:cubicBezTo>
                  <a:lnTo>
                    <a:pt x="3561" y="38668"/>
                  </a:lnTo>
                  <a:cubicBezTo>
                    <a:pt x="3561" y="45624"/>
                    <a:pt x="2411" y="52525"/>
                    <a:pt x="165" y="59097"/>
                  </a:cubicBezTo>
                  <a:cubicBezTo>
                    <a:pt x="1" y="59535"/>
                    <a:pt x="275" y="60083"/>
                    <a:pt x="768" y="60247"/>
                  </a:cubicBezTo>
                  <a:lnTo>
                    <a:pt x="1042" y="60247"/>
                  </a:lnTo>
                  <a:cubicBezTo>
                    <a:pt x="1425" y="60247"/>
                    <a:pt x="1754" y="60028"/>
                    <a:pt x="1863" y="59699"/>
                  </a:cubicBezTo>
                  <a:cubicBezTo>
                    <a:pt x="4163" y="52908"/>
                    <a:pt x="5368" y="45788"/>
                    <a:pt x="5368" y="38668"/>
                  </a:cubicBezTo>
                  <a:lnTo>
                    <a:pt x="5368" y="822"/>
                  </a:lnTo>
                  <a:cubicBezTo>
                    <a:pt x="5314" y="274"/>
                    <a:pt x="4875" y="0"/>
                    <a:pt x="44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9"/>
            <p:cNvSpPr/>
            <p:nvPr/>
          </p:nvSpPr>
          <p:spPr>
            <a:xfrm>
              <a:off x="2574250" y="706400"/>
              <a:ext cx="2427675" cy="4213200"/>
            </a:xfrm>
            <a:custGeom>
              <a:rect b="b" l="l" r="r" t="t"/>
              <a:pathLst>
                <a:path extrusionOk="0" h="168528" w="97107">
                  <a:moveTo>
                    <a:pt x="48526" y="0"/>
                  </a:moveTo>
                  <a:cubicBezTo>
                    <a:pt x="21744" y="0"/>
                    <a:pt x="0" y="21744"/>
                    <a:pt x="0" y="48581"/>
                  </a:cubicBezTo>
                  <a:lnTo>
                    <a:pt x="0" y="124931"/>
                  </a:lnTo>
                  <a:cubicBezTo>
                    <a:pt x="0" y="125533"/>
                    <a:pt x="452" y="125834"/>
                    <a:pt x="904" y="125834"/>
                  </a:cubicBezTo>
                  <a:cubicBezTo>
                    <a:pt x="1356" y="125834"/>
                    <a:pt x="1808" y="125533"/>
                    <a:pt x="1808" y="124931"/>
                  </a:cubicBezTo>
                  <a:lnTo>
                    <a:pt x="1808" y="48581"/>
                  </a:lnTo>
                  <a:cubicBezTo>
                    <a:pt x="1808" y="22730"/>
                    <a:pt x="22730" y="1808"/>
                    <a:pt x="48526" y="1808"/>
                  </a:cubicBezTo>
                  <a:cubicBezTo>
                    <a:pt x="74378" y="1808"/>
                    <a:pt x="95300" y="22730"/>
                    <a:pt x="95300" y="48581"/>
                  </a:cubicBezTo>
                  <a:lnTo>
                    <a:pt x="95300" y="155383"/>
                  </a:lnTo>
                  <a:cubicBezTo>
                    <a:pt x="95300" y="159436"/>
                    <a:pt x="94916" y="163489"/>
                    <a:pt x="94149" y="167487"/>
                  </a:cubicBezTo>
                  <a:cubicBezTo>
                    <a:pt x="94040" y="167980"/>
                    <a:pt x="94368" y="168418"/>
                    <a:pt x="94807" y="168528"/>
                  </a:cubicBezTo>
                  <a:lnTo>
                    <a:pt x="94971" y="168528"/>
                  </a:lnTo>
                  <a:cubicBezTo>
                    <a:pt x="95464" y="168528"/>
                    <a:pt x="95847" y="168254"/>
                    <a:pt x="95902" y="167816"/>
                  </a:cubicBezTo>
                  <a:cubicBezTo>
                    <a:pt x="96724" y="163708"/>
                    <a:pt x="97107" y="159545"/>
                    <a:pt x="97107" y="155383"/>
                  </a:cubicBezTo>
                  <a:lnTo>
                    <a:pt x="97107" y="48581"/>
                  </a:lnTo>
                  <a:cubicBezTo>
                    <a:pt x="97107" y="21744"/>
                    <a:pt x="75363" y="0"/>
                    <a:pt x="485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9"/>
            <p:cNvSpPr/>
            <p:nvPr/>
          </p:nvSpPr>
          <p:spPr>
            <a:xfrm>
              <a:off x="2812500" y="4858700"/>
              <a:ext cx="317500" cy="252600"/>
            </a:xfrm>
            <a:custGeom>
              <a:rect b="b" l="l" r="r" t="t"/>
              <a:pathLst>
                <a:path extrusionOk="0" h="10104" w="12700">
                  <a:moveTo>
                    <a:pt x="11427" y="0"/>
                  </a:moveTo>
                  <a:cubicBezTo>
                    <a:pt x="11231" y="0"/>
                    <a:pt x="11028" y="73"/>
                    <a:pt x="10845" y="245"/>
                  </a:cubicBezTo>
                  <a:cubicBezTo>
                    <a:pt x="7778" y="3312"/>
                    <a:pt x="4437" y="6050"/>
                    <a:pt x="822" y="8406"/>
                  </a:cubicBezTo>
                  <a:cubicBezTo>
                    <a:pt x="0" y="8844"/>
                    <a:pt x="329" y="10103"/>
                    <a:pt x="1260" y="10103"/>
                  </a:cubicBezTo>
                  <a:cubicBezTo>
                    <a:pt x="1424" y="10103"/>
                    <a:pt x="1589" y="10049"/>
                    <a:pt x="1753" y="9939"/>
                  </a:cubicBezTo>
                  <a:cubicBezTo>
                    <a:pt x="5477" y="7529"/>
                    <a:pt x="8928" y="4681"/>
                    <a:pt x="12104" y="1559"/>
                  </a:cubicBezTo>
                  <a:cubicBezTo>
                    <a:pt x="12700" y="879"/>
                    <a:pt x="12107" y="0"/>
                    <a:pt x="1142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9"/>
            <p:cNvSpPr/>
            <p:nvPr/>
          </p:nvSpPr>
          <p:spPr>
            <a:xfrm>
              <a:off x="3534075" y="3075550"/>
              <a:ext cx="57550" cy="886950"/>
            </a:xfrm>
            <a:custGeom>
              <a:rect b="b" l="l" r="r" t="t"/>
              <a:pathLst>
                <a:path extrusionOk="0" h="35478" w="2302">
                  <a:moveTo>
                    <a:pt x="1425" y="0"/>
                  </a:moveTo>
                  <a:cubicBezTo>
                    <a:pt x="1000" y="0"/>
                    <a:pt x="576" y="288"/>
                    <a:pt x="549" y="863"/>
                  </a:cubicBezTo>
                  <a:lnTo>
                    <a:pt x="549" y="26879"/>
                  </a:lnTo>
                  <a:cubicBezTo>
                    <a:pt x="494" y="29398"/>
                    <a:pt x="330" y="31917"/>
                    <a:pt x="56" y="34492"/>
                  </a:cubicBezTo>
                  <a:cubicBezTo>
                    <a:pt x="1" y="34930"/>
                    <a:pt x="330" y="35423"/>
                    <a:pt x="822" y="35477"/>
                  </a:cubicBezTo>
                  <a:lnTo>
                    <a:pt x="932" y="35477"/>
                  </a:lnTo>
                  <a:cubicBezTo>
                    <a:pt x="1425" y="35477"/>
                    <a:pt x="1808" y="35149"/>
                    <a:pt x="1863" y="34656"/>
                  </a:cubicBezTo>
                  <a:cubicBezTo>
                    <a:pt x="2192" y="32082"/>
                    <a:pt x="2301" y="29453"/>
                    <a:pt x="2301" y="26879"/>
                  </a:cubicBezTo>
                  <a:lnTo>
                    <a:pt x="2301" y="863"/>
                  </a:lnTo>
                  <a:cubicBezTo>
                    <a:pt x="2274" y="288"/>
                    <a:pt x="1849" y="0"/>
                    <a:pt x="14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9"/>
            <p:cNvSpPr/>
            <p:nvPr/>
          </p:nvSpPr>
          <p:spPr>
            <a:xfrm>
              <a:off x="2639975" y="2951975"/>
              <a:ext cx="746250" cy="2014175"/>
            </a:xfrm>
            <a:custGeom>
              <a:rect b="b" l="l" r="r" t="t"/>
              <a:pathLst>
                <a:path extrusionOk="0" h="80567" w="29850">
                  <a:moveTo>
                    <a:pt x="28926" y="0"/>
                  </a:moveTo>
                  <a:cubicBezTo>
                    <a:pt x="28494" y="0"/>
                    <a:pt x="28070" y="274"/>
                    <a:pt x="28042" y="822"/>
                  </a:cubicBezTo>
                  <a:lnTo>
                    <a:pt x="28042" y="26892"/>
                  </a:lnTo>
                  <a:cubicBezTo>
                    <a:pt x="28042" y="43652"/>
                    <a:pt x="21415" y="59754"/>
                    <a:pt x="9476" y="71585"/>
                  </a:cubicBezTo>
                  <a:cubicBezTo>
                    <a:pt x="6792" y="74268"/>
                    <a:pt x="3834" y="76733"/>
                    <a:pt x="712" y="78924"/>
                  </a:cubicBezTo>
                  <a:cubicBezTo>
                    <a:pt x="0" y="79417"/>
                    <a:pt x="329" y="80567"/>
                    <a:pt x="1260" y="80567"/>
                  </a:cubicBezTo>
                  <a:cubicBezTo>
                    <a:pt x="1424" y="80567"/>
                    <a:pt x="1589" y="80512"/>
                    <a:pt x="1753" y="80402"/>
                  </a:cubicBezTo>
                  <a:cubicBezTo>
                    <a:pt x="4984" y="78157"/>
                    <a:pt x="7997" y="75638"/>
                    <a:pt x="10790" y="72899"/>
                  </a:cubicBezTo>
                  <a:cubicBezTo>
                    <a:pt x="23004" y="60685"/>
                    <a:pt x="29850" y="44145"/>
                    <a:pt x="29850" y="26892"/>
                  </a:cubicBezTo>
                  <a:lnTo>
                    <a:pt x="29850" y="822"/>
                  </a:lnTo>
                  <a:cubicBezTo>
                    <a:pt x="29795" y="274"/>
                    <a:pt x="29357" y="0"/>
                    <a:pt x="2892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9"/>
            <p:cNvSpPr/>
            <p:nvPr/>
          </p:nvSpPr>
          <p:spPr>
            <a:xfrm>
              <a:off x="2479775" y="3406550"/>
              <a:ext cx="722975" cy="1377500"/>
            </a:xfrm>
            <a:custGeom>
              <a:rect b="b" l="l" r="r" t="t"/>
              <a:pathLst>
                <a:path extrusionOk="0" h="55100" w="28919">
                  <a:moveTo>
                    <a:pt x="27960" y="1"/>
                  </a:moveTo>
                  <a:cubicBezTo>
                    <a:pt x="27481" y="1"/>
                    <a:pt x="27002" y="329"/>
                    <a:pt x="27057" y="987"/>
                  </a:cubicBezTo>
                  <a:lnTo>
                    <a:pt x="27057" y="2137"/>
                  </a:lnTo>
                  <a:cubicBezTo>
                    <a:pt x="27111" y="18896"/>
                    <a:pt x="20429" y="34999"/>
                    <a:pt x="8490" y="46829"/>
                  </a:cubicBezTo>
                  <a:cubicBezTo>
                    <a:pt x="6080" y="49239"/>
                    <a:pt x="3451" y="51485"/>
                    <a:pt x="712" y="53511"/>
                  </a:cubicBezTo>
                  <a:cubicBezTo>
                    <a:pt x="0" y="54004"/>
                    <a:pt x="329" y="55099"/>
                    <a:pt x="1205" y="55099"/>
                  </a:cubicBezTo>
                  <a:cubicBezTo>
                    <a:pt x="1424" y="55099"/>
                    <a:pt x="1589" y="55045"/>
                    <a:pt x="1753" y="54935"/>
                  </a:cubicBezTo>
                  <a:cubicBezTo>
                    <a:pt x="4601" y="52909"/>
                    <a:pt x="7285" y="50608"/>
                    <a:pt x="9804" y="48089"/>
                  </a:cubicBezTo>
                  <a:cubicBezTo>
                    <a:pt x="22018" y="35930"/>
                    <a:pt x="28864" y="19389"/>
                    <a:pt x="28864" y="2137"/>
                  </a:cubicBezTo>
                  <a:lnTo>
                    <a:pt x="28864" y="987"/>
                  </a:lnTo>
                  <a:cubicBezTo>
                    <a:pt x="28919" y="329"/>
                    <a:pt x="28439" y="1"/>
                    <a:pt x="279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0" name="Google Shape;340;p19"/>
          <p:cNvSpPr/>
          <p:nvPr/>
        </p:nvSpPr>
        <p:spPr>
          <a:xfrm>
            <a:off x="2149925" y="2849950"/>
            <a:ext cx="353400" cy="419700"/>
          </a:xfrm>
          <a:prstGeom prst="downArrow">
            <a:avLst>
              <a:gd fmla="val 50000" name="adj1"/>
              <a:gd fmla="val 50000" name="adj2"/>
            </a:avLst>
          </a:prstGeom>
          <a:solidFill>
            <a:schemeClr val="accent1"/>
          </a:solidFill>
          <a:ln cap="flat" cmpd="sng" w="25400">
            <a:solidFill>
              <a:srgbClr val="A96E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41" name="Google Shape;341;p19"/>
          <p:cNvSpPr/>
          <p:nvPr/>
        </p:nvSpPr>
        <p:spPr>
          <a:xfrm>
            <a:off x="564873" y="3398721"/>
            <a:ext cx="3528900" cy="1253700"/>
          </a:xfrm>
          <a:prstGeom prst="roundRect">
            <a:avLst>
              <a:gd fmla="val 16667" name="adj"/>
            </a:avLst>
          </a:prstGeom>
          <a:solidFill>
            <a:schemeClr val="accent1"/>
          </a:solidFill>
          <a:ln cap="flat" cmpd="sng" w="25400">
            <a:solidFill>
              <a:srgbClr val="A96E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2"/>
                </a:solidFill>
                <a:latin typeface="Arial"/>
                <a:ea typeface="Arial"/>
                <a:cs typeface="Arial"/>
                <a:sym typeface="Arial"/>
              </a:rPr>
              <a:t>How can we </a:t>
            </a:r>
            <a:r>
              <a:rPr b="1" lang="en-US">
                <a:solidFill>
                  <a:schemeClr val="dk2"/>
                </a:solidFill>
              </a:rPr>
              <a:t>distinguish fake news from real news</a:t>
            </a:r>
            <a:r>
              <a:rPr lang="en-US">
                <a:solidFill>
                  <a:schemeClr val="dk2"/>
                </a:solidFill>
              </a:rPr>
              <a:t> in online posts quickly and accurately?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0"/>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Available Data</a:t>
            </a:r>
            <a:endParaRPr sz="3000"/>
          </a:p>
        </p:txBody>
      </p:sp>
      <p:sp>
        <p:nvSpPr>
          <p:cNvPr id="347" name="Google Shape;347;p20"/>
          <p:cNvSpPr txBox="1"/>
          <p:nvPr>
            <p:ph type="ctrTitle"/>
          </p:nvPr>
        </p:nvSpPr>
        <p:spPr>
          <a:xfrm>
            <a:off x="915161" y="2299544"/>
            <a:ext cx="1881300" cy="644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800"/>
              <a:buNone/>
            </a:pPr>
            <a:r>
              <a:rPr lang="en-US"/>
              <a:t>Title</a:t>
            </a:r>
            <a:endParaRPr/>
          </a:p>
        </p:txBody>
      </p:sp>
      <p:sp>
        <p:nvSpPr>
          <p:cNvPr id="348" name="Google Shape;348;p20"/>
          <p:cNvSpPr txBox="1"/>
          <p:nvPr>
            <p:ph idx="1" type="subTitle"/>
          </p:nvPr>
        </p:nvSpPr>
        <p:spPr>
          <a:xfrm>
            <a:off x="403959" y="1777397"/>
            <a:ext cx="2392480" cy="6447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000"/>
              <a:buNone/>
            </a:pPr>
            <a:r>
              <a:rPr lang="en-US"/>
              <a:t>The </a:t>
            </a:r>
            <a:r>
              <a:rPr lang="en-US"/>
              <a:t>title</a:t>
            </a:r>
            <a:r>
              <a:rPr lang="en-US"/>
              <a:t> of the post</a:t>
            </a:r>
            <a:endParaRPr/>
          </a:p>
        </p:txBody>
      </p:sp>
      <p:sp>
        <p:nvSpPr>
          <p:cNvPr id="349" name="Google Shape;349;p20"/>
          <p:cNvSpPr txBox="1"/>
          <p:nvPr>
            <p:ph idx="3" type="subTitle"/>
          </p:nvPr>
        </p:nvSpPr>
        <p:spPr>
          <a:xfrm>
            <a:off x="6345517" y="1777397"/>
            <a:ext cx="2257738" cy="64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000"/>
              <a:buNone/>
            </a:pPr>
            <a:r>
              <a:rPr lang="en-US"/>
              <a:t>The subject (category) of the post</a:t>
            </a:r>
            <a:endParaRPr/>
          </a:p>
        </p:txBody>
      </p:sp>
      <p:sp>
        <p:nvSpPr>
          <p:cNvPr id="350" name="Google Shape;350;p20"/>
          <p:cNvSpPr txBox="1"/>
          <p:nvPr>
            <p:ph idx="2" type="ctrTitle"/>
          </p:nvPr>
        </p:nvSpPr>
        <p:spPr>
          <a:xfrm>
            <a:off x="6345518" y="2299544"/>
            <a:ext cx="1881300" cy="64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US"/>
              <a:t>Subject</a:t>
            </a:r>
            <a:endParaRPr/>
          </a:p>
        </p:txBody>
      </p:sp>
      <p:sp>
        <p:nvSpPr>
          <p:cNvPr id="351" name="Google Shape;351;p20"/>
          <p:cNvSpPr txBox="1"/>
          <p:nvPr>
            <p:ph idx="4" type="ctrTitle"/>
          </p:nvPr>
        </p:nvSpPr>
        <p:spPr>
          <a:xfrm>
            <a:off x="618825" y="2861525"/>
            <a:ext cx="2177636" cy="6447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1800"/>
              <a:buNone/>
            </a:pPr>
            <a:r>
              <a:rPr lang="en-US"/>
              <a:t>Text</a:t>
            </a:r>
            <a:endParaRPr/>
          </a:p>
        </p:txBody>
      </p:sp>
      <p:sp>
        <p:nvSpPr>
          <p:cNvPr id="352" name="Google Shape;352;p20"/>
          <p:cNvSpPr txBox="1"/>
          <p:nvPr>
            <p:ph idx="5" type="subTitle"/>
          </p:nvPr>
        </p:nvSpPr>
        <p:spPr>
          <a:xfrm>
            <a:off x="468423" y="3353275"/>
            <a:ext cx="2328000" cy="6447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000"/>
              <a:buNone/>
            </a:pPr>
            <a:r>
              <a:rPr lang="en-US"/>
              <a:t>The content in the post</a:t>
            </a:r>
            <a:endParaRPr/>
          </a:p>
        </p:txBody>
      </p:sp>
      <p:sp>
        <p:nvSpPr>
          <p:cNvPr id="353" name="Google Shape;353;p20"/>
          <p:cNvSpPr txBox="1"/>
          <p:nvPr>
            <p:ph idx="6" type="ctrTitle"/>
          </p:nvPr>
        </p:nvSpPr>
        <p:spPr>
          <a:xfrm>
            <a:off x="6345518" y="2861525"/>
            <a:ext cx="1881300" cy="644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US"/>
              <a:t>Date</a:t>
            </a:r>
            <a:endParaRPr/>
          </a:p>
        </p:txBody>
      </p:sp>
      <p:sp>
        <p:nvSpPr>
          <p:cNvPr id="354" name="Google Shape;354;p20"/>
          <p:cNvSpPr txBox="1"/>
          <p:nvPr>
            <p:ph idx="7" type="subTitle"/>
          </p:nvPr>
        </p:nvSpPr>
        <p:spPr>
          <a:xfrm>
            <a:off x="6345517" y="3353275"/>
            <a:ext cx="2179657" cy="64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
              <a:buNone/>
            </a:pPr>
            <a:r>
              <a:rPr lang="en-US"/>
              <a:t>The date of the post</a:t>
            </a:r>
            <a:endParaRPr/>
          </a:p>
        </p:txBody>
      </p:sp>
      <p:sp>
        <p:nvSpPr>
          <p:cNvPr id="355" name="Google Shape;355;p20"/>
          <p:cNvSpPr/>
          <p:nvPr/>
        </p:nvSpPr>
        <p:spPr>
          <a:xfrm>
            <a:off x="3174876" y="1346300"/>
            <a:ext cx="2794205" cy="2794153"/>
          </a:xfrm>
          <a:custGeom>
            <a:rect b="b" l="l" r="r" t="t"/>
            <a:pathLst>
              <a:path extrusionOk="0" h="53592" w="53593">
                <a:moveTo>
                  <a:pt x="26790" y="454"/>
                </a:moveTo>
                <a:cubicBezTo>
                  <a:pt x="41319" y="454"/>
                  <a:pt x="53139" y="12273"/>
                  <a:pt x="53139" y="26789"/>
                </a:cubicBezTo>
                <a:cubicBezTo>
                  <a:pt x="53139" y="41318"/>
                  <a:pt x="41319" y="53138"/>
                  <a:pt x="26790" y="53138"/>
                </a:cubicBezTo>
                <a:cubicBezTo>
                  <a:pt x="12274" y="53138"/>
                  <a:pt x="454" y="41318"/>
                  <a:pt x="454" y="26789"/>
                </a:cubicBezTo>
                <a:cubicBezTo>
                  <a:pt x="454" y="12273"/>
                  <a:pt x="12274" y="454"/>
                  <a:pt x="26790" y="454"/>
                </a:cubicBezTo>
                <a:close/>
                <a:moveTo>
                  <a:pt x="26790" y="0"/>
                </a:moveTo>
                <a:cubicBezTo>
                  <a:pt x="12022" y="0"/>
                  <a:pt x="1" y="12021"/>
                  <a:pt x="1" y="26789"/>
                </a:cubicBezTo>
                <a:cubicBezTo>
                  <a:pt x="1" y="41570"/>
                  <a:pt x="12022" y="53591"/>
                  <a:pt x="26790" y="53591"/>
                </a:cubicBezTo>
                <a:cubicBezTo>
                  <a:pt x="41571" y="53591"/>
                  <a:pt x="53592" y="41570"/>
                  <a:pt x="53592" y="26789"/>
                </a:cubicBezTo>
                <a:cubicBezTo>
                  <a:pt x="53592" y="12021"/>
                  <a:pt x="41571" y="0"/>
                  <a:pt x="2679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0"/>
          <p:cNvSpPr/>
          <p:nvPr/>
        </p:nvSpPr>
        <p:spPr>
          <a:xfrm>
            <a:off x="3363449" y="1535500"/>
            <a:ext cx="2417042" cy="2416417"/>
          </a:xfrm>
          <a:custGeom>
            <a:rect b="b" l="l" r="r" t="t"/>
            <a:pathLst>
              <a:path extrusionOk="0" h="46347" w="46359">
                <a:moveTo>
                  <a:pt x="23173" y="441"/>
                </a:moveTo>
                <a:cubicBezTo>
                  <a:pt x="35711" y="441"/>
                  <a:pt x="45905" y="10635"/>
                  <a:pt x="45905" y="23160"/>
                </a:cubicBezTo>
                <a:cubicBezTo>
                  <a:pt x="45905" y="35698"/>
                  <a:pt x="35711" y="45892"/>
                  <a:pt x="23186" y="45892"/>
                </a:cubicBezTo>
                <a:cubicBezTo>
                  <a:pt x="10661" y="45892"/>
                  <a:pt x="466" y="35698"/>
                  <a:pt x="466" y="23160"/>
                </a:cubicBezTo>
                <a:cubicBezTo>
                  <a:pt x="466" y="10635"/>
                  <a:pt x="10648" y="441"/>
                  <a:pt x="23173" y="441"/>
                </a:cubicBezTo>
                <a:close/>
                <a:moveTo>
                  <a:pt x="23173" y="0"/>
                </a:moveTo>
                <a:cubicBezTo>
                  <a:pt x="10396" y="0"/>
                  <a:pt x="0" y="10383"/>
                  <a:pt x="0" y="23160"/>
                </a:cubicBezTo>
                <a:cubicBezTo>
                  <a:pt x="0" y="35950"/>
                  <a:pt x="10396" y="46346"/>
                  <a:pt x="23173" y="46346"/>
                </a:cubicBezTo>
                <a:cubicBezTo>
                  <a:pt x="35963" y="46346"/>
                  <a:pt x="46359" y="35938"/>
                  <a:pt x="46359" y="23160"/>
                </a:cubicBezTo>
                <a:cubicBezTo>
                  <a:pt x="46359" y="10396"/>
                  <a:pt x="35963" y="0"/>
                  <a:pt x="23173"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0"/>
          <p:cNvSpPr/>
          <p:nvPr/>
        </p:nvSpPr>
        <p:spPr>
          <a:xfrm>
            <a:off x="3471839" y="1723396"/>
            <a:ext cx="2120119" cy="2039932"/>
          </a:xfrm>
          <a:custGeom>
            <a:rect b="b" l="l" r="r" t="t"/>
            <a:pathLst>
              <a:path extrusionOk="0" h="39126" w="40664">
                <a:moveTo>
                  <a:pt x="21094" y="454"/>
                </a:moveTo>
                <a:cubicBezTo>
                  <a:pt x="31641" y="466"/>
                  <a:pt x="40197" y="9010"/>
                  <a:pt x="40210" y="19556"/>
                </a:cubicBezTo>
                <a:cubicBezTo>
                  <a:pt x="40210" y="27293"/>
                  <a:pt x="35547" y="34262"/>
                  <a:pt x="28415" y="37210"/>
                </a:cubicBezTo>
                <a:cubicBezTo>
                  <a:pt x="26049" y="38191"/>
                  <a:pt x="23565" y="38667"/>
                  <a:pt x="21102" y="38667"/>
                </a:cubicBezTo>
                <a:cubicBezTo>
                  <a:pt x="16129" y="38667"/>
                  <a:pt x="11243" y="36726"/>
                  <a:pt x="7586" y="33077"/>
                </a:cubicBezTo>
                <a:cubicBezTo>
                  <a:pt x="2130" y="27608"/>
                  <a:pt x="492" y="19393"/>
                  <a:pt x="3440" y="12248"/>
                </a:cubicBezTo>
                <a:cubicBezTo>
                  <a:pt x="6402" y="5116"/>
                  <a:pt x="13370" y="454"/>
                  <a:pt x="21094" y="454"/>
                </a:cubicBezTo>
                <a:close/>
                <a:moveTo>
                  <a:pt x="21107" y="0"/>
                </a:moveTo>
                <a:cubicBezTo>
                  <a:pt x="16017" y="0"/>
                  <a:pt x="11015" y="1989"/>
                  <a:pt x="7271" y="5733"/>
                </a:cubicBezTo>
                <a:cubicBezTo>
                  <a:pt x="1676" y="11328"/>
                  <a:pt x="0" y="19733"/>
                  <a:pt x="3025" y="27041"/>
                </a:cubicBezTo>
                <a:cubicBezTo>
                  <a:pt x="6049" y="34362"/>
                  <a:pt x="13181" y="39126"/>
                  <a:pt x="21094" y="39126"/>
                </a:cubicBezTo>
                <a:cubicBezTo>
                  <a:pt x="31893" y="39113"/>
                  <a:pt x="40651" y="30355"/>
                  <a:pt x="40663" y="19556"/>
                </a:cubicBezTo>
                <a:cubicBezTo>
                  <a:pt x="40663" y="11643"/>
                  <a:pt x="35888" y="4511"/>
                  <a:pt x="28579" y="1487"/>
                </a:cubicBezTo>
                <a:cubicBezTo>
                  <a:pt x="26161" y="486"/>
                  <a:pt x="23624" y="0"/>
                  <a:pt x="21107"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0"/>
          <p:cNvSpPr/>
          <p:nvPr/>
        </p:nvSpPr>
        <p:spPr>
          <a:xfrm>
            <a:off x="3674854" y="1911761"/>
            <a:ext cx="1728515" cy="1663030"/>
          </a:xfrm>
          <a:custGeom>
            <a:rect b="b" l="l" r="r" t="t"/>
            <a:pathLst>
              <a:path extrusionOk="0" h="31897" w="33153">
                <a:moveTo>
                  <a:pt x="17200" y="457"/>
                </a:moveTo>
                <a:cubicBezTo>
                  <a:pt x="25756" y="470"/>
                  <a:pt x="32687" y="7400"/>
                  <a:pt x="32699" y="15943"/>
                </a:cubicBezTo>
                <a:cubicBezTo>
                  <a:pt x="32699" y="22219"/>
                  <a:pt x="28919" y="27864"/>
                  <a:pt x="23135" y="30258"/>
                </a:cubicBezTo>
                <a:cubicBezTo>
                  <a:pt x="21216" y="31055"/>
                  <a:pt x="19202" y="31442"/>
                  <a:pt x="17207" y="31442"/>
                </a:cubicBezTo>
                <a:cubicBezTo>
                  <a:pt x="13176" y="31442"/>
                  <a:pt x="9217" y="29864"/>
                  <a:pt x="6250" y="26906"/>
                </a:cubicBezTo>
                <a:cubicBezTo>
                  <a:pt x="1815" y="22471"/>
                  <a:pt x="491" y="15805"/>
                  <a:pt x="2886" y="10021"/>
                </a:cubicBezTo>
                <a:cubicBezTo>
                  <a:pt x="5292" y="4225"/>
                  <a:pt x="10938" y="457"/>
                  <a:pt x="17200" y="457"/>
                </a:cubicBezTo>
                <a:close/>
                <a:moveTo>
                  <a:pt x="17222" y="0"/>
                </a:moveTo>
                <a:cubicBezTo>
                  <a:pt x="13069" y="0"/>
                  <a:pt x="8988" y="1625"/>
                  <a:pt x="5935" y="4678"/>
                </a:cubicBezTo>
                <a:cubicBezTo>
                  <a:pt x="1374" y="9227"/>
                  <a:pt x="0" y="16095"/>
                  <a:pt x="2470" y="22055"/>
                </a:cubicBezTo>
                <a:cubicBezTo>
                  <a:pt x="4940" y="28002"/>
                  <a:pt x="10749" y="31896"/>
                  <a:pt x="17200" y="31896"/>
                </a:cubicBezTo>
                <a:cubicBezTo>
                  <a:pt x="26008" y="31884"/>
                  <a:pt x="33140" y="24751"/>
                  <a:pt x="33153" y="15943"/>
                </a:cubicBezTo>
                <a:cubicBezTo>
                  <a:pt x="33153" y="9504"/>
                  <a:pt x="29272" y="3683"/>
                  <a:pt x="23312" y="1213"/>
                </a:cubicBezTo>
                <a:cubicBezTo>
                  <a:pt x="21341" y="396"/>
                  <a:pt x="19273" y="0"/>
                  <a:pt x="17222"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0"/>
          <p:cNvSpPr/>
          <p:nvPr/>
        </p:nvSpPr>
        <p:spPr>
          <a:xfrm rot="-8999970">
            <a:off x="3174921" y="1347034"/>
            <a:ext cx="2794158" cy="2793489"/>
          </a:xfrm>
          <a:prstGeom prst="blockArc">
            <a:avLst>
              <a:gd fmla="val 15791057" name="adj1"/>
              <a:gd fmla="val 10360267" name="adj2"/>
              <a:gd fmla="val 865"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0"/>
          <p:cNvSpPr/>
          <p:nvPr/>
        </p:nvSpPr>
        <p:spPr>
          <a:xfrm>
            <a:off x="3363451" y="1535447"/>
            <a:ext cx="2417100" cy="2416500"/>
          </a:xfrm>
          <a:prstGeom prst="blockArc">
            <a:avLst>
              <a:gd fmla="val 18313733" name="adj1"/>
              <a:gd fmla="val 10538502" name="adj2"/>
              <a:gd fmla="val 1000" name="adj3"/>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0"/>
          <p:cNvSpPr/>
          <p:nvPr/>
        </p:nvSpPr>
        <p:spPr>
          <a:xfrm rot="4870002">
            <a:off x="3552388" y="1724236"/>
            <a:ext cx="2039591" cy="2038998"/>
          </a:xfrm>
          <a:prstGeom prst="blockArc">
            <a:avLst>
              <a:gd fmla="val 2412399" name="adj1"/>
              <a:gd fmla="val 10510293" name="adj2"/>
              <a:gd fmla="val 1218" name="adj3"/>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0"/>
          <p:cNvSpPr/>
          <p:nvPr/>
        </p:nvSpPr>
        <p:spPr>
          <a:xfrm rot="788870">
            <a:off x="3743754" y="1915710"/>
            <a:ext cx="1656523" cy="1655871"/>
          </a:xfrm>
          <a:prstGeom prst="blockArc">
            <a:avLst>
              <a:gd fmla="val 19721094" name="adj1"/>
              <a:gd fmla="val 10510293" name="adj2"/>
              <a:gd fmla="val 1218" name="adj3"/>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3" name="Google Shape;363;p20"/>
          <p:cNvCxnSpPr/>
          <p:nvPr/>
        </p:nvCxnSpPr>
        <p:spPr>
          <a:xfrm>
            <a:off x="2068344" y="2735750"/>
            <a:ext cx="1716900" cy="0"/>
          </a:xfrm>
          <a:prstGeom prst="straightConnector1">
            <a:avLst/>
          </a:prstGeom>
          <a:noFill/>
          <a:ln cap="flat" cmpd="sng" w="19050">
            <a:solidFill>
              <a:schemeClr val="accent2"/>
            </a:solidFill>
            <a:prstDash val="solid"/>
            <a:round/>
            <a:headEnd len="sm" w="sm" type="none"/>
            <a:tailEnd len="med" w="med" type="oval"/>
          </a:ln>
        </p:spPr>
      </p:cxnSp>
      <p:cxnSp>
        <p:nvCxnSpPr>
          <p:cNvPr id="364" name="Google Shape;364;p20"/>
          <p:cNvCxnSpPr/>
          <p:nvPr/>
        </p:nvCxnSpPr>
        <p:spPr>
          <a:xfrm>
            <a:off x="2068344" y="3062800"/>
            <a:ext cx="1577400" cy="0"/>
          </a:xfrm>
          <a:prstGeom prst="straightConnector1">
            <a:avLst/>
          </a:prstGeom>
          <a:noFill/>
          <a:ln cap="flat" cmpd="sng" w="19050">
            <a:solidFill>
              <a:schemeClr val="accent4"/>
            </a:solidFill>
            <a:prstDash val="solid"/>
            <a:round/>
            <a:headEnd len="sm" w="sm" type="none"/>
            <a:tailEnd len="med" w="med" type="oval"/>
          </a:ln>
        </p:spPr>
      </p:cxnSp>
      <p:cxnSp>
        <p:nvCxnSpPr>
          <p:cNvPr id="365" name="Google Shape;365;p20"/>
          <p:cNvCxnSpPr/>
          <p:nvPr/>
        </p:nvCxnSpPr>
        <p:spPr>
          <a:xfrm rot="10800000">
            <a:off x="5715844" y="2735750"/>
            <a:ext cx="1310100" cy="0"/>
          </a:xfrm>
          <a:prstGeom prst="straightConnector1">
            <a:avLst/>
          </a:prstGeom>
          <a:noFill/>
          <a:ln cap="flat" cmpd="sng" w="19050">
            <a:solidFill>
              <a:schemeClr val="accent3"/>
            </a:solidFill>
            <a:prstDash val="solid"/>
            <a:round/>
            <a:headEnd len="sm" w="sm" type="none"/>
            <a:tailEnd len="med" w="med" type="oval"/>
          </a:ln>
        </p:spPr>
      </p:cxnSp>
      <p:cxnSp>
        <p:nvCxnSpPr>
          <p:cNvPr id="366" name="Google Shape;366;p20"/>
          <p:cNvCxnSpPr/>
          <p:nvPr/>
        </p:nvCxnSpPr>
        <p:spPr>
          <a:xfrm rot="10800000">
            <a:off x="5878144" y="3062800"/>
            <a:ext cx="1147800" cy="0"/>
          </a:xfrm>
          <a:prstGeom prst="straightConnector1">
            <a:avLst/>
          </a:prstGeom>
          <a:noFill/>
          <a:ln cap="flat" cmpd="sng" w="19050">
            <a:solidFill>
              <a:schemeClr val="accent1"/>
            </a:solidFill>
            <a:prstDash val="solid"/>
            <a:round/>
            <a:headEnd len="sm" w="sm" type="none"/>
            <a:tailEnd len="med" w="med" type="oval"/>
          </a:ln>
        </p:spPr>
      </p:cxnSp>
      <p:sp>
        <p:nvSpPr>
          <p:cNvPr id="367" name="Google Shape;367;p20"/>
          <p:cNvSpPr txBox="1"/>
          <p:nvPr/>
        </p:nvSpPr>
        <p:spPr>
          <a:xfrm>
            <a:off x="3396650" y="2472727"/>
            <a:ext cx="1881300" cy="6447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800"/>
              <a:buFont typeface="Share Tech"/>
              <a:buNone/>
            </a:pPr>
            <a:r>
              <a:rPr lang="en-US" sz="2000">
                <a:solidFill>
                  <a:schemeClr val="lt1"/>
                </a:solidFill>
                <a:latin typeface="Advent Pro SemiBold"/>
                <a:ea typeface="Advent Pro SemiBold"/>
                <a:cs typeface="Advent Pro SemiBold"/>
                <a:sym typeface="Advent Pro SemiBold"/>
              </a:rPr>
              <a:t>Kaggle Data</a:t>
            </a:r>
            <a:endParaRPr/>
          </a:p>
        </p:txBody>
      </p:sp>
      <p:sp>
        <p:nvSpPr>
          <p:cNvPr id="368" name="Google Shape;368;p20"/>
          <p:cNvSpPr txBox="1"/>
          <p:nvPr/>
        </p:nvSpPr>
        <p:spPr>
          <a:xfrm>
            <a:off x="1995841" y="4140450"/>
            <a:ext cx="5072100" cy="644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Share Tech"/>
              <a:buNone/>
            </a:pPr>
            <a:r>
              <a:rPr lang="en-US" sz="2000">
                <a:solidFill>
                  <a:schemeClr val="lt1"/>
                </a:solidFill>
                <a:latin typeface="Advent Pro SemiBold"/>
                <a:ea typeface="Advent Pro SemiBold"/>
                <a:cs typeface="Advent Pro SemiBold"/>
                <a:sym typeface="Advent Pro SemiBold"/>
              </a:rPr>
              <a:t>2 datasets (fake.csv &amp; real.csv, 100MB+)</a:t>
            </a:r>
            <a:endParaRPr sz="2000">
              <a:solidFill>
                <a:schemeClr val="lt1"/>
              </a:solidFill>
              <a:latin typeface="Advent Pro SemiBold"/>
              <a:ea typeface="Advent Pro SemiBold"/>
              <a:cs typeface="Advent Pro SemiBold"/>
              <a:sym typeface="Advent Pro SemiBold"/>
            </a:endParaRPr>
          </a:p>
          <a:p>
            <a:pPr indent="0" lvl="0" marL="0" marR="0" rtl="0" algn="ctr">
              <a:lnSpc>
                <a:spcPct val="100000"/>
              </a:lnSpc>
              <a:spcBef>
                <a:spcPts val="0"/>
              </a:spcBef>
              <a:spcAft>
                <a:spcPts val="0"/>
              </a:spcAft>
              <a:buClr>
                <a:srgbClr val="000000"/>
              </a:buClr>
              <a:buSzPts val="1800"/>
              <a:buFont typeface="Share Tech"/>
              <a:buNone/>
            </a:pPr>
            <a:r>
              <a:rPr lang="en-US" sz="2000">
                <a:solidFill>
                  <a:schemeClr val="lt1"/>
                </a:solidFill>
                <a:latin typeface="Advent Pro SemiBold"/>
                <a:ea typeface="Advent Pro SemiBold"/>
                <a:cs typeface="Advent Pro SemiBold"/>
                <a:sym typeface="Advent Pro SemiBold"/>
              </a:rPr>
              <a:t>https://www.kaggle.com/clmentbisaillon/fake-and-real-news-dataset?select=True.csv</a:t>
            </a:r>
            <a:endParaRPr sz="2000">
              <a:solidFill>
                <a:schemeClr val="lt1"/>
              </a:solidFill>
              <a:latin typeface="Advent Pro SemiBold"/>
              <a:ea typeface="Advent Pro SemiBold"/>
              <a:cs typeface="Advent Pro SemiBold"/>
              <a:sym typeface="Advent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1"/>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sz="3000"/>
              <a:t>Goal &amp; Deliverable</a:t>
            </a:r>
            <a:endParaRPr sz="3000"/>
          </a:p>
        </p:txBody>
      </p:sp>
      <p:sp>
        <p:nvSpPr>
          <p:cNvPr id="374" name="Google Shape;374;p21"/>
          <p:cNvSpPr txBox="1"/>
          <p:nvPr>
            <p:ph idx="1" type="subTitle"/>
          </p:nvPr>
        </p:nvSpPr>
        <p:spPr>
          <a:xfrm>
            <a:off x="1011830" y="3491100"/>
            <a:ext cx="1881300" cy="111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US"/>
              <a:t>A predictive tool to distinguish fake news from real news in the given data sets</a:t>
            </a:r>
            <a:endParaRPr/>
          </a:p>
        </p:txBody>
      </p:sp>
      <p:sp>
        <p:nvSpPr>
          <p:cNvPr id="375" name="Google Shape;375;p21"/>
          <p:cNvSpPr txBox="1"/>
          <p:nvPr>
            <p:ph idx="3" type="subTitle"/>
          </p:nvPr>
        </p:nvSpPr>
        <p:spPr>
          <a:xfrm>
            <a:off x="3623778" y="3491100"/>
            <a:ext cx="1881300" cy="111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US"/>
              <a:t>A business pipeline to identify fake news at real scale in real time</a:t>
            </a:r>
            <a:endParaRPr/>
          </a:p>
        </p:txBody>
      </p:sp>
      <p:sp>
        <p:nvSpPr>
          <p:cNvPr id="376" name="Google Shape;376;p21"/>
          <p:cNvSpPr txBox="1"/>
          <p:nvPr>
            <p:ph idx="5" type="subTitle"/>
          </p:nvPr>
        </p:nvSpPr>
        <p:spPr>
          <a:xfrm>
            <a:off x="6012794" y="3491100"/>
            <a:ext cx="2400038" cy="111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000"/>
              <a:buNone/>
            </a:pPr>
            <a:r>
              <a:rPr lang="en-US"/>
              <a:t>Presentation &amp; </a:t>
            </a:r>
            <a:endParaRPr/>
          </a:p>
          <a:p>
            <a:pPr indent="0" lvl="0" marL="0" rtl="0" algn="ctr">
              <a:lnSpc>
                <a:spcPct val="100000"/>
              </a:lnSpc>
              <a:spcBef>
                <a:spcPts val="0"/>
              </a:spcBef>
              <a:spcAft>
                <a:spcPts val="0"/>
              </a:spcAft>
              <a:buSzPts val="1000"/>
              <a:buNone/>
            </a:pPr>
            <a:r>
              <a:rPr lang="en-US"/>
              <a:t>Prediction Models in Jupyter Notebook</a:t>
            </a:r>
            <a:endParaRPr/>
          </a:p>
        </p:txBody>
      </p:sp>
      <p:grpSp>
        <p:nvGrpSpPr>
          <p:cNvPr id="377" name="Google Shape;377;p21"/>
          <p:cNvGrpSpPr/>
          <p:nvPr/>
        </p:nvGrpSpPr>
        <p:grpSpPr>
          <a:xfrm>
            <a:off x="3689974" y="2403057"/>
            <a:ext cx="1748907" cy="960537"/>
            <a:chOff x="2534925" y="2231825"/>
            <a:chExt cx="889350" cy="488475"/>
          </a:xfrm>
        </p:grpSpPr>
        <p:sp>
          <p:nvSpPr>
            <p:cNvPr id="378" name="Google Shape;378;p21"/>
            <p:cNvSpPr/>
            <p:nvPr/>
          </p:nvSpPr>
          <p:spPr>
            <a:xfrm>
              <a:off x="3334150" y="2674775"/>
              <a:ext cx="90125" cy="21125"/>
            </a:xfrm>
            <a:custGeom>
              <a:rect b="b" l="l" r="r" t="t"/>
              <a:pathLst>
                <a:path extrusionOk="0" h="845" w="3605">
                  <a:moveTo>
                    <a:pt x="353" y="0"/>
                  </a:moveTo>
                  <a:cubicBezTo>
                    <a:pt x="164" y="0"/>
                    <a:pt x="13" y="151"/>
                    <a:pt x="0" y="340"/>
                  </a:cubicBezTo>
                  <a:lnTo>
                    <a:pt x="0" y="353"/>
                  </a:lnTo>
                  <a:cubicBezTo>
                    <a:pt x="0" y="542"/>
                    <a:pt x="152" y="706"/>
                    <a:pt x="341" y="706"/>
                  </a:cubicBezTo>
                  <a:lnTo>
                    <a:pt x="3239" y="844"/>
                  </a:lnTo>
                  <a:cubicBezTo>
                    <a:pt x="3428" y="844"/>
                    <a:pt x="3592" y="693"/>
                    <a:pt x="3604" y="504"/>
                  </a:cubicBezTo>
                  <a:lnTo>
                    <a:pt x="3604" y="365"/>
                  </a:lnTo>
                  <a:cubicBezTo>
                    <a:pt x="3604" y="164"/>
                    <a:pt x="3453" y="0"/>
                    <a:pt x="3251"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1"/>
            <p:cNvSpPr/>
            <p:nvPr/>
          </p:nvSpPr>
          <p:spPr>
            <a:xfrm>
              <a:off x="2534925" y="2656800"/>
              <a:ext cx="90125" cy="19875"/>
            </a:xfrm>
            <a:custGeom>
              <a:rect b="b" l="l" r="r" t="t"/>
              <a:pathLst>
                <a:path extrusionOk="0" h="795" w="3605">
                  <a:moveTo>
                    <a:pt x="319" y="0"/>
                  </a:moveTo>
                  <a:cubicBezTo>
                    <a:pt x="141" y="0"/>
                    <a:pt x="1" y="146"/>
                    <a:pt x="1" y="316"/>
                  </a:cubicBezTo>
                  <a:lnTo>
                    <a:pt x="1" y="769"/>
                  </a:lnTo>
                  <a:lnTo>
                    <a:pt x="1" y="795"/>
                  </a:lnTo>
                  <a:lnTo>
                    <a:pt x="3605" y="795"/>
                  </a:lnTo>
                  <a:lnTo>
                    <a:pt x="3592" y="769"/>
                  </a:lnTo>
                  <a:lnTo>
                    <a:pt x="3592" y="454"/>
                  </a:lnTo>
                  <a:cubicBezTo>
                    <a:pt x="3605" y="278"/>
                    <a:pt x="3466" y="139"/>
                    <a:pt x="3290" y="127"/>
                  </a:cubicBezTo>
                  <a:lnTo>
                    <a:pt x="341" y="1"/>
                  </a:lnTo>
                  <a:cubicBezTo>
                    <a:pt x="334" y="0"/>
                    <a:pt x="326" y="0"/>
                    <a:pt x="31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1"/>
            <p:cNvSpPr/>
            <p:nvPr/>
          </p:nvSpPr>
          <p:spPr>
            <a:xfrm>
              <a:off x="3327850" y="2589525"/>
              <a:ext cx="90750" cy="31150"/>
            </a:xfrm>
            <a:custGeom>
              <a:rect b="b" l="l" r="r" t="t"/>
              <a:pathLst>
                <a:path extrusionOk="0" h="1246" w="3630">
                  <a:moveTo>
                    <a:pt x="3256" y="1"/>
                  </a:moveTo>
                  <a:cubicBezTo>
                    <a:pt x="3234" y="1"/>
                    <a:pt x="3211" y="3"/>
                    <a:pt x="3188" y="8"/>
                  </a:cubicBezTo>
                  <a:lnTo>
                    <a:pt x="290" y="600"/>
                  </a:lnTo>
                  <a:cubicBezTo>
                    <a:pt x="114" y="625"/>
                    <a:pt x="0" y="789"/>
                    <a:pt x="38" y="965"/>
                  </a:cubicBezTo>
                  <a:cubicBezTo>
                    <a:pt x="61" y="1127"/>
                    <a:pt x="200" y="1246"/>
                    <a:pt x="359" y="1246"/>
                  </a:cubicBezTo>
                  <a:cubicBezTo>
                    <a:pt x="373" y="1246"/>
                    <a:pt x="388" y="1245"/>
                    <a:pt x="404" y="1243"/>
                  </a:cubicBezTo>
                  <a:lnTo>
                    <a:pt x="3327" y="802"/>
                  </a:lnTo>
                  <a:cubicBezTo>
                    <a:pt x="3503" y="776"/>
                    <a:pt x="3629" y="600"/>
                    <a:pt x="3592" y="424"/>
                  </a:cubicBezTo>
                  <a:cubicBezTo>
                    <a:pt x="3592" y="373"/>
                    <a:pt x="3579" y="323"/>
                    <a:pt x="3566" y="272"/>
                  </a:cubicBezTo>
                  <a:cubicBezTo>
                    <a:pt x="3544" y="108"/>
                    <a:pt x="3408" y="1"/>
                    <a:pt x="3256"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1"/>
            <p:cNvSpPr/>
            <p:nvPr/>
          </p:nvSpPr>
          <p:spPr>
            <a:xfrm>
              <a:off x="2544075" y="2571875"/>
              <a:ext cx="90125" cy="34100"/>
            </a:xfrm>
            <a:custGeom>
              <a:rect b="b" l="l" r="r" t="t"/>
              <a:pathLst>
                <a:path extrusionOk="0" h="1364" w="3605">
                  <a:moveTo>
                    <a:pt x="384" y="0"/>
                  </a:moveTo>
                  <a:cubicBezTo>
                    <a:pt x="243" y="0"/>
                    <a:pt x="107" y="96"/>
                    <a:pt x="63" y="248"/>
                  </a:cubicBezTo>
                  <a:lnTo>
                    <a:pt x="38" y="411"/>
                  </a:lnTo>
                  <a:cubicBezTo>
                    <a:pt x="0" y="588"/>
                    <a:pt x="114" y="764"/>
                    <a:pt x="290" y="789"/>
                  </a:cubicBezTo>
                  <a:lnTo>
                    <a:pt x="3188" y="1356"/>
                  </a:lnTo>
                  <a:cubicBezTo>
                    <a:pt x="3210" y="1361"/>
                    <a:pt x="3231" y="1363"/>
                    <a:pt x="3252" y="1363"/>
                  </a:cubicBezTo>
                  <a:cubicBezTo>
                    <a:pt x="3405" y="1363"/>
                    <a:pt x="3544" y="1247"/>
                    <a:pt x="3566" y="1092"/>
                  </a:cubicBezTo>
                  <a:cubicBezTo>
                    <a:pt x="3604" y="928"/>
                    <a:pt x="3503" y="752"/>
                    <a:pt x="3327" y="714"/>
                  </a:cubicBezTo>
                  <a:lnTo>
                    <a:pt x="454" y="8"/>
                  </a:lnTo>
                  <a:cubicBezTo>
                    <a:pt x="431" y="3"/>
                    <a:pt x="408" y="0"/>
                    <a:pt x="384"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1"/>
            <p:cNvSpPr/>
            <p:nvPr/>
          </p:nvSpPr>
          <p:spPr>
            <a:xfrm>
              <a:off x="3308325" y="2507375"/>
              <a:ext cx="87900" cy="45050"/>
            </a:xfrm>
            <a:custGeom>
              <a:rect b="b" l="l" r="r" t="t"/>
              <a:pathLst>
                <a:path extrusionOk="0" h="1802" w="3516">
                  <a:moveTo>
                    <a:pt x="3105" y="1"/>
                  </a:moveTo>
                  <a:cubicBezTo>
                    <a:pt x="3061" y="1"/>
                    <a:pt x="3017" y="10"/>
                    <a:pt x="2974" y="30"/>
                  </a:cubicBezTo>
                  <a:lnTo>
                    <a:pt x="240" y="1164"/>
                  </a:lnTo>
                  <a:cubicBezTo>
                    <a:pt x="76" y="1227"/>
                    <a:pt x="0" y="1416"/>
                    <a:pt x="76" y="1580"/>
                  </a:cubicBezTo>
                  <a:cubicBezTo>
                    <a:pt x="115" y="1718"/>
                    <a:pt x="239" y="1802"/>
                    <a:pt x="370" y="1802"/>
                  </a:cubicBezTo>
                  <a:cubicBezTo>
                    <a:pt x="406" y="1802"/>
                    <a:pt x="443" y="1795"/>
                    <a:pt x="479" y="1782"/>
                  </a:cubicBezTo>
                  <a:lnTo>
                    <a:pt x="3264" y="761"/>
                  </a:lnTo>
                  <a:cubicBezTo>
                    <a:pt x="3428" y="698"/>
                    <a:pt x="3516" y="509"/>
                    <a:pt x="3453" y="345"/>
                  </a:cubicBezTo>
                  <a:lnTo>
                    <a:pt x="3390" y="207"/>
                  </a:lnTo>
                  <a:cubicBezTo>
                    <a:pt x="3343" y="76"/>
                    <a:pt x="3228" y="1"/>
                    <a:pt x="3105"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1"/>
            <p:cNvSpPr/>
            <p:nvPr/>
          </p:nvSpPr>
          <p:spPr>
            <a:xfrm>
              <a:off x="2569900" y="2490675"/>
              <a:ext cx="86650" cy="47800"/>
            </a:xfrm>
            <a:custGeom>
              <a:rect b="b" l="l" r="r" t="t"/>
              <a:pathLst>
                <a:path extrusionOk="0" h="1912" w="3466">
                  <a:moveTo>
                    <a:pt x="433" y="1"/>
                  </a:moveTo>
                  <a:cubicBezTo>
                    <a:pt x="306" y="1"/>
                    <a:pt x="182" y="74"/>
                    <a:pt x="127" y="194"/>
                  </a:cubicBezTo>
                  <a:cubicBezTo>
                    <a:pt x="114" y="232"/>
                    <a:pt x="89" y="282"/>
                    <a:pt x="64" y="333"/>
                  </a:cubicBezTo>
                  <a:cubicBezTo>
                    <a:pt x="1" y="497"/>
                    <a:pt x="76" y="698"/>
                    <a:pt x="240" y="761"/>
                  </a:cubicBezTo>
                  <a:lnTo>
                    <a:pt x="2974" y="1883"/>
                  </a:lnTo>
                  <a:cubicBezTo>
                    <a:pt x="3017" y="1902"/>
                    <a:pt x="3063" y="1912"/>
                    <a:pt x="3108" y="1912"/>
                  </a:cubicBezTo>
                  <a:cubicBezTo>
                    <a:pt x="3234" y="1912"/>
                    <a:pt x="3356" y="1837"/>
                    <a:pt x="3403" y="1706"/>
                  </a:cubicBezTo>
                  <a:cubicBezTo>
                    <a:pt x="3466" y="1555"/>
                    <a:pt x="3403" y="1366"/>
                    <a:pt x="3239" y="1290"/>
                  </a:cubicBezTo>
                  <a:lnTo>
                    <a:pt x="568" y="30"/>
                  </a:lnTo>
                  <a:cubicBezTo>
                    <a:pt x="524" y="10"/>
                    <a:pt x="478" y="1"/>
                    <a:pt x="433"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1"/>
            <p:cNvSpPr/>
            <p:nvPr/>
          </p:nvSpPr>
          <p:spPr>
            <a:xfrm>
              <a:off x="3276175" y="2431275"/>
              <a:ext cx="81625" cy="57700"/>
            </a:xfrm>
            <a:custGeom>
              <a:rect b="b" l="l" r="r" t="t"/>
              <a:pathLst>
                <a:path extrusionOk="0" h="2308" w="3265">
                  <a:moveTo>
                    <a:pt x="2817" y="1"/>
                  </a:moveTo>
                  <a:cubicBezTo>
                    <a:pt x="2754" y="1"/>
                    <a:pt x="2691" y="20"/>
                    <a:pt x="2634" y="63"/>
                  </a:cubicBezTo>
                  <a:lnTo>
                    <a:pt x="190" y="1713"/>
                  </a:lnTo>
                  <a:cubicBezTo>
                    <a:pt x="39" y="1801"/>
                    <a:pt x="1" y="2003"/>
                    <a:pt x="102" y="2154"/>
                  </a:cubicBezTo>
                  <a:cubicBezTo>
                    <a:pt x="159" y="2252"/>
                    <a:pt x="263" y="2308"/>
                    <a:pt x="370" y="2308"/>
                  </a:cubicBezTo>
                  <a:cubicBezTo>
                    <a:pt x="429" y="2308"/>
                    <a:pt x="489" y="2291"/>
                    <a:pt x="543" y="2255"/>
                  </a:cubicBezTo>
                  <a:lnTo>
                    <a:pt x="3063" y="718"/>
                  </a:lnTo>
                  <a:cubicBezTo>
                    <a:pt x="3214" y="630"/>
                    <a:pt x="3264" y="428"/>
                    <a:pt x="3176" y="277"/>
                  </a:cubicBezTo>
                  <a:lnTo>
                    <a:pt x="3088" y="151"/>
                  </a:lnTo>
                  <a:cubicBezTo>
                    <a:pt x="3025" y="56"/>
                    <a:pt x="2922" y="1"/>
                    <a:pt x="2817"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1"/>
            <p:cNvSpPr/>
            <p:nvPr/>
          </p:nvSpPr>
          <p:spPr>
            <a:xfrm>
              <a:off x="2611475" y="2416250"/>
              <a:ext cx="80050" cy="60225"/>
            </a:xfrm>
            <a:custGeom>
              <a:rect b="b" l="l" r="r" t="t"/>
              <a:pathLst>
                <a:path extrusionOk="0" h="2409" w="3202">
                  <a:moveTo>
                    <a:pt x="448" y="1"/>
                  </a:moveTo>
                  <a:cubicBezTo>
                    <a:pt x="352" y="1"/>
                    <a:pt x="256" y="46"/>
                    <a:pt x="190" y="134"/>
                  </a:cubicBezTo>
                  <a:lnTo>
                    <a:pt x="102" y="260"/>
                  </a:lnTo>
                  <a:cubicBezTo>
                    <a:pt x="1" y="412"/>
                    <a:pt x="39" y="613"/>
                    <a:pt x="190" y="714"/>
                  </a:cubicBezTo>
                  <a:lnTo>
                    <a:pt x="2647" y="2352"/>
                  </a:lnTo>
                  <a:cubicBezTo>
                    <a:pt x="2704" y="2390"/>
                    <a:pt x="2768" y="2408"/>
                    <a:pt x="2831" y="2408"/>
                  </a:cubicBezTo>
                  <a:cubicBezTo>
                    <a:pt x="2936" y="2408"/>
                    <a:pt x="3038" y="2358"/>
                    <a:pt x="3101" y="2264"/>
                  </a:cubicBezTo>
                  <a:cubicBezTo>
                    <a:pt x="3202" y="2113"/>
                    <a:pt x="3164" y="1924"/>
                    <a:pt x="3025" y="1810"/>
                  </a:cubicBezTo>
                  <a:lnTo>
                    <a:pt x="644" y="71"/>
                  </a:lnTo>
                  <a:cubicBezTo>
                    <a:pt x="586" y="24"/>
                    <a:pt x="517" y="1"/>
                    <a:pt x="448"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1"/>
            <p:cNvSpPr/>
            <p:nvPr/>
          </p:nvSpPr>
          <p:spPr>
            <a:xfrm>
              <a:off x="3232400" y="2364300"/>
              <a:ext cx="72475" cy="68850"/>
            </a:xfrm>
            <a:custGeom>
              <a:rect b="b" l="l" r="r" t="t"/>
              <a:pathLst>
                <a:path extrusionOk="0" h="2754" w="2899">
                  <a:moveTo>
                    <a:pt x="2439" y="1"/>
                  </a:moveTo>
                  <a:cubicBezTo>
                    <a:pt x="2354" y="1"/>
                    <a:pt x="2268" y="32"/>
                    <a:pt x="2205" y="95"/>
                  </a:cubicBezTo>
                  <a:lnTo>
                    <a:pt x="126" y="2187"/>
                  </a:lnTo>
                  <a:cubicBezTo>
                    <a:pt x="0" y="2313"/>
                    <a:pt x="0" y="2515"/>
                    <a:pt x="126" y="2641"/>
                  </a:cubicBezTo>
                  <a:cubicBezTo>
                    <a:pt x="187" y="2715"/>
                    <a:pt x="277" y="2753"/>
                    <a:pt x="366" y="2753"/>
                  </a:cubicBezTo>
                  <a:cubicBezTo>
                    <a:pt x="444" y="2753"/>
                    <a:pt x="521" y="2724"/>
                    <a:pt x="580" y="2666"/>
                  </a:cubicBezTo>
                  <a:lnTo>
                    <a:pt x="2760" y="675"/>
                  </a:lnTo>
                  <a:cubicBezTo>
                    <a:pt x="2899" y="549"/>
                    <a:pt x="2899" y="335"/>
                    <a:pt x="2772" y="209"/>
                  </a:cubicBezTo>
                  <a:cubicBezTo>
                    <a:pt x="2747" y="171"/>
                    <a:pt x="2709" y="133"/>
                    <a:pt x="2672" y="95"/>
                  </a:cubicBezTo>
                  <a:cubicBezTo>
                    <a:pt x="2609" y="32"/>
                    <a:pt x="2524" y="1"/>
                    <a:pt x="243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1"/>
            <p:cNvSpPr/>
            <p:nvPr/>
          </p:nvSpPr>
          <p:spPr>
            <a:xfrm>
              <a:off x="2667250" y="2351575"/>
              <a:ext cx="70275" cy="70725"/>
            </a:xfrm>
            <a:custGeom>
              <a:rect b="b" l="l" r="r" t="t"/>
              <a:pathLst>
                <a:path extrusionOk="0" h="2829" w="2811">
                  <a:moveTo>
                    <a:pt x="455" y="1"/>
                  </a:moveTo>
                  <a:cubicBezTo>
                    <a:pt x="376" y="1"/>
                    <a:pt x="298" y="29"/>
                    <a:pt x="240" y="88"/>
                  </a:cubicBezTo>
                  <a:lnTo>
                    <a:pt x="126" y="201"/>
                  </a:lnTo>
                  <a:cubicBezTo>
                    <a:pt x="0" y="315"/>
                    <a:pt x="0" y="529"/>
                    <a:pt x="126" y="655"/>
                  </a:cubicBezTo>
                  <a:lnTo>
                    <a:pt x="2231" y="2734"/>
                  </a:lnTo>
                  <a:cubicBezTo>
                    <a:pt x="2287" y="2797"/>
                    <a:pt x="2369" y="2828"/>
                    <a:pt x="2453" y="2828"/>
                  </a:cubicBezTo>
                  <a:cubicBezTo>
                    <a:pt x="2536" y="2828"/>
                    <a:pt x="2621" y="2797"/>
                    <a:pt x="2684" y="2734"/>
                  </a:cubicBezTo>
                  <a:cubicBezTo>
                    <a:pt x="2810" y="2620"/>
                    <a:pt x="2810" y="2419"/>
                    <a:pt x="2697" y="2280"/>
                  </a:cubicBezTo>
                  <a:lnTo>
                    <a:pt x="706" y="113"/>
                  </a:lnTo>
                  <a:cubicBezTo>
                    <a:pt x="638" y="39"/>
                    <a:pt x="546" y="1"/>
                    <a:pt x="455"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1"/>
            <p:cNvSpPr/>
            <p:nvPr/>
          </p:nvSpPr>
          <p:spPr>
            <a:xfrm>
              <a:off x="3178200" y="2308875"/>
              <a:ext cx="62400" cy="78050"/>
            </a:xfrm>
            <a:custGeom>
              <a:rect b="b" l="l" r="r" t="t"/>
              <a:pathLst>
                <a:path extrusionOk="0" h="3122" w="2496">
                  <a:moveTo>
                    <a:pt x="1997" y="1"/>
                  </a:moveTo>
                  <a:cubicBezTo>
                    <a:pt x="1892" y="1"/>
                    <a:pt x="1790" y="51"/>
                    <a:pt x="1727" y="145"/>
                  </a:cubicBezTo>
                  <a:lnTo>
                    <a:pt x="89" y="2615"/>
                  </a:lnTo>
                  <a:cubicBezTo>
                    <a:pt x="1" y="2753"/>
                    <a:pt x="39" y="2955"/>
                    <a:pt x="177" y="3056"/>
                  </a:cubicBezTo>
                  <a:cubicBezTo>
                    <a:pt x="237" y="3101"/>
                    <a:pt x="304" y="3122"/>
                    <a:pt x="371" y="3122"/>
                  </a:cubicBezTo>
                  <a:cubicBezTo>
                    <a:pt x="472" y="3122"/>
                    <a:pt x="570" y="3072"/>
                    <a:pt x="631" y="2980"/>
                  </a:cubicBezTo>
                  <a:lnTo>
                    <a:pt x="2383" y="599"/>
                  </a:lnTo>
                  <a:cubicBezTo>
                    <a:pt x="2496" y="460"/>
                    <a:pt x="2458" y="258"/>
                    <a:pt x="2307" y="158"/>
                  </a:cubicBezTo>
                  <a:lnTo>
                    <a:pt x="2181" y="57"/>
                  </a:lnTo>
                  <a:cubicBezTo>
                    <a:pt x="2124" y="19"/>
                    <a:pt x="2060" y="1"/>
                    <a:pt x="1997"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1"/>
            <p:cNvSpPr/>
            <p:nvPr/>
          </p:nvSpPr>
          <p:spPr>
            <a:xfrm>
              <a:off x="2733725" y="2298900"/>
              <a:ext cx="60175" cy="79600"/>
            </a:xfrm>
            <a:custGeom>
              <a:rect b="b" l="l" r="r" t="t"/>
              <a:pathLst>
                <a:path extrusionOk="0" h="3184" w="2407">
                  <a:moveTo>
                    <a:pt x="498" y="1"/>
                  </a:moveTo>
                  <a:cubicBezTo>
                    <a:pt x="439" y="1"/>
                    <a:pt x="380" y="17"/>
                    <a:pt x="328" y="53"/>
                  </a:cubicBezTo>
                  <a:lnTo>
                    <a:pt x="202" y="141"/>
                  </a:lnTo>
                  <a:cubicBezTo>
                    <a:pt x="51" y="242"/>
                    <a:pt x="0" y="443"/>
                    <a:pt x="114" y="594"/>
                  </a:cubicBezTo>
                  <a:lnTo>
                    <a:pt x="1752" y="3039"/>
                  </a:lnTo>
                  <a:cubicBezTo>
                    <a:pt x="1814" y="3133"/>
                    <a:pt x="1921" y="3183"/>
                    <a:pt x="2027" y="3183"/>
                  </a:cubicBezTo>
                  <a:cubicBezTo>
                    <a:pt x="2090" y="3183"/>
                    <a:pt x="2153" y="3165"/>
                    <a:pt x="2205" y="3127"/>
                  </a:cubicBezTo>
                  <a:cubicBezTo>
                    <a:pt x="2356" y="3026"/>
                    <a:pt x="2407" y="2837"/>
                    <a:pt x="2306" y="2686"/>
                  </a:cubicBezTo>
                  <a:lnTo>
                    <a:pt x="781" y="166"/>
                  </a:lnTo>
                  <a:cubicBezTo>
                    <a:pt x="716" y="59"/>
                    <a:pt x="607" y="1"/>
                    <a:pt x="498"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1"/>
            <p:cNvSpPr/>
            <p:nvPr/>
          </p:nvSpPr>
          <p:spPr>
            <a:xfrm>
              <a:off x="3116150" y="2267350"/>
              <a:ext cx="49800" cy="84650"/>
            </a:xfrm>
            <a:custGeom>
              <a:rect b="b" l="l" r="r" t="t"/>
              <a:pathLst>
                <a:path extrusionOk="0" h="3386" w="1992">
                  <a:moveTo>
                    <a:pt x="1483" y="0"/>
                  </a:moveTo>
                  <a:cubicBezTo>
                    <a:pt x="1359" y="0"/>
                    <a:pt x="1244" y="75"/>
                    <a:pt x="1198" y="206"/>
                  </a:cubicBezTo>
                  <a:lnTo>
                    <a:pt x="64" y="2927"/>
                  </a:lnTo>
                  <a:cubicBezTo>
                    <a:pt x="1" y="3091"/>
                    <a:pt x="76" y="3280"/>
                    <a:pt x="240" y="3356"/>
                  </a:cubicBezTo>
                  <a:cubicBezTo>
                    <a:pt x="283" y="3376"/>
                    <a:pt x="328" y="3385"/>
                    <a:pt x="373" y="3385"/>
                  </a:cubicBezTo>
                  <a:cubicBezTo>
                    <a:pt x="496" y="3385"/>
                    <a:pt x="613" y="3313"/>
                    <a:pt x="668" y="3192"/>
                  </a:cubicBezTo>
                  <a:lnTo>
                    <a:pt x="1916" y="521"/>
                  </a:lnTo>
                  <a:cubicBezTo>
                    <a:pt x="1992" y="357"/>
                    <a:pt x="1929" y="155"/>
                    <a:pt x="1765" y="92"/>
                  </a:cubicBezTo>
                  <a:lnTo>
                    <a:pt x="1613" y="29"/>
                  </a:lnTo>
                  <a:cubicBezTo>
                    <a:pt x="1571" y="10"/>
                    <a:pt x="1526" y="0"/>
                    <a:pt x="1483"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1"/>
            <p:cNvSpPr/>
            <p:nvPr/>
          </p:nvSpPr>
          <p:spPr>
            <a:xfrm>
              <a:off x="2809950" y="2260450"/>
              <a:ext cx="48225" cy="85700"/>
            </a:xfrm>
            <a:custGeom>
              <a:rect b="b" l="l" r="r" t="t"/>
              <a:pathLst>
                <a:path extrusionOk="0" h="3428" w="1929">
                  <a:moveTo>
                    <a:pt x="514" y="1"/>
                  </a:moveTo>
                  <a:cubicBezTo>
                    <a:pt x="473" y="1"/>
                    <a:pt x="431" y="10"/>
                    <a:pt x="391" y="28"/>
                  </a:cubicBezTo>
                  <a:lnTo>
                    <a:pt x="253" y="78"/>
                  </a:lnTo>
                  <a:cubicBezTo>
                    <a:pt x="76" y="141"/>
                    <a:pt x="1" y="330"/>
                    <a:pt x="76" y="507"/>
                  </a:cubicBezTo>
                  <a:lnTo>
                    <a:pt x="1210" y="3229"/>
                  </a:lnTo>
                  <a:cubicBezTo>
                    <a:pt x="1258" y="3354"/>
                    <a:pt x="1380" y="3427"/>
                    <a:pt x="1507" y="3427"/>
                  </a:cubicBezTo>
                  <a:cubicBezTo>
                    <a:pt x="1547" y="3427"/>
                    <a:pt x="1587" y="3420"/>
                    <a:pt x="1626" y="3405"/>
                  </a:cubicBezTo>
                  <a:lnTo>
                    <a:pt x="1928" y="3292"/>
                  </a:lnTo>
                  <a:lnTo>
                    <a:pt x="807" y="217"/>
                  </a:lnTo>
                  <a:cubicBezTo>
                    <a:pt x="759" y="84"/>
                    <a:pt x="640" y="1"/>
                    <a:pt x="51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1"/>
            <p:cNvSpPr/>
            <p:nvPr/>
          </p:nvSpPr>
          <p:spPr>
            <a:xfrm>
              <a:off x="3048725" y="2241100"/>
              <a:ext cx="35950" cy="88625"/>
            </a:xfrm>
            <a:custGeom>
              <a:rect b="b" l="l" r="r" t="t"/>
              <a:pathLst>
                <a:path extrusionOk="0" h="3545" w="1438">
                  <a:moveTo>
                    <a:pt x="916" y="1"/>
                  </a:moveTo>
                  <a:cubicBezTo>
                    <a:pt x="767" y="1"/>
                    <a:pt x="639" y="107"/>
                    <a:pt x="606" y="260"/>
                  </a:cubicBezTo>
                  <a:lnTo>
                    <a:pt x="39" y="3171"/>
                  </a:lnTo>
                  <a:cubicBezTo>
                    <a:pt x="1" y="3335"/>
                    <a:pt x="114" y="3511"/>
                    <a:pt x="291" y="3536"/>
                  </a:cubicBezTo>
                  <a:cubicBezTo>
                    <a:pt x="314" y="3542"/>
                    <a:pt x="338" y="3544"/>
                    <a:pt x="361" y="3544"/>
                  </a:cubicBezTo>
                  <a:cubicBezTo>
                    <a:pt x="502" y="3544"/>
                    <a:pt x="636" y="3450"/>
                    <a:pt x="669" y="3310"/>
                  </a:cubicBezTo>
                  <a:lnTo>
                    <a:pt x="1387" y="437"/>
                  </a:lnTo>
                  <a:cubicBezTo>
                    <a:pt x="1437" y="260"/>
                    <a:pt x="1324" y="84"/>
                    <a:pt x="1148" y="46"/>
                  </a:cubicBezTo>
                  <a:lnTo>
                    <a:pt x="984" y="8"/>
                  </a:lnTo>
                  <a:cubicBezTo>
                    <a:pt x="961" y="3"/>
                    <a:pt x="938" y="1"/>
                    <a:pt x="916"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1"/>
            <p:cNvSpPr/>
            <p:nvPr/>
          </p:nvSpPr>
          <p:spPr>
            <a:xfrm>
              <a:off x="2892475" y="2237650"/>
              <a:ext cx="32475" cy="89225"/>
            </a:xfrm>
            <a:custGeom>
              <a:rect b="b" l="l" r="r" t="t"/>
              <a:pathLst>
                <a:path extrusionOk="0" h="3569" w="1299">
                  <a:moveTo>
                    <a:pt x="518" y="1"/>
                  </a:moveTo>
                  <a:cubicBezTo>
                    <a:pt x="497" y="1"/>
                    <a:pt x="476" y="3"/>
                    <a:pt x="455" y="8"/>
                  </a:cubicBezTo>
                  <a:lnTo>
                    <a:pt x="291" y="33"/>
                  </a:lnTo>
                  <a:cubicBezTo>
                    <a:pt x="114" y="71"/>
                    <a:pt x="1" y="234"/>
                    <a:pt x="39" y="411"/>
                  </a:cubicBezTo>
                  <a:lnTo>
                    <a:pt x="618" y="3309"/>
                  </a:lnTo>
                  <a:cubicBezTo>
                    <a:pt x="651" y="3472"/>
                    <a:pt x="786" y="3569"/>
                    <a:pt x="935" y="3569"/>
                  </a:cubicBezTo>
                  <a:cubicBezTo>
                    <a:pt x="960" y="3569"/>
                    <a:pt x="984" y="3566"/>
                    <a:pt x="1009" y="3561"/>
                  </a:cubicBezTo>
                  <a:cubicBezTo>
                    <a:pt x="1173" y="3536"/>
                    <a:pt x="1299" y="3372"/>
                    <a:pt x="1274" y="3196"/>
                  </a:cubicBezTo>
                  <a:lnTo>
                    <a:pt x="820" y="272"/>
                  </a:lnTo>
                  <a:cubicBezTo>
                    <a:pt x="798" y="117"/>
                    <a:pt x="668" y="1"/>
                    <a:pt x="518"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1"/>
            <p:cNvSpPr/>
            <p:nvPr/>
          </p:nvSpPr>
          <p:spPr>
            <a:xfrm>
              <a:off x="2978800" y="2231825"/>
              <a:ext cx="19875" cy="89825"/>
            </a:xfrm>
            <a:custGeom>
              <a:rect b="b" l="l" r="r" t="t"/>
              <a:pathLst>
                <a:path extrusionOk="0" h="3593" w="795">
                  <a:moveTo>
                    <a:pt x="306" y="0"/>
                  </a:moveTo>
                  <a:cubicBezTo>
                    <a:pt x="139" y="0"/>
                    <a:pt x="1" y="135"/>
                    <a:pt x="1" y="316"/>
                  </a:cubicBezTo>
                  <a:lnTo>
                    <a:pt x="1" y="3265"/>
                  </a:lnTo>
                  <a:cubicBezTo>
                    <a:pt x="1" y="3441"/>
                    <a:pt x="139" y="3580"/>
                    <a:pt x="316" y="3592"/>
                  </a:cubicBezTo>
                  <a:lnTo>
                    <a:pt x="328" y="3592"/>
                  </a:lnTo>
                  <a:cubicBezTo>
                    <a:pt x="505" y="3592"/>
                    <a:pt x="656" y="3454"/>
                    <a:pt x="656" y="3277"/>
                  </a:cubicBezTo>
                  <a:lnTo>
                    <a:pt x="794" y="329"/>
                  </a:lnTo>
                  <a:cubicBezTo>
                    <a:pt x="794" y="152"/>
                    <a:pt x="656" y="1"/>
                    <a:pt x="479" y="1"/>
                  </a:cubicBezTo>
                  <a:lnTo>
                    <a:pt x="328" y="1"/>
                  </a:lnTo>
                  <a:cubicBezTo>
                    <a:pt x="321" y="1"/>
                    <a:pt x="313" y="0"/>
                    <a:pt x="30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1"/>
            <p:cNvSpPr/>
            <p:nvPr/>
          </p:nvSpPr>
          <p:spPr>
            <a:xfrm>
              <a:off x="2932775" y="2646625"/>
              <a:ext cx="86700" cy="73675"/>
            </a:xfrm>
            <a:custGeom>
              <a:rect b="b" l="l" r="r" t="t"/>
              <a:pathLst>
                <a:path extrusionOk="0" h="2947" w="3468">
                  <a:moveTo>
                    <a:pt x="1937" y="1"/>
                  </a:moveTo>
                  <a:cubicBezTo>
                    <a:pt x="692" y="1"/>
                    <a:pt x="1" y="1493"/>
                    <a:pt x="846" y="2449"/>
                  </a:cubicBezTo>
                  <a:cubicBezTo>
                    <a:pt x="1150" y="2792"/>
                    <a:pt x="1546" y="2947"/>
                    <a:pt x="1936" y="2947"/>
                  </a:cubicBezTo>
                  <a:cubicBezTo>
                    <a:pt x="2662" y="2947"/>
                    <a:pt x="3368" y="2412"/>
                    <a:pt x="3417" y="1567"/>
                  </a:cubicBezTo>
                  <a:cubicBezTo>
                    <a:pt x="3467" y="748"/>
                    <a:pt x="2850" y="55"/>
                    <a:pt x="2043" y="5"/>
                  </a:cubicBezTo>
                  <a:cubicBezTo>
                    <a:pt x="2007" y="2"/>
                    <a:pt x="1972" y="1"/>
                    <a:pt x="193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1"/>
            <p:cNvSpPr/>
            <p:nvPr/>
          </p:nvSpPr>
          <p:spPr>
            <a:xfrm>
              <a:off x="2970300" y="2433775"/>
              <a:ext cx="26475" cy="263375"/>
            </a:xfrm>
            <a:custGeom>
              <a:rect b="b" l="l" r="r" t="t"/>
              <a:pathLst>
                <a:path extrusionOk="0" h="10535" w="1059">
                  <a:moveTo>
                    <a:pt x="1059" y="0"/>
                  </a:moveTo>
                  <a:lnTo>
                    <a:pt x="0" y="10484"/>
                  </a:lnTo>
                  <a:lnTo>
                    <a:pt x="819" y="10535"/>
                  </a:lnTo>
                  <a:lnTo>
                    <a:pt x="1059"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7" name="Google Shape;397;p21"/>
          <p:cNvGrpSpPr/>
          <p:nvPr/>
        </p:nvGrpSpPr>
        <p:grpSpPr>
          <a:xfrm>
            <a:off x="6309551" y="2397797"/>
            <a:ext cx="1752594" cy="965797"/>
            <a:chOff x="3672800" y="2231525"/>
            <a:chExt cx="891225" cy="491150"/>
          </a:xfrm>
        </p:grpSpPr>
        <p:sp>
          <p:nvSpPr>
            <p:cNvPr id="398" name="Google Shape;398;p21"/>
            <p:cNvSpPr/>
            <p:nvPr/>
          </p:nvSpPr>
          <p:spPr>
            <a:xfrm>
              <a:off x="3672800" y="2657125"/>
              <a:ext cx="90125" cy="19550"/>
            </a:xfrm>
            <a:custGeom>
              <a:rect b="b" l="l" r="r" t="t"/>
              <a:pathLst>
                <a:path extrusionOk="0" h="782" w="3605">
                  <a:moveTo>
                    <a:pt x="353" y="0"/>
                  </a:moveTo>
                  <a:cubicBezTo>
                    <a:pt x="164" y="0"/>
                    <a:pt x="13" y="139"/>
                    <a:pt x="13" y="315"/>
                  </a:cubicBezTo>
                  <a:lnTo>
                    <a:pt x="13" y="454"/>
                  </a:lnTo>
                  <a:cubicBezTo>
                    <a:pt x="0" y="630"/>
                    <a:pt x="152" y="782"/>
                    <a:pt x="328" y="782"/>
                  </a:cubicBezTo>
                  <a:lnTo>
                    <a:pt x="3277" y="782"/>
                  </a:lnTo>
                  <a:cubicBezTo>
                    <a:pt x="3453" y="782"/>
                    <a:pt x="3604" y="643"/>
                    <a:pt x="3604" y="467"/>
                  </a:cubicBezTo>
                  <a:cubicBezTo>
                    <a:pt x="3604" y="290"/>
                    <a:pt x="3466" y="139"/>
                    <a:pt x="3289" y="126"/>
                  </a:cubicBezTo>
                  <a:lnTo>
                    <a:pt x="35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1"/>
            <p:cNvSpPr/>
            <p:nvPr/>
          </p:nvSpPr>
          <p:spPr>
            <a:xfrm>
              <a:off x="4473900" y="2667525"/>
              <a:ext cx="90125" cy="19875"/>
            </a:xfrm>
            <a:custGeom>
              <a:rect b="b" l="l" r="r" t="t"/>
              <a:pathLst>
                <a:path extrusionOk="0" h="795" w="3605">
                  <a:moveTo>
                    <a:pt x="3251" y="0"/>
                  </a:moveTo>
                  <a:lnTo>
                    <a:pt x="315" y="126"/>
                  </a:lnTo>
                  <a:cubicBezTo>
                    <a:pt x="139" y="139"/>
                    <a:pt x="0" y="290"/>
                    <a:pt x="0" y="466"/>
                  </a:cubicBezTo>
                  <a:cubicBezTo>
                    <a:pt x="0" y="643"/>
                    <a:pt x="152" y="794"/>
                    <a:pt x="328" y="794"/>
                  </a:cubicBezTo>
                  <a:lnTo>
                    <a:pt x="3277" y="794"/>
                  </a:lnTo>
                  <a:cubicBezTo>
                    <a:pt x="3453" y="781"/>
                    <a:pt x="3604" y="643"/>
                    <a:pt x="3592" y="454"/>
                  </a:cubicBezTo>
                  <a:lnTo>
                    <a:pt x="3592" y="315"/>
                  </a:lnTo>
                  <a:cubicBezTo>
                    <a:pt x="3592" y="139"/>
                    <a:pt x="3440" y="0"/>
                    <a:pt x="325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1"/>
            <p:cNvSpPr/>
            <p:nvPr/>
          </p:nvSpPr>
          <p:spPr>
            <a:xfrm>
              <a:off x="4466025" y="2589525"/>
              <a:ext cx="90425" cy="31175"/>
            </a:xfrm>
            <a:custGeom>
              <a:rect b="b" l="l" r="r" t="t"/>
              <a:pathLst>
                <a:path extrusionOk="0" h="1247" w="3617">
                  <a:moveTo>
                    <a:pt x="3244" y="0"/>
                  </a:moveTo>
                  <a:cubicBezTo>
                    <a:pt x="3222" y="0"/>
                    <a:pt x="3199" y="3"/>
                    <a:pt x="3176" y="8"/>
                  </a:cubicBezTo>
                  <a:lnTo>
                    <a:pt x="278" y="587"/>
                  </a:lnTo>
                  <a:cubicBezTo>
                    <a:pt x="114" y="625"/>
                    <a:pt x="0" y="789"/>
                    <a:pt x="26" y="965"/>
                  </a:cubicBezTo>
                  <a:lnTo>
                    <a:pt x="26" y="978"/>
                  </a:lnTo>
                  <a:cubicBezTo>
                    <a:pt x="48" y="1138"/>
                    <a:pt x="185" y="1246"/>
                    <a:pt x="342" y="1246"/>
                  </a:cubicBezTo>
                  <a:cubicBezTo>
                    <a:pt x="358" y="1246"/>
                    <a:pt x="374" y="1245"/>
                    <a:pt x="391" y="1243"/>
                  </a:cubicBezTo>
                  <a:lnTo>
                    <a:pt x="3314" y="789"/>
                  </a:lnTo>
                  <a:cubicBezTo>
                    <a:pt x="3491" y="764"/>
                    <a:pt x="3617" y="600"/>
                    <a:pt x="3592" y="424"/>
                  </a:cubicBezTo>
                  <a:cubicBezTo>
                    <a:pt x="3579" y="373"/>
                    <a:pt x="3566" y="310"/>
                    <a:pt x="3566" y="260"/>
                  </a:cubicBezTo>
                  <a:cubicBezTo>
                    <a:pt x="3533" y="106"/>
                    <a:pt x="3396" y="0"/>
                    <a:pt x="32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1"/>
            <p:cNvSpPr/>
            <p:nvPr/>
          </p:nvSpPr>
          <p:spPr>
            <a:xfrm>
              <a:off x="3681925" y="2572075"/>
              <a:ext cx="90125" cy="34200"/>
            </a:xfrm>
            <a:custGeom>
              <a:rect b="b" l="l" r="r" t="t"/>
              <a:pathLst>
                <a:path extrusionOk="0" h="1368" w="3605">
                  <a:moveTo>
                    <a:pt x="374" y="1"/>
                  </a:moveTo>
                  <a:cubicBezTo>
                    <a:pt x="237" y="1"/>
                    <a:pt x="106" y="104"/>
                    <a:pt x="64" y="252"/>
                  </a:cubicBezTo>
                  <a:lnTo>
                    <a:pt x="39" y="403"/>
                  </a:lnTo>
                  <a:cubicBezTo>
                    <a:pt x="1" y="580"/>
                    <a:pt x="114" y="756"/>
                    <a:pt x="291" y="781"/>
                  </a:cubicBezTo>
                  <a:lnTo>
                    <a:pt x="3189" y="1361"/>
                  </a:lnTo>
                  <a:cubicBezTo>
                    <a:pt x="3210" y="1366"/>
                    <a:pt x="3231" y="1368"/>
                    <a:pt x="3252" y="1368"/>
                  </a:cubicBezTo>
                  <a:cubicBezTo>
                    <a:pt x="3405" y="1368"/>
                    <a:pt x="3545" y="1252"/>
                    <a:pt x="3567" y="1096"/>
                  </a:cubicBezTo>
                  <a:cubicBezTo>
                    <a:pt x="3605" y="920"/>
                    <a:pt x="3504" y="744"/>
                    <a:pt x="3327" y="706"/>
                  </a:cubicBezTo>
                  <a:lnTo>
                    <a:pt x="454" y="13"/>
                  </a:lnTo>
                  <a:cubicBezTo>
                    <a:pt x="428" y="5"/>
                    <a:pt x="401" y="1"/>
                    <a:pt x="37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1"/>
            <p:cNvSpPr/>
            <p:nvPr/>
          </p:nvSpPr>
          <p:spPr>
            <a:xfrm>
              <a:off x="4446175" y="2507375"/>
              <a:ext cx="87925" cy="45050"/>
            </a:xfrm>
            <a:custGeom>
              <a:rect b="b" l="l" r="r" t="t"/>
              <a:pathLst>
                <a:path extrusionOk="0" h="1802" w="3517">
                  <a:moveTo>
                    <a:pt x="3105" y="1"/>
                  </a:moveTo>
                  <a:cubicBezTo>
                    <a:pt x="3062" y="1"/>
                    <a:pt x="3017" y="10"/>
                    <a:pt x="2974" y="30"/>
                  </a:cubicBezTo>
                  <a:lnTo>
                    <a:pt x="240" y="1164"/>
                  </a:lnTo>
                  <a:cubicBezTo>
                    <a:pt x="76" y="1240"/>
                    <a:pt x="0" y="1416"/>
                    <a:pt x="76" y="1580"/>
                  </a:cubicBezTo>
                  <a:cubicBezTo>
                    <a:pt x="115" y="1718"/>
                    <a:pt x="240" y="1802"/>
                    <a:pt x="370" y="1802"/>
                  </a:cubicBezTo>
                  <a:cubicBezTo>
                    <a:pt x="407" y="1802"/>
                    <a:pt x="444" y="1795"/>
                    <a:pt x="479" y="1782"/>
                  </a:cubicBezTo>
                  <a:lnTo>
                    <a:pt x="3264" y="761"/>
                  </a:lnTo>
                  <a:cubicBezTo>
                    <a:pt x="3428" y="698"/>
                    <a:pt x="3516" y="522"/>
                    <a:pt x="3453" y="345"/>
                  </a:cubicBezTo>
                  <a:cubicBezTo>
                    <a:pt x="3428" y="295"/>
                    <a:pt x="3415" y="257"/>
                    <a:pt x="3390" y="207"/>
                  </a:cubicBezTo>
                  <a:cubicBezTo>
                    <a:pt x="3344" y="76"/>
                    <a:pt x="3228" y="1"/>
                    <a:pt x="310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1"/>
            <p:cNvSpPr/>
            <p:nvPr/>
          </p:nvSpPr>
          <p:spPr>
            <a:xfrm>
              <a:off x="3707450" y="2490950"/>
              <a:ext cx="86975" cy="47850"/>
            </a:xfrm>
            <a:custGeom>
              <a:rect b="b" l="l" r="r" t="t"/>
              <a:pathLst>
                <a:path extrusionOk="0" h="1914" w="3479">
                  <a:moveTo>
                    <a:pt x="431" y="0"/>
                  </a:moveTo>
                  <a:cubicBezTo>
                    <a:pt x="312" y="0"/>
                    <a:pt x="193" y="66"/>
                    <a:pt x="139" y="183"/>
                  </a:cubicBezTo>
                  <a:cubicBezTo>
                    <a:pt x="126" y="234"/>
                    <a:pt x="101" y="284"/>
                    <a:pt x="76" y="334"/>
                  </a:cubicBezTo>
                  <a:cubicBezTo>
                    <a:pt x="0" y="498"/>
                    <a:pt x="89" y="687"/>
                    <a:pt x="252" y="763"/>
                  </a:cubicBezTo>
                  <a:lnTo>
                    <a:pt x="2987" y="1884"/>
                  </a:lnTo>
                  <a:cubicBezTo>
                    <a:pt x="3030" y="1904"/>
                    <a:pt x="3074" y="1913"/>
                    <a:pt x="3118" y="1913"/>
                  </a:cubicBezTo>
                  <a:cubicBezTo>
                    <a:pt x="3241" y="1913"/>
                    <a:pt x="3356" y="1838"/>
                    <a:pt x="3403" y="1708"/>
                  </a:cubicBezTo>
                  <a:cubicBezTo>
                    <a:pt x="3478" y="1544"/>
                    <a:pt x="3415" y="1355"/>
                    <a:pt x="3251" y="1279"/>
                  </a:cubicBezTo>
                  <a:lnTo>
                    <a:pt x="567" y="32"/>
                  </a:lnTo>
                  <a:cubicBezTo>
                    <a:pt x="525" y="10"/>
                    <a:pt x="478" y="0"/>
                    <a:pt x="431"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1"/>
            <p:cNvSpPr/>
            <p:nvPr/>
          </p:nvSpPr>
          <p:spPr>
            <a:xfrm>
              <a:off x="4414050" y="2431425"/>
              <a:ext cx="81600" cy="57650"/>
            </a:xfrm>
            <a:custGeom>
              <a:rect b="b" l="l" r="r" t="t"/>
              <a:pathLst>
                <a:path extrusionOk="0" h="2306" w="3264">
                  <a:moveTo>
                    <a:pt x="2818" y="0"/>
                  </a:moveTo>
                  <a:cubicBezTo>
                    <a:pt x="2755" y="0"/>
                    <a:pt x="2691" y="19"/>
                    <a:pt x="2634" y="57"/>
                  </a:cubicBezTo>
                  <a:lnTo>
                    <a:pt x="177" y="1707"/>
                  </a:lnTo>
                  <a:cubicBezTo>
                    <a:pt x="38" y="1808"/>
                    <a:pt x="0" y="1997"/>
                    <a:pt x="101" y="2148"/>
                  </a:cubicBezTo>
                  <a:cubicBezTo>
                    <a:pt x="160" y="2249"/>
                    <a:pt x="269" y="2305"/>
                    <a:pt x="380" y="2305"/>
                  </a:cubicBezTo>
                  <a:cubicBezTo>
                    <a:pt x="436" y="2305"/>
                    <a:pt x="492" y="2291"/>
                    <a:pt x="542" y="2262"/>
                  </a:cubicBezTo>
                  <a:lnTo>
                    <a:pt x="3062" y="724"/>
                  </a:lnTo>
                  <a:cubicBezTo>
                    <a:pt x="3213" y="636"/>
                    <a:pt x="3264" y="435"/>
                    <a:pt x="3163" y="271"/>
                  </a:cubicBezTo>
                  <a:lnTo>
                    <a:pt x="3087" y="145"/>
                  </a:lnTo>
                  <a:cubicBezTo>
                    <a:pt x="3025" y="50"/>
                    <a:pt x="2923" y="0"/>
                    <a:pt x="281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1"/>
            <p:cNvSpPr/>
            <p:nvPr/>
          </p:nvSpPr>
          <p:spPr>
            <a:xfrm>
              <a:off x="3749350" y="2416200"/>
              <a:ext cx="80025" cy="60275"/>
            </a:xfrm>
            <a:custGeom>
              <a:rect b="b" l="l" r="r" t="t"/>
              <a:pathLst>
                <a:path extrusionOk="0" h="2411" w="3201">
                  <a:moveTo>
                    <a:pt x="452" y="0"/>
                  </a:moveTo>
                  <a:cubicBezTo>
                    <a:pt x="351" y="0"/>
                    <a:pt x="250" y="46"/>
                    <a:pt x="189" y="136"/>
                  </a:cubicBezTo>
                  <a:lnTo>
                    <a:pt x="101" y="262"/>
                  </a:lnTo>
                  <a:cubicBezTo>
                    <a:pt x="0" y="414"/>
                    <a:pt x="38" y="615"/>
                    <a:pt x="189" y="716"/>
                  </a:cubicBezTo>
                  <a:lnTo>
                    <a:pt x="2647" y="2354"/>
                  </a:lnTo>
                  <a:cubicBezTo>
                    <a:pt x="2703" y="2392"/>
                    <a:pt x="2768" y="2410"/>
                    <a:pt x="2831" y="2410"/>
                  </a:cubicBezTo>
                  <a:cubicBezTo>
                    <a:pt x="2935" y="2410"/>
                    <a:pt x="3037" y="2360"/>
                    <a:pt x="3100" y="2266"/>
                  </a:cubicBezTo>
                  <a:cubicBezTo>
                    <a:pt x="3201" y="2115"/>
                    <a:pt x="3176" y="1913"/>
                    <a:pt x="3025" y="1812"/>
                  </a:cubicBezTo>
                  <a:lnTo>
                    <a:pt x="643" y="61"/>
                  </a:lnTo>
                  <a:cubicBezTo>
                    <a:pt x="588" y="20"/>
                    <a:pt x="520" y="0"/>
                    <a:pt x="452"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1"/>
            <p:cNvSpPr/>
            <p:nvPr/>
          </p:nvSpPr>
          <p:spPr>
            <a:xfrm>
              <a:off x="4370250" y="2364375"/>
              <a:ext cx="72475" cy="68675"/>
            </a:xfrm>
            <a:custGeom>
              <a:rect b="b" l="l" r="r" t="t"/>
              <a:pathLst>
                <a:path extrusionOk="0" h="2747" w="2899">
                  <a:moveTo>
                    <a:pt x="2441" y="1"/>
                  </a:moveTo>
                  <a:cubicBezTo>
                    <a:pt x="2357" y="1"/>
                    <a:pt x="2275" y="36"/>
                    <a:pt x="2218" y="105"/>
                  </a:cubicBezTo>
                  <a:lnTo>
                    <a:pt x="127" y="2197"/>
                  </a:lnTo>
                  <a:cubicBezTo>
                    <a:pt x="1" y="2323"/>
                    <a:pt x="1" y="2524"/>
                    <a:pt x="127" y="2650"/>
                  </a:cubicBezTo>
                  <a:cubicBezTo>
                    <a:pt x="191" y="2715"/>
                    <a:pt x="273" y="2746"/>
                    <a:pt x="355" y="2746"/>
                  </a:cubicBezTo>
                  <a:cubicBezTo>
                    <a:pt x="433" y="2746"/>
                    <a:pt x="513" y="2718"/>
                    <a:pt x="580" y="2663"/>
                  </a:cubicBezTo>
                  <a:lnTo>
                    <a:pt x="2760" y="672"/>
                  </a:lnTo>
                  <a:cubicBezTo>
                    <a:pt x="2899" y="546"/>
                    <a:pt x="2899" y="344"/>
                    <a:pt x="2773" y="218"/>
                  </a:cubicBezTo>
                  <a:lnTo>
                    <a:pt x="2672" y="105"/>
                  </a:lnTo>
                  <a:cubicBezTo>
                    <a:pt x="2609" y="36"/>
                    <a:pt x="2524" y="1"/>
                    <a:pt x="24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1"/>
            <p:cNvSpPr/>
            <p:nvPr/>
          </p:nvSpPr>
          <p:spPr>
            <a:xfrm>
              <a:off x="3805100" y="2351575"/>
              <a:ext cx="70600" cy="70875"/>
            </a:xfrm>
            <a:custGeom>
              <a:rect b="b" l="l" r="r" t="t"/>
              <a:pathLst>
                <a:path extrusionOk="0" h="2835" w="2824">
                  <a:moveTo>
                    <a:pt x="462" y="1"/>
                  </a:moveTo>
                  <a:cubicBezTo>
                    <a:pt x="386" y="1"/>
                    <a:pt x="311" y="29"/>
                    <a:pt x="253" y="88"/>
                  </a:cubicBezTo>
                  <a:lnTo>
                    <a:pt x="139" y="201"/>
                  </a:lnTo>
                  <a:cubicBezTo>
                    <a:pt x="1" y="327"/>
                    <a:pt x="1" y="529"/>
                    <a:pt x="139" y="655"/>
                  </a:cubicBezTo>
                  <a:lnTo>
                    <a:pt x="2231" y="2747"/>
                  </a:lnTo>
                  <a:cubicBezTo>
                    <a:pt x="2291" y="2806"/>
                    <a:pt x="2368" y="2835"/>
                    <a:pt x="2446" y="2835"/>
                  </a:cubicBezTo>
                  <a:cubicBezTo>
                    <a:pt x="2532" y="2835"/>
                    <a:pt x="2619" y="2800"/>
                    <a:pt x="2685" y="2734"/>
                  </a:cubicBezTo>
                  <a:cubicBezTo>
                    <a:pt x="2823" y="2620"/>
                    <a:pt x="2823" y="2419"/>
                    <a:pt x="2710" y="2293"/>
                  </a:cubicBezTo>
                  <a:lnTo>
                    <a:pt x="706" y="113"/>
                  </a:lnTo>
                  <a:cubicBezTo>
                    <a:pt x="639" y="39"/>
                    <a:pt x="550" y="1"/>
                    <a:pt x="462"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1"/>
            <p:cNvSpPr/>
            <p:nvPr/>
          </p:nvSpPr>
          <p:spPr>
            <a:xfrm>
              <a:off x="4315750" y="2309200"/>
              <a:ext cx="62725" cy="77850"/>
            </a:xfrm>
            <a:custGeom>
              <a:rect b="b" l="l" r="r" t="t"/>
              <a:pathLst>
                <a:path extrusionOk="0" h="3114" w="2509">
                  <a:moveTo>
                    <a:pt x="2009" y="0"/>
                  </a:moveTo>
                  <a:cubicBezTo>
                    <a:pt x="1905" y="0"/>
                    <a:pt x="1802" y="50"/>
                    <a:pt x="1740" y="145"/>
                  </a:cubicBezTo>
                  <a:lnTo>
                    <a:pt x="102" y="2602"/>
                  </a:lnTo>
                  <a:cubicBezTo>
                    <a:pt x="1" y="2753"/>
                    <a:pt x="39" y="2942"/>
                    <a:pt x="190" y="3043"/>
                  </a:cubicBezTo>
                  <a:cubicBezTo>
                    <a:pt x="253" y="3090"/>
                    <a:pt x="325" y="3113"/>
                    <a:pt x="394" y="3113"/>
                  </a:cubicBezTo>
                  <a:cubicBezTo>
                    <a:pt x="492" y="3113"/>
                    <a:pt x="585" y="3068"/>
                    <a:pt x="643" y="2980"/>
                  </a:cubicBezTo>
                  <a:lnTo>
                    <a:pt x="2395" y="598"/>
                  </a:lnTo>
                  <a:cubicBezTo>
                    <a:pt x="2508" y="447"/>
                    <a:pt x="2470" y="245"/>
                    <a:pt x="2319" y="145"/>
                  </a:cubicBezTo>
                  <a:lnTo>
                    <a:pt x="2193" y="56"/>
                  </a:lnTo>
                  <a:cubicBezTo>
                    <a:pt x="2136" y="18"/>
                    <a:pt x="2072" y="0"/>
                    <a:pt x="200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1"/>
            <p:cNvSpPr/>
            <p:nvPr/>
          </p:nvSpPr>
          <p:spPr>
            <a:xfrm>
              <a:off x="3871575" y="2298900"/>
              <a:ext cx="60200" cy="79600"/>
            </a:xfrm>
            <a:custGeom>
              <a:rect b="b" l="l" r="r" t="t"/>
              <a:pathLst>
                <a:path extrusionOk="0" h="3184" w="2408">
                  <a:moveTo>
                    <a:pt x="498" y="1"/>
                  </a:moveTo>
                  <a:cubicBezTo>
                    <a:pt x="440" y="1"/>
                    <a:pt x="381" y="17"/>
                    <a:pt x="328" y="53"/>
                  </a:cubicBezTo>
                  <a:lnTo>
                    <a:pt x="202" y="141"/>
                  </a:lnTo>
                  <a:cubicBezTo>
                    <a:pt x="51" y="242"/>
                    <a:pt x="0" y="443"/>
                    <a:pt x="114" y="594"/>
                  </a:cubicBezTo>
                  <a:lnTo>
                    <a:pt x="1765" y="3039"/>
                  </a:lnTo>
                  <a:cubicBezTo>
                    <a:pt x="1820" y="3133"/>
                    <a:pt x="1924" y="3183"/>
                    <a:pt x="2028" y="3183"/>
                  </a:cubicBezTo>
                  <a:cubicBezTo>
                    <a:pt x="2091" y="3183"/>
                    <a:pt x="2153" y="3165"/>
                    <a:pt x="2206" y="3127"/>
                  </a:cubicBezTo>
                  <a:cubicBezTo>
                    <a:pt x="2357" y="3026"/>
                    <a:pt x="2407" y="2825"/>
                    <a:pt x="2306" y="2686"/>
                  </a:cubicBezTo>
                  <a:lnTo>
                    <a:pt x="769" y="166"/>
                  </a:lnTo>
                  <a:cubicBezTo>
                    <a:pt x="712" y="59"/>
                    <a:pt x="606" y="1"/>
                    <a:pt x="498"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1"/>
            <p:cNvSpPr/>
            <p:nvPr/>
          </p:nvSpPr>
          <p:spPr>
            <a:xfrm>
              <a:off x="4253700" y="2267350"/>
              <a:ext cx="50100" cy="84650"/>
            </a:xfrm>
            <a:custGeom>
              <a:rect b="b" l="l" r="r" t="t"/>
              <a:pathLst>
                <a:path extrusionOk="0" h="3386" w="2004">
                  <a:moveTo>
                    <a:pt x="1487" y="0"/>
                  </a:moveTo>
                  <a:cubicBezTo>
                    <a:pt x="1359" y="0"/>
                    <a:pt x="1244" y="75"/>
                    <a:pt x="1197" y="206"/>
                  </a:cubicBezTo>
                  <a:lnTo>
                    <a:pt x="76" y="2940"/>
                  </a:lnTo>
                  <a:cubicBezTo>
                    <a:pt x="0" y="3104"/>
                    <a:pt x="76" y="3293"/>
                    <a:pt x="240" y="3356"/>
                  </a:cubicBezTo>
                  <a:lnTo>
                    <a:pt x="252" y="3356"/>
                  </a:lnTo>
                  <a:cubicBezTo>
                    <a:pt x="296" y="3376"/>
                    <a:pt x="341" y="3386"/>
                    <a:pt x="385" y="3386"/>
                  </a:cubicBezTo>
                  <a:cubicBezTo>
                    <a:pt x="504" y="3386"/>
                    <a:pt x="616" y="3315"/>
                    <a:pt x="681" y="3205"/>
                  </a:cubicBezTo>
                  <a:lnTo>
                    <a:pt x="1928" y="521"/>
                  </a:lnTo>
                  <a:cubicBezTo>
                    <a:pt x="2004" y="357"/>
                    <a:pt x="1928" y="168"/>
                    <a:pt x="1764" y="92"/>
                  </a:cubicBezTo>
                  <a:lnTo>
                    <a:pt x="1626" y="29"/>
                  </a:lnTo>
                  <a:cubicBezTo>
                    <a:pt x="1580" y="10"/>
                    <a:pt x="1533" y="0"/>
                    <a:pt x="148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1"/>
            <p:cNvSpPr/>
            <p:nvPr/>
          </p:nvSpPr>
          <p:spPr>
            <a:xfrm>
              <a:off x="3947800" y="2260450"/>
              <a:ext cx="46975" cy="85825"/>
            </a:xfrm>
            <a:custGeom>
              <a:rect b="b" l="l" r="r" t="t"/>
              <a:pathLst>
                <a:path extrusionOk="0" h="3433" w="1879">
                  <a:moveTo>
                    <a:pt x="514" y="1"/>
                  </a:moveTo>
                  <a:cubicBezTo>
                    <a:pt x="473" y="1"/>
                    <a:pt x="432" y="10"/>
                    <a:pt x="392" y="28"/>
                  </a:cubicBezTo>
                  <a:lnTo>
                    <a:pt x="253" y="78"/>
                  </a:lnTo>
                  <a:cubicBezTo>
                    <a:pt x="76" y="141"/>
                    <a:pt x="1" y="330"/>
                    <a:pt x="76" y="494"/>
                  </a:cubicBezTo>
                  <a:lnTo>
                    <a:pt x="1211" y="3229"/>
                  </a:lnTo>
                  <a:cubicBezTo>
                    <a:pt x="1258" y="3352"/>
                    <a:pt x="1377" y="3432"/>
                    <a:pt x="1503" y="3432"/>
                  </a:cubicBezTo>
                  <a:cubicBezTo>
                    <a:pt x="1544" y="3432"/>
                    <a:pt x="1586" y="3424"/>
                    <a:pt x="1626" y="3405"/>
                  </a:cubicBezTo>
                  <a:cubicBezTo>
                    <a:pt x="1803" y="3342"/>
                    <a:pt x="1878" y="3153"/>
                    <a:pt x="1815" y="2989"/>
                  </a:cubicBezTo>
                  <a:lnTo>
                    <a:pt x="807" y="217"/>
                  </a:lnTo>
                  <a:cubicBezTo>
                    <a:pt x="760" y="84"/>
                    <a:pt x="640" y="1"/>
                    <a:pt x="51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1"/>
            <p:cNvSpPr/>
            <p:nvPr/>
          </p:nvSpPr>
          <p:spPr>
            <a:xfrm>
              <a:off x="4186900" y="2241100"/>
              <a:ext cx="35325" cy="88925"/>
            </a:xfrm>
            <a:custGeom>
              <a:rect b="b" l="l" r="r" t="t"/>
              <a:pathLst>
                <a:path extrusionOk="0" h="3557" w="1413">
                  <a:moveTo>
                    <a:pt x="904" y="1"/>
                  </a:moveTo>
                  <a:cubicBezTo>
                    <a:pt x="755" y="1"/>
                    <a:pt x="626" y="108"/>
                    <a:pt x="593" y="273"/>
                  </a:cubicBezTo>
                  <a:lnTo>
                    <a:pt x="26" y="3171"/>
                  </a:lnTo>
                  <a:cubicBezTo>
                    <a:pt x="1" y="3335"/>
                    <a:pt x="102" y="3511"/>
                    <a:pt x="278" y="3549"/>
                  </a:cubicBezTo>
                  <a:cubicBezTo>
                    <a:pt x="303" y="3554"/>
                    <a:pt x="328" y="3557"/>
                    <a:pt x="352" y="3557"/>
                  </a:cubicBezTo>
                  <a:cubicBezTo>
                    <a:pt x="498" y="3557"/>
                    <a:pt x="625" y="3461"/>
                    <a:pt x="669" y="3310"/>
                  </a:cubicBezTo>
                  <a:lnTo>
                    <a:pt x="1374" y="437"/>
                  </a:lnTo>
                  <a:cubicBezTo>
                    <a:pt x="1412" y="260"/>
                    <a:pt x="1311" y="84"/>
                    <a:pt x="1135" y="46"/>
                  </a:cubicBezTo>
                  <a:lnTo>
                    <a:pt x="971" y="8"/>
                  </a:lnTo>
                  <a:cubicBezTo>
                    <a:pt x="948" y="3"/>
                    <a:pt x="926" y="1"/>
                    <a:pt x="90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1"/>
            <p:cNvSpPr/>
            <p:nvPr/>
          </p:nvSpPr>
          <p:spPr>
            <a:xfrm>
              <a:off x="4030025" y="2237750"/>
              <a:ext cx="33100" cy="89125"/>
            </a:xfrm>
            <a:custGeom>
              <a:rect b="b" l="l" r="r" t="t"/>
              <a:pathLst>
                <a:path extrusionOk="0" h="3565" w="1324">
                  <a:moveTo>
                    <a:pt x="503" y="0"/>
                  </a:moveTo>
                  <a:cubicBezTo>
                    <a:pt x="487" y="0"/>
                    <a:pt x="471" y="1"/>
                    <a:pt x="454" y="4"/>
                  </a:cubicBezTo>
                  <a:lnTo>
                    <a:pt x="303" y="41"/>
                  </a:lnTo>
                  <a:cubicBezTo>
                    <a:pt x="127" y="67"/>
                    <a:pt x="1" y="243"/>
                    <a:pt x="51" y="419"/>
                  </a:cubicBezTo>
                  <a:lnTo>
                    <a:pt x="643" y="3318"/>
                  </a:lnTo>
                  <a:cubicBezTo>
                    <a:pt x="665" y="3460"/>
                    <a:pt x="801" y="3564"/>
                    <a:pt x="953" y="3564"/>
                  </a:cubicBezTo>
                  <a:cubicBezTo>
                    <a:pt x="975" y="3564"/>
                    <a:pt x="998" y="3562"/>
                    <a:pt x="1021" y="3557"/>
                  </a:cubicBezTo>
                  <a:cubicBezTo>
                    <a:pt x="1198" y="3532"/>
                    <a:pt x="1324" y="3368"/>
                    <a:pt x="1286" y="3192"/>
                  </a:cubicBezTo>
                  <a:lnTo>
                    <a:pt x="832" y="281"/>
                  </a:lnTo>
                  <a:cubicBezTo>
                    <a:pt x="810" y="109"/>
                    <a:pt x="662" y="0"/>
                    <a:pt x="503"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1"/>
            <p:cNvSpPr/>
            <p:nvPr/>
          </p:nvSpPr>
          <p:spPr>
            <a:xfrm>
              <a:off x="4111925" y="2231525"/>
              <a:ext cx="20200" cy="90125"/>
            </a:xfrm>
            <a:custGeom>
              <a:rect b="b" l="l" r="r" t="t"/>
              <a:pathLst>
                <a:path extrusionOk="0" h="3605" w="808">
                  <a:moveTo>
                    <a:pt x="329" y="1"/>
                  </a:moveTo>
                  <a:cubicBezTo>
                    <a:pt x="152" y="1"/>
                    <a:pt x="1" y="152"/>
                    <a:pt x="14" y="328"/>
                  </a:cubicBezTo>
                  <a:lnTo>
                    <a:pt x="77" y="3289"/>
                  </a:lnTo>
                  <a:cubicBezTo>
                    <a:pt x="64" y="3466"/>
                    <a:pt x="215" y="3604"/>
                    <a:pt x="404" y="3604"/>
                  </a:cubicBezTo>
                  <a:cubicBezTo>
                    <a:pt x="581" y="3604"/>
                    <a:pt x="732" y="3466"/>
                    <a:pt x="732" y="3289"/>
                  </a:cubicBezTo>
                  <a:lnTo>
                    <a:pt x="795" y="328"/>
                  </a:lnTo>
                  <a:cubicBezTo>
                    <a:pt x="807" y="152"/>
                    <a:pt x="669" y="1"/>
                    <a:pt x="480"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1"/>
            <p:cNvSpPr/>
            <p:nvPr/>
          </p:nvSpPr>
          <p:spPr>
            <a:xfrm>
              <a:off x="4081375" y="2648975"/>
              <a:ext cx="77200" cy="73700"/>
            </a:xfrm>
            <a:custGeom>
              <a:rect b="b" l="l" r="r" t="t"/>
              <a:pathLst>
                <a:path extrusionOk="0" h="2948" w="3088">
                  <a:moveTo>
                    <a:pt x="1488" y="1"/>
                  </a:moveTo>
                  <a:cubicBezTo>
                    <a:pt x="729" y="1"/>
                    <a:pt x="1" y="595"/>
                    <a:pt x="1" y="1486"/>
                  </a:cubicBezTo>
                  <a:cubicBezTo>
                    <a:pt x="9" y="2368"/>
                    <a:pt x="732" y="2947"/>
                    <a:pt x="1483" y="2947"/>
                  </a:cubicBezTo>
                  <a:cubicBezTo>
                    <a:pt x="1848" y="2947"/>
                    <a:pt x="2220" y="2811"/>
                    <a:pt x="2521" y="2506"/>
                  </a:cubicBezTo>
                  <a:cubicBezTo>
                    <a:pt x="3088" y="1939"/>
                    <a:pt x="3088" y="1007"/>
                    <a:pt x="2508" y="427"/>
                  </a:cubicBezTo>
                  <a:cubicBezTo>
                    <a:pt x="2210" y="133"/>
                    <a:pt x="1845" y="1"/>
                    <a:pt x="14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1"/>
            <p:cNvSpPr/>
            <p:nvPr/>
          </p:nvSpPr>
          <p:spPr>
            <a:xfrm>
              <a:off x="4101850" y="2507800"/>
              <a:ext cx="192200" cy="194700"/>
            </a:xfrm>
            <a:custGeom>
              <a:rect b="b" l="l" r="r" t="t"/>
              <a:pathLst>
                <a:path extrusionOk="0" h="7788" w="7688">
                  <a:moveTo>
                    <a:pt x="7687" y="1"/>
                  </a:moveTo>
                  <a:lnTo>
                    <a:pt x="1" y="7221"/>
                  </a:lnTo>
                  <a:lnTo>
                    <a:pt x="580" y="7788"/>
                  </a:lnTo>
                  <a:lnTo>
                    <a:pt x="768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7" name="Google Shape;417;p21"/>
          <p:cNvGrpSpPr/>
          <p:nvPr/>
        </p:nvGrpSpPr>
        <p:grpSpPr>
          <a:xfrm>
            <a:off x="1076798" y="2389341"/>
            <a:ext cx="1751365" cy="974253"/>
            <a:chOff x="4811600" y="2231525"/>
            <a:chExt cx="890600" cy="495450"/>
          </a:xfrm>
        </p:grpSpPr>
        <p:sp>
          <p:nvSpPr>
            <p:cNvPr id="418" name="Google Shape;418;p21"/>
            <p:cNvSpPr/>
            <p:nvPr/>
          </p:nvSpPr>
          <p:spPr>
            <a:xfrm>
              <a:off x="5604200" y="2591000"/>
              <a:ext cx="90750" cy="31025"/>
            </a:xfrm>
            <a:custGeom>
              <a:rect b="b" l="l" r="r" t="t"/>
              <a:pathLst>
                <a:path extrusionOk="0" h="1241" w="3630">
                  <a:moveTo>
                    <a:pt x="3267" y="1"/>
                  </a:moveTo>
                  <a:cubicBezTo>
                    <a:pt x="3241" y="1"/>
                    <a:pt x="3215" y="4"/>
                    <a:pt x="3188" y="12"/>
                  </a:cubicBezTo>
                  <a:lnTo>
                    <a:pt x="290" y="591"/>
                  </a:lnTo>
                  <a:cubicBezTo>
                    <a:pt x="114" y="617"/>
                    <a:pt x="0" y="793"/>
                    <a:pt x="38" y="957"/>
                  </a:cubicBezTo>
                  <a:lnTo>
                    <a:pt x="38" y="969"/>
                  </a:lnTo>
                  <a:cubicBezTo>
                    <a:pt x="60" y="1125"/>
                    <a:pt x="190" y="1241"/>
                    <a:pt x="341" y="1241"/>
                  </a:cubicBezTo>
                  <a:cubicBezTo>
                    <a:pt x="361" y="1241"/>
                    <a:pt x="382" y="1239"/>
                    <a:pt x="404" y="1234"/>
                  </a:cubicBezTo>
                  <a:lnTo>
                    <a:pt x="3327" y="793"/>
                  </a:lnTo>
                  <a:cubicBezTo>
                    <a:pt x="3503" y="768"/>
                    <a:pt x="3629" y="591"/>
                    <a:pt x="3592" y="415"/>
                  </a:cubicBezTo>
                  <a:cubicBezTo>
                    <a:pt x="3579" y="365"/>
                    <a:pt x="3579" y="314"/>
                    <a:pt x="3566" y="264"/>
                  </a:cubicBezTo>
                  <a:cubicBezTo>
                    <a:pt x="3534" y="114"/>
                    <a:pt x="3411" y="1"/>
                    <a:pt x="3267"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1"/>
            <p:cNvSpPr/>
            <p:nvPr/>
          </p:nvSpPr>
          <p:spPr>
            <a:xfrm>
              <a:off x="4820100" y="2573450"/>
              <a:ext cx="90450" cy="34100"/>
            </a:xfrm>
            <a:custGeom>
              <a:rect b="b" l="l" r="r" t="t"/>
              <a:pathLst>
                <a:path extrusionOk="0" h="1364" w="3618">
                  <a:moveTo>
                    <a:pt x="393" y="0"/>
                  </a:moveTo>
                  <a:cubicBezTo>
                    <a:pt x="244" y="0"/>
                    <a:pt x="109" y="96"/>
                    <a:pt x="76" y="248"/>
                  </a:cubicBezTo>
                  <a:cubicBezTo>
                    <a:pt x="64" y="311"/>
                    <a:pt x="51" y="361"/>
                    <a:pt x="39" y="411"/>
                  </a:cubicBezTo>
                  <a:cubicBezTo>
                    <a:pt x="1" y="588"/>
                    <a:pt x="114" y="764"/>
                    <a:pt x="291" y="789"/>
                  </a:cubicBezTo>
                  <a:lnTo>
                    <a:pt x="3201" y="1356"/>
                  </a:lnTo>
                  <a:cubicBezTo>
                    <a:pt x="3223" y="1361"/>
                    <a:pt x="3244" y="1364"/>
                    <a:pt x="3265" y="1364"/>
                  </a:cubicBezTo>
                  <a:cubicBezTo>
                    <a:pt x="3409" y="1364"/>
                    <a:pt x="3546" y="1258"/>
                    <a:pt x="3579" y="1104"/>
                  </a:cubicBezTo>
                  <a:lnTo>
                    <a:pt x="3579" y="1092"/>
                  </a:lnTo>
                  <a:cubicBezTo>
                    <a:pt x="3617" y="928"/>
                    <a:pt x="3504" y="752"/>
                    <a:pt x="3340" y="714"/>
                  </a:cubicBezTo>
                  <a:lnTo>
                    <a:pt x="467" y="8"/>
                  </a:lnTo>
                  <a:cubicBezTo>
                    <a:pt x="442" y="3"/>
                    <a:pt x="417" y="0"/>
                    <a:pt x="393"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1"/>
            <p:cNvSpPr/>
            <p:nvPr/>
          </p:nvSpPr>
          <p:spPr>
            <a:xfrm>
              <a:off x="5584675" y="2508700"/>
              <a:ext cx="87900" cy="45000"/>
            </a:xfrm>
            <a:custGeom>
              <a:rect b="b" l="l" r="r" t="t"/>
              <a:pathLst>
                <a:path extrusionOk="0" h="1800" w="3516">
                  <a:moveTo>
                    <a:pt x="3087" y="0"/>
                  </a:moveTo>
                  <a:cubicBezTo>
                    <a:pt x="3045" y="0"/>
                    <a:pt x="3002" y="9"/>
                    <a:pt x="2961" y="28"/>
                  </a:cubicBezTo>
                  <a:lnTo>
                    <a:pt x="239" y="1174"/>
                  </a:lnTo>
                  <a:cubicBezTo>
                    <a:pt x="76" y="1237"/>
                    <a:pt x="0" y="1426"/>
                    <a:pt x="63" y="1590"/>
                  </a:cubicBezTo>
                  <a:cubicBezTo>
                    <a:pt x="112" y="1718"/>
                    <a:pt x="238" y="1799"/>
                    <a:pt x="368" y="1799"/>
                  </a:cubicBezTo>
                  <a:cubicBezTo>
                    <a:pt x="405" y="1799"/>
                    <a:pt x="443" y="1793"/>
                    <a:pt x="479" y="1779"/>
                  </a:cubicBezTo>
                  <a:lnTo>
                    <a:pt x="3251" y="771"/>
                  </a:lnTo>
                  <a:cubicBezTo>
                    <a:pt x="3427" y="708"/>
                    <a:pt x="3516" y="519"/>
                    <a:pt x="3440" y="355"/>
                  </a:cubicBezTo>
                  <a:lnTo>
                    <a:pt x="3390" y="204"/>
                  </a:lnTo>
                  <a:cubicBezTo>
                    <a:pt x="3342" y="81"/>
                    <a:pt x="3216" y="0"/>
                    <a:pt x="3087"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1"/>
            <p:cNvSpPr/>
            <p:nvPr/>
          </p:nvSpPr>
          <p:spPr>
            <a:xfrm>
              <a:off x="4845925" y="2492075"/>
              <a:ext cx="86975" cy="47975"/>
            </a:xfrm>
            <a:custGeom>
              <a:rect b="b" l="l" r="r" t="t"/>
              <a:pathLst>
                <a:path extrusionOk="0" h="1919" w="3479">
                  <a:moveTo>
                    <a:pt x="423" y="0"/>
                  </a:moveTo>
                  <a:cubicBezTo>
                    <a:pt x="305" y="0"/>
                    <a:pt x="193" y="72"/>
                    <a:pt x="140" y="189"/>
                  </a:cubicBezTo>
                  <a:cubicBezTo>
                    <a:pt x="114" y="239"/>
                    <a:pt x="102" y="289"/>
                    <a:pt x="77" y="340"/>
                  </a:cubicBezTo>
                  <a:cubicBezTo>
                    <a:pt x="1" y="504"/>
                    <a:pt x="77" y="693"/>
                    <a:pt x="253" y="756"/>
                  </a:cubicBezTo>
                  <a:lnTo>
                    <a:pt x="2987" y="1890"/>
                  </a:lnTo>
                  <a:cubicBezTo>
                    <a:pt x="3027" y="1909"/>
                    <a:pt x="3070" y="1919"/>
                    <a:pt x="3113" y="1919"/>
                  </a:cubicBezTo>
                  <a:cubicBezTo>
                    <a:pt x="3235" y="1919"/>
                    <a:pt x="3357" y="1844"/>
                    <a:pt x="3403" y="1713"/>
                  </a:cubicBezTo>
                  <a:cubicBezTo>
                    <a:pt x="3479" y="1549"/>
                    <a:pt x="3403" y="1360"/>
                    <a:pt x="3252" y="1285"/>
                  </a:cubicBezTo>
                  <a:lnTo>
                    <a:pt x="568" y="37"/>
                  </a:lnTo>
                  <a:cubicBezTo>
                    <a:pt x="521" y="12"/>
                    <a:pt x="471" y="0"/>
                    <a:pt x="423"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1"/>
            <p:cNvSpPr/>
            <p:nvPr/>
          </p:nvSpPr>
          <p:spPr>
            <a:xfrm>
              <a:off x="5552225" y="2432700"/>
              <a:ext cx="81925" cy="57850"/>
            </a:xfrm>
            <a:custGeom>
              <a:rect b="b" l="l" r="r" t="t"/>
              <a:pathLst>
                <a:path extrusionOk="0" h="2314" w="3277">
                  <a:moveTo>
                    <a:pt x="2821" y="0"/>
                  </a:moveTo>
                  <a:cubicBezTo>
                    <a:pt x="2759" y="0"/>
                    <a:pt x="2698" y="19"/>
                    <a:pt x="2646" y="56"/>
                  </a:cubicBezTo>
                  <a:lnTo>
                    <a:pt x="189" y="1707"/>
                  </a:lnTo>
                  <a:cubicBezTo>
                    <a:pt x="38" y="1807"/>
                    <a:pt x="0" y="2009"/>
                    <a:pt x="101" y="2160"/>
                  </a:cubicBezTo>
                  <a:cubicBezTo>
                    <a:pt x="158" y="2258"/>
                    <a:pt x="262" y="2314"/>
                    <a:pt x="373" y="2314"/>
                  </a:cubicBezTo>
                  <a:cubicBezTo>
                    <a:pt x="434" y="2314"/>
                    <a:pt x="497" y="2297"/>
                    <a:pt x="555" y="2261"/>
                  </a:cubicBezTo>
                  <a:lnTo>
                    <a:pt x="3075" y="724"/>
                  </a:lnTo>
                  <a:cubicBezTo>
                    <a:pt x="3226" y="636"/>
                    <a:pt x="3276" y="434"/>
                    <a:pt x="3176" y="283"/>
                  </a:cubicBezTo>
                  <a:cubicBezTo>
                    <a:pt x="3150" y="232"/>
                    <a:pt x="3125" y="195"/>
                    <a:pt x="3087" y="157"/>
                  </a:cubicBezTo>
                  <a:cubicBezTo>
                    <a:pt x="3032" y="54"/>
                    <a:pt x="2926" y="0"/>
                    <a:pt x="2821"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1"/>
            <p:cNvSpPr/>
            <p:nvPr/>
          </p:nvSpPr>
          <p:spPr>
            <a:xfrm>
              <a:off x="4887825" y="2417825"/>
              <a:ext cx="80050" cy="60225"/>
            </a:xfrm>
            <a:custGeom>
              <a:rect b="b" l="l" r="r" t="t"/>
              <a:pathLst>
                <a:path extrusionOk="0" h="2409" w="3202">
                  <a:moveTo>
                    <a:pt x="444" y="1"/>
                  </a:moveTo>
                  <a:cubicBezTo>
                    <a:pt x="346" y="1"/>
                    <a:pt x="249" y="46"/>
                    <a:pt x="190" y="134"/>
                  </a:cubicBezTo>
                  <a:lnTo>
                    <a:pt x="102" y="260"/>
                  </a:lnTo>
                  <a:cubicBezTo>
                    <a:pt x="1" y="412"/>
                    <a:pt x="39" y="613"/>
                    <a:pt x="190" y="714"/>
                  </a:cubicBezTo>
                  <a:lnTo>
                    <a:pt x="2647" y="2352"/>
                  </a:lnTo>
                  <a:cubicBezTo>
                    <a:pt x="2699" y="2390"/>
                    <a:pt x="2762" y="2408"/>
                    <a:pt x="2826" y="2408"/>
                  </a:cubicBezTo>
                  <a:cubicBezTo>
                    <a:pt x="2931" y="2408"/>
                    <a:pt x="3038" y="2358"/>
                    <a:pt x="3101" y="2264"/>
                  </a:cubicBezTo>
                  <a:cubicBezTo>
                    <a:pt x="3202" y="2125"/>
                    <a:pt x="3164" y="1924"/>
                    <a:pt x="3025" y="1823"/>
                  </a:cubicBezTo>
                  <a:lnTo>
                    <a:pt x="644" y="71"/>
                  </a:lnTo>
                  <a:cubicBezTo>
                    <a:pt x="586" y="24"/>
                    <a:pt x="515" y="1"/>
                    <a:pt x="444"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1"/>
            <p:cNvSpPr/>
            <p:nvPr/>
          </p:nvSpPr>
          <p:spPr>
            <a:xfrm>
              <a:off x="5508425" y="2365875"/>
              <a:ext cx="72800" cy="68850"/>
            </a:xfrm>
            <a:custGeom>
              <a:rect b="b" l="l" r="r" t="t"/>
              <a:pathLst>
                <a:path extrusionOk="0" h="2754" w="2912">
                  <a:moveTo>
                    <a:pt x="2445" y="1"/>
                  </a:moveTo>
                  <a:cubicBezTo>
                    <a:pt x="2363" y="1"/>
                    <a:pt x="2281" y="32"/>
                    <a:pt x="2218" y="95"/>
                  </a:cubicBezTo>
                  <a:lnTo>
                    <a:pt x="127" y="2187"/>
                  </a:lnTo>
                  <a:cubicBezTo>
                    <a:pt x="1" y="2313"/>
                    <a:pt x="1" y="2515"/>
                    <a:pt x="127" y="2641"/>
                  </a:cubicBezTo>
                  <a:cubicBezTo>
                    <a:pt x="194" y="2715"/>
                    <a:pt x="283" y="2753"/>
                    <a:pt x="371" y="2753"/>
                  </a:cubicBezTo>
                  <a:cubicBezTo>
                    <a:pt x="447" y="2753"/>
                    <a:pt x="522" y="2724"/>
                    <a:pt x="580" y="2666"/>
                  </a:cubicBezTo>
                  <a:lnTo>
                    <a:pt x="2760" y="662"/>
                  </a:lnTo>
                  <a:cubicBezTo>
                    <a:pt x="2899" y="549"/>
                    <a:pt x="2911" y="335"/>
                    <a:pt x="2785" y="209"/>
                  </a:cubicBezTo>
                  <a:lnTo>
                    <a:pt x="2672" y="95"/>
                  </a:lnTo>
                  <a:cubicBezTo>
                    <a:pt x="2609" y="32"/>
                    <a:pt x="2527" y="1"/>
                    <a:pt x="2445"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1"/>
            <p:cNvSpPr/>
            <p:nvPr/>
          </p:nvSpPr>
          <p:spPr>
            <a:xfrm>
              <a:off x="4943275" y="2353000"/>
              <a:ext cx="70600" cy="70875"/>
            </a:xfrm>
            <a:custGeom>
              <a:rect b="b" l="l" r="r" t="t"/>
              <a:pathLst>
                <a:path extrusionOk="0" h="2835" w="2824">
                  <a:moveTo>
                    <a:pt x="472" y="1"/>
                  </a:moveTo>
                  <a:cubicBezTo>
                    <a:pt x="390" y="1"/>
                    <a:pt x="308" y="32"/>
                    <a:pt x="240" y="94"/>
                  </a:cubicBezTo>
                  <a:lnTo>
                    <a:pt x="127" y="195"/>
                  </a:lnTo>
                  <a:cubicBezTo>
                    <a:pt x="1" y="321"/>
                    <a:pt x="1" y="535"/>
                    <a:pt x="127" y="661"/>
                  </a:cubicBezTo>
                  <a:lnTo>
                    <a:pt x="2231" y="2740"/>
                  </a:lnTo>
                  <a:cubicBezTo>
                    <a:pt x="2288" y="2803"/>
                    <a:pt x="2370" y="2834"/>
                    <a:pt x="2453" y="2834"/>
                  </a:cubicBezTo>
                  <a:cubicBezTo>
                    <a:pt x="2537" y="2834"/>
                    <a:pt x="2622" y="2803"/>
                    <a:pt x="2685" y="2740"/>
                  </a:cubicBezTo>
                  <a:cubicBezTo>
                    <a:pt x="2811" y="2614"/>
                    <a:pt x="2823" y="2412"/>
                    <a:pt x="2697" y="2286"/>
                  </a:cubicBezTo>
                  <a:lnTo>
                    <a:pt x="706" y="106"/>
                  </a:lnTo>
                  <a:cubicBezTo>
                    <a:pt x="642" y="35"/>
                    <a:pt x="557" y="1"/>
                    <a:pt x="472"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1"/>
            <p:cNvSpPr/>
            <p:nvPr/>
          </p:nvSpPr>
          <p:spPr>
            <a:xfrm>
              <a:off x="5454250" y="2310450"/>
              <a:ext cx="62400" cy="77925"/>
            </a:xfrm>
            <a:custGeom>
              <a:rect b="b" l="l" r="r" t="t"/>
              <a:pathLst>
                <a:path extrusionOk="0" h="3117" w="2496">
                  <a:moveTo>
                    <a:pt x="2006" y="1"/>
                  </a:moveTo>
                  <a:cubicBezTo>
                    <a:pt x="1904" y="1"/>
                    <a:pt x="1802" y="51"/>
                    <a:pt x="1739" y="145"/>
                  </a:cubicBezTo>
                  <a:lnTo>
                    <a:pt x="101" y="2602"/>
                  </a:lnTo>
                  <a:cubicBezTo>
                    <a:pt x="0" y="2753"/>
                    <a:pt x="38" y="2955"/>
                    <a:pt x="189" y="3056"/>
                  </a:cubicBezTo>
                  <a:cubicBezTo>
                    <a:pt x="245" y="3096"/>
                    <a:pt x="310" y="3116"/>
                    <a:pt x="376" y="3116"/>
                  </a:cubicBezTo>
                  <a:cubicBezTo>
                    <a:pt x="475" y="3116"/>
                    <a:pt x="575" y="3071"/>
                    <a:pt x="643" y="2980"/>
                  </a:cubicBezTo>
                  <a:lnTo>
                    <a:pt x="2382" y="599"/>
                  </a:lnTo>
                  <a:cubicBezTo>
                    <a:pt x="2495" y="460"/>
                    <a:pt x="2470" y="246"/>
                    <a:pt x="2319" y="145"/>
                  </a:cubicBezTo>
                  <a:lnTo>
                    <a:pt x="2180" y="57"/>
                  </a:lnTo>
                  <a:cubicBezTo>
                    <a:pt x="2128" y="19"/>
                    <a:pt x="2067" y="1"/>
                    <a:pt x="200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1"/>
            <p:cNvSpPr/>
            <p:nvPr/>
          </p:nvSpPr>
          <p:spPr>
            <a:xfrm>
              <a:off x="5010075" y="2300475"/>
              <a:ext cx="60175" cy="79300"/>
            </a:xfrm>
            <a:custGeom>
              <a:rect b="b" l="l" r="r" t="t"/>
              <a:pathLst>
                <a:path extrusionOk="0" h="3172" w="2407">
                  <a:moveTo>
                    <a:pt x="500" y="0"/>
                  </a:moveTo>
                  <a:cubicBezTo>
                    <a:pt x="441" y="0"/>
                    <a:pt x="381" y="17"/>
                    <a:pt x="328" y="53"/>
                  </a:cubicBezTo>
                  <a:lnTo>
                    <a:pt x="202" y="128"/>
                  </a:lnTo>
                  <a:cubicBezTo>
                    <a:pt x="50" y="229"/>
                    <a:pt x="0" y="431"/>
                    <a:pt x="113" y="582"/>
                  </a:cubicBezTo>
                  <a:lnTo>
                    <a:pt x="1764" y="3039"/>
                  </a:lnTo>
                  <a:cubicBezTo>
                    <a:pt x="1826" y="3124"/>
                    <a:pt x="1927" y="3172"/>
                    <a:pt x="2027" y="3172"/>
                  </a:cubicBezTo>
                  <a:cubicBezTo>
                    <a:pt x="2090" y="3172"/>
                    <a:pt x="2152" y="3153"/>
                    <a:pt x="2205" y="3115"/>
                  </a:cubicBezTo>
                  <a:cubicBezTo>
                    <a:pt x="2356" y="3026"/>
                    <a:pt x="2407" y="2825"/>
                    <a:pt x="2306" y="2674"/>
                  </a:cubicBezTo>
                  <a:lnTo>
                    <a:pt x="769" y="153"/>
                  </a:lnTo>
                  <a:cubicBezTo>
                    <a:pt x="712" y="56"/>
                    <a:pt x="607" y="0"/>
                    <a:pt x="500"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1"/>
            <p:cNvSpPr/>
            <p:nvPr/>
          </p:nvSpPr>
          <p:spPr>
            <a:xfrm>
              <a:off x="5392175" y="2268775"/>
              <a:ext cx="49800" cy="84550"/>
            </a:xfrm>
            <a:custGeom>
              <a:rect b="b" l="l" r="r" t="t"/>
              <a:pathLst>
                <a:path extrusionOk="0" h="3382" w="1992">
                  <a:moveTo>
                    <a:pt x="1495" y="1"/>
                  </a:moveTo>
                  <a:cubicBezTo>
                    <a:pt x="1367" y="1"/>
                    <a:pt x="1246" y="74"/>
                    <a:pt x="1198" y="199"/>
                  </a:cubicBezTo>
                  <a:lnTo>
                    <a:pt x="64" y="2933"/>
                  </a:lnTo>
                  <a:cubicBezTo>
                    <a:pt x="1" y="3097"/>
                    <a:pt x="76" y="3286"/>
                    <a:pt x="240" y="3349"/>
                  </a:cubicBezTo>
                  <a:cubicBezTo>
                    <a:pt x="287" y="3371"/>
                    <a:pt x="335" y="3381"/>
                    <a:pt x="383" y="3381"/>
                  </a:cubicBezTo>
                  <a:cubicBezTo>
                    <a:pt x="502" y="3381"/>
                    <a:pt x="615" y="3315"/>
                    <a:pt x="669" y="3198"/>
                  </a:cubicBezTo>
                  <a:lnTo>
                    <a:pt x="1916" y="527"/>
                  </a:lnTo>
                  <a:cubicBezTo>
                    <a:pt x="1992" y="363"/>
                    <a:pt x="1929" y="161"/>
                    <a:pt x="1765" y="98"/>
                  </a:cubicBezTo>
                  <a:lnTo>
                    <a:pt x="1614" y="23"/>
                  </a:lnTo>
                  <a:cubicBezTo>
                    <a:pt x="1575" y="8"/>
                    <a:pt x="1535" y="1"/>
                    <a:pt x="1495"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1"/>
            <p:cNvSpPr/>
            <p:nvPr/>
          </p:nvSpPr>
          <p:spPr>
            <a:xfrm>
              <a:off x="5085975" y="2261900"/>
              <a:ext cx="47275" cy="85675"/>
            </a:xfrm>
            <a:custGeom>
              <a:rect b="b" l="l" r="r" t="t"/>
              <a:pathLst>
                <a:path extrusionOk="0" h="3427" w="1891">
                  <a:moveTo>
                    <a:pt x="508" y="0"/>
                  </a:moveTo>
                  <a:cubicBezTo>
                    <a:pt x="470" y="0"/>
                    <a:pt x="430" y="7"/>
                    <a:pt x="391" y="20"/>
                  </a:cubicBezTo>
                  <a:lnTo>
                    <a:pt x="253" y="83"/>
                  </a:lnTo>
                  <a:cubicBezTo>
                    <a:pt x="89" y="146"/>
                    <a:pt x="1" y="335"/>
                    <a:pt x="76" y="499"/>
                  </a:cubicBezTo>
                  <a:lnTo>
                    <a:pt x="1211" y="3234"/>
                  </a:lnTo>
                  <a:cubicBezTo>
                    <a:pt x="1266" y="3354"/>
                    <a:pt x="1383" y="3427"/>
                    <a:pt x="1506" y="3427"/>
                  </a:cubicBezTo>
                  <a:cubicBezTo>
                    <a:pt x="1551" y="3427"/>
                    <a:pt x="1596" y="3418"/>
                    <a:pt x="1639" y="3397"/>
                  </a:cubicBezTo>
                  <a:cubicBezTo>
                    <a:pt x="1803" y="3347"/>
                    <a:pt x="1891" y="3158"/>
                    <a:pt x="1828" y="2994"/>
                  </a:cubicBezTo>
                  <a:lnTo>
                    <a:pt x="807" y="209"/>
                  </a:lnTo>
                  <a:cubicBezTo>
                    <a:pt x="768" y="82"/>
                    <a:pt x="644" y="0"/>
                    <a:pt x="508"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1"/>
            <p:cNvSpPr/>
            <p:nvPr/>
          </p:nvSpPr>
          <p:spPr>
            <a:xfrm>
              <a:off x="5324775" y="2242575"/>
              <a:ext cx="35625" cy="88725"/>
            </a:xfrm>
            <a:custGeom>
              <a:rect b="b" l="l" r="r" t="t"/>
              <a:pathLst>
                <a:path extrusionOk="0" h="3549" w="1425">
                  <a:moveTo>
                    <a:pt x="898" y="0"/>
                  </a:moveTo>
                  <a:cubicBezTo>
                    <a:pt x="754" y="0"/>
                    <a:pt x="626" y="104"/>
                    <a:pt x="605" y="252"/>
                  </a:cubicBezTo>
                  <a:lnTo>
                    <a:pt x="38" y="3162"/>
                  </a:lnTo>
                  <a:cubicBezTo>
                    <a:pt x="0" y="3326"/>
                    <a:pt x="114" y="3503"/>
                    <a:pt x="290" y="3540"/>
                  </a:cubicBezTo>
                  <a:lnTo>
                    <a:pt x="303" y="3540"/>
                  </a:lnTo>
                  <a:cubicBezTo>
                    <a:pt x="326" y="3546"/>
                    <a:pt x="349" y="3548"/>
                    <a:pt x="372" y="3548"/>
                  </a:cubicBezTo>
                  <a:cubicBezTo>
                    <a:pt x="513" y="3548"/>
                    <a:pt x="648" y="3453"/>
                    <a:pt x="681" y="3301"/>
                  </a:cubicBezTo>
                  <a:lnTo>
                    <a:pt x="1386" y="428"/>
                  </a:lnTo>
                  <a:cubicBezTo>
                    <a:pt x="1424" y="252"/>
                    <a:pt x="1323" y="75"/>
                    <a:pt x="1147" y="37"/>
                  </a:cubicBezTo>
                  <a:lnTo>
                    <a:pt x="983" y="12"/>
                  </a:lnTo>
                  <a:cubicBezTo>
                    <a:pt x="955" y="4"/>
                    <a:pt x="926" y="0"/>
                    <a:pt x="898"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1"/>
            <p:cNvSpPr/>
            <p:nvPr/>
          </p:nvSpPr>
          <p:spPr>
            <a:xfrm>
              <a:off x="5168825" y="2239225"/>
              <a:ext cx="32475" cy="89225"/>
            </a:xfrm>
            <a:custGeom>
              <a:rect b="b" l="l" r="r" t="t"/>
              <a:pathLst>
                <a:path extrusionOk="0" h="3569" w="1299">
                  <a:moveTo>
                    <a:pt x="509" y="1"/>
                  </a:moveTo>
                  <a:cubicBezTo>
                    <a:pt x="487" y="1"/>
                    <a:pt x="465" y="3"/>
                    <a:pt x="442" y="8"/>
                  </a:cubicBezTo>
                  <a:lnTo>
                    <a:pt x="291" y="33"/>
                  </a:lnTo>
                  <a:cubicBezTo>
                    <a:pt x="114" y="58"/>
                    <a:pt x="1" y="234"/>
                    <a:pt x="39" y="411"/>
                  </a:cubicBezTo>
                  <a:lnTo>
                    <a:pt x="618" y="3309"/>
                  </a:lnTo>
                  <a:cubicBezTo>
                    <a:pt x="640" y="3463"/>
                    <a:pt x="777" y="3568"/>
                    <a:pt x="928" y="3568"/>
                  </a:cubicBezTo>
                  <a:cubicBezTo>
                    <a:pt x="951" y="3568"/>
                    <a:pt x="973" y="3566"/>
                    <a:pt x="996" y="3561"/>
                  </a:cubicBezTo>
                  <a:cubicBezTo>
                    <a:pt x="1173" y="3536"/>
                    <a:pt x="1299" y="3372"/>
                    <a:pt x="1261" y="3196"/>
                  </a:cubicBezTo>
                  <a:lnTo>
                    <a:pt x="820" y="272"/>
                  </a:lnTo>
                  <a:cubicBezTo>
                    <a:pt x="798" y="117"/>
                    <a:pt x="668" y="1"/>
                    <a:pt x="50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1"/>
            <p:cNvSpPr/>
            <p:nvPr/>
          </p:nvSpPr>
          <p:spPr>
            <a:xfrm>
              <a:off x="5252000" y="2231525"/>
              <a:ext cx="19875" cy="90125"/>
            </a:xfrm>
            <a:custGeom>
              <a:rect b="b" l="l" r="r" t="t"/>
              <a:pathLst>
                <a:path extrusionOk="0" h="3605" w="795">
                  <a:moveTo>
                    <a:pt x="316" y="1"/>
                  </a:moveTo>
                  <a:cubicBezTo>
                    <a:pt x="139" y="1"/>
                    <a:pt x="1" y="152"/>
                    <a:pt x="1" y="328"/>
                  </a:cubicBezTo>
                  <a:lnTo>
                    <a:pt x="51" y="3289"/>
                  </a:lnTo>
                  <a:cubicBezTo>
                    <a:pt x="51" y="3466"/>
                    <a:pt x="190" y="3604"/>
                    <a:pt x="379" y="3604"/>
                  </a:cubicBezTo>
                  <a:cubicBezTo>
                    <a:pt x="555" y="3604"/>
                    <a:pt x="694" y="3466"/>
                    <a:pt x="706" y="3289"/>
                  </a:cubicBezTo>
                  <a:lnTo>
                    <a:pt x="794" y="328"/>
                  </a:lnTo>
                  <a:cubicBezTo>
                    <a:pt x="794" y="152"/>
                    <a:pt x="656" y="1"/>
                    <a:pt x="47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1"/>
            <p:cNvSpPr/>
            <p:nvPr/>
          </p:nvSpPr>
          <p:spPr>
            <a:xfrm>
              <a:off x="5218300" y="2653400"/>
              <a:ext cx="95775" cy="73575"/>
            </a:xfrm>
            <a:custGeom>
              <a:rect b="b" l="l" r="r" t="t"/>
              <a:pathLst>
                <a:path extrusionOk="0" h="2943" w="3831">
                  <a:moveTo>
                    <a:pt x="1923" y="0"/>
                  </a:moveTo>
                  <a:cubicBezTo>
                    <a:pt x="1629" y="0"/>
                    <a:pt x="1331" y="89"/>
                    <a:pt x="1071" y="275"/>
                  </a:cubicBezTo>
                  <a:cubicBezTo>
                    <a:pt x="0" y="1019"/>
                    <a:pt x="378" y="2695"/>
                    <a:pt x="1676" y="2922"/>
                  </a:cubicBezTo>
                  <a:cubicBezTo>
                    <a:pt x="1762" y="2936"/>
                    <a:pt x="1847" y="2943"/>
                    <a:pt x="1930" y="2943"/>
                  </a:cubicBezTo>
                  <a:cubicBezTo>
                    <a:pt x="3077" y="2943"/>
                    <a:pt x="3830" y="1616"/>
                    <a:pt x="3125" y="628"/>
                  </a:cubicBezTo>
                  <a:cubicBezTo>
                    <a:pt x="2840" y="220"/>
                    <a:pt x="2386" y="0"/>
                    <a:pt x="192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1"/>
            <p:cNvSpPr/>
            <p:nvPr/>
          </p:nvSpPr>
          <p:spPr>
            <a:xfrm>
              <a:off x="5122200" y="2485750"/>
              <a:ext cx="158175" cy="217850"/>
            </a:xfrm>
            <a:custGeom>
              <a:rect b="b" l="l" r="r" t="t"/>
              <a:pathLst>
                <a:path extrusionOk="0" h="8714" w="6327">
                  <a:moveTo>
                    <a:pt x="1" y="0"/>
                  </a:moveTo>
                  <a:lnTo>
                    <a:pt x="5558" y="8569"/>
                  </a:lnTo>
                  <a:cubicBezTo>
                    <a:pt x="5613" y="8663"/>
                    <a:pt x="5717" y="8714"/>
                    <a:pt x="5824" y="8714"/>
                  </a:cubicBezTo>
                  <a:cubicBezTo>
                    <a:pt x="5889" y="8714"/>
                    <a:pt x="5955" y="8695"/>
                    <a:pt x="6012" y="8657"/>
                  </a:cubicBezTo>
                  <a:lnTo>
                    <a:pt x="6138" y="8569"/>
                  </a:lnTo>
                  <a:cubicBezTo>
                    <a:pt x="6289" y="8456"/>
                    <a:pt x="6327" y="8254"/>
                    <a:pt x="6213" y="8103"/>
                  </a:cubicBez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1"/>
            <p:cNvSpPr/>
            <p:nvPr/>
          </p:nvSpPr>
          <p:spPr>
            <a:xfrm>
              <a:off x="5612075" y="2674425"/>
              <a:ext cx="90125" cy="19575"/>
            </a:xfrm>
            <a:custGeom>
              <a:rect b="b" l="l" r="r" t="t"/>
              <a:pathLst>
                <a:path extrusionOk="0" h="783" w="3605">
                  <a:moveTo>
                    <a:pt x="3288" y="1"/>
                  </a:moveTo>
                  <a:cubicBezTo>
                    <a:pt x="3280" y="1"/>
                    <a:pt x="3272" y="1"/>
                    <a:pt x="3264" y="1"/>
                  </a:cubicBezTo>
                  <a:lnTo>
                    <a:pt x="315" y="127"/>
                  </a:lnTo>
                  <a:cubicBezTo>
                    <a:pt x="139" y="127"/>
                    <a:pt x="0" y="279"/>
                    <a:pt x="0" y="455"/>
                  </a:cubicBezTo>
                  <a:lnTo>
                    <a:pt x="0" y="468"/>
                  </a:lnTo>
                  <a:cubicBezTo>
                    <a:pt x="13" y="644"/>
                    <a:pt x="152" y="783"/>
                    <a:pt x="328" y="783"/>
                  </a:cubicBezTo>
                  <a:lnTo>
                    <a:pt x="3277" y="783"/>
                  </a:lnTo>
                  <a:cubicBezTo>
                    <a:pt x="3466" y="783"/>
                    <a:pt x="3604" y="631"/>
                    <a:pt x="3604" y="442"/>
                  </a:cubicBezTo>
                  <a:lnTo>
                    <a:pt x="3604" y="316"/>
                  </a:lnTo>
                  <a:cubicBezTo>
                    <a:pt x="3604" y="135"/>
                    <a:pt x="3465" y="1"/>
                    <a:pt x="3288"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1"/>
            <p:cNvSpPr/>
            <p:nvPr/>
          </p:nvSpPr>
          <p:spPr>
            <a:xfrm>
              <a:off x="4811600" y="2666250"/>
              <a:ext cx="90125" cy="19575"/>
            </a:xfrm>
            <a:custGeom>
              <a:rect b="b" l="l" r="r" t="t"/>
              <a:pathLst>
                <a:path extrusionOk="0" h="783" w="3605">
                  <a:moveTo>
                    <a:pt x="353" y="1"/>
                  </a:moveTo>
                  <a:cubicBezTo>
                    <a:pt x="164" y="1"/>
                    <a:pt x="13" y="139"/>
                    <a:pt x="13" y="316"/>
                  </a:cubicBezTo>
                  <a:lnTo>
                    <a:pt x="13" y="454"/>
                  </a:lnTo>
                  <a:cubicBezTo>
                    <a:pt x="0" y="643"/>
                    <a:pt x="152" y="782"/>
                    <a:pt x="328" y="782"/>
                  </a:cubicBezTo>
                  <a:lnTo>
                    <a:pt x="3277" y="782"/>
                  </a:lnTo>
                  <a:cubicBezTo>
                    <a:pt x="3453" y="782"/>
                    <a:pt x="3604" y="643"/>
                    <a:pt x="3604" y="467"/>
                  </a:cubicBezTo>
                  <a:cubicBezTo>
                    <a:pt x="3604" y="291"/>
                    <a:pt x="3466" y="139"/>
                    <a:pt x="3289" y="127"/>
                  </a:cubicBezTo>
                  <a:lnTo>
                    <a:pt x="353"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7" name="Google Shape;437;p21"/>
          <p:cNvSpPr txBox="1"/>
          <p:nvPr>
            <p:ph idx="2" type="ctrTitle"/>
          </p:nvPr>
        </p:nvSpPr>
        <p:spPr>
          <a:xfrm>
            <a:off x="3902590" y="1441320"/>
            <a:ext cx="1359612" cy="421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US">
                <a:solidFill>
                  <a:schemeClr val="accent2"/>
                </a:solidFill>
              </a:rPr>
              <a:t>Long-term Goal</a:t>
            </a:r>
            <a:endParaRPr>
              <a:solidFill>
                <a:schemeClr val="accent2"/>
              </a:solidFill>
            </a:endParaRPr>
          </a:p>
        </p:txBody>
      </p:sp>
      <p:sp>
        <p:nvSpPr>
          <p:cNvPr id="438" name="Google Shape;438;p21"/>
          <p:cNvSpPr txBox="1"/>
          <p:nvPr>
            <p:ph type="ctrTitle"/>
          </p:nvPr>
        </p:nvSpPr>
        <p:spPr>
          <a:xfrm>
            <a:off x="1057994" y="1446828"/>
            <a:ext cx="1881300" cy="421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US">
                <a:solidFill>
                  <a:schemeClr val="accent1"/>
                </a:solidFill>
              </a:rPr>
              <a:t>Short-term </a:t>
            </a:r>
            <a:br>
              <a:rPr lang="en-US">
                <a:solidFill>
                  <a:schemeClr val="accent1"/>
                </a:solidFill>
              </a:rPr>
            </a:br>
            <a:r>
              <a:rPr lang="en-US">
                <a:solidFill>
                  <a:schemeClr val="accent1"/>
                </a:solidFill>
              </a:rPr>
              <a:t>Goal</a:t>
            </a:r>
            <a:endParaRPr>
              <a:solidFill>
                <a:schemeClr val="accent1"/>
              </a:solidFill>
            </a:endParaRPr>
          </a:p>
        </p:txBody>
      </p:sp>
      <p:sp>
        <p:nvSpPr>
          <p:cNvPr id="439" name="Google Shape;439;p21"/>
          <p:cNvSpPr txBox="1"/>
          <p:nvPr>
            <p:ph idx="4" type="ctrTitle"/>
          </p:nvPr>
        </p:nvSpPr>
        <p:spPr>
          <a:xfrm>
            <a:off x="6272163" y="1618510"/>
            <a:ext cx="1881300" cy="421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US">
                <a:solidFill>
                  <a:schemeClr val="accent3"/>
                </a:solidFill>
              </a:rPr>
              <a:t>Deliverable</a:t>
            </a:r>
            <a:endParaRPr>
              <a:solidFill>
                <a:schemeClr val="accent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2"/>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Project Structure</a:t>
            </a:r>
            <a:endParaRPr/>
          </a:p>
        </p:txBody>
      </p:sp>
      <p:sp>
        <p:nvSpPr>
          <p:cNvPr id="445" name="Google Shape;445;p22"/>
          <p:cNvSpPr/>
          <p:nvPr/>
        </p:nvSpPr>
        <p:spPr>
          <a:xfrm>
            <a:off x="454971" y="1243812"/>
            <a:ext cx="4325459" cy="316200"/>
          </a:xfrm>
          <a:prstGeom prst="round2SameRect">
            <a:avLst>
              <a:gd fmla="val 50000" name="adj1"/>
              <a:gd fmla="val 0" name="adj2"/>
            </a:avLst>
          </a:prstGeom>
          <a:solidFill>
            <a:srgbClr val="006766"/>
          </a:solidFill>
          <a:ln cap="flat" cmpd="sng" w="9525">
            <a:solidFill>
              <a:srgbClr val="190C68"/>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Century Gothic"/>
                <a:ea typeface="Century Gothic"/>
                <a:cs typeface="Century Gothic"/>
                <a:sym typeface="Century Gothic"/>
              </a:rPr>
              <a:t>Summary </a:t>
            </a:r>
            <a:endParaRPr b="1" i="0" sz="1200" u="none" cap="none" strike="noStrike">
              <a:solidFill>
                <a:srgbClr val="FFFFFF"/>
              </a:solidFill>
              <a:latin typeface="Century Gothic"/>
              <a:ea typeface="Century Gothic"/>
              <a:cs typeface="Century Gothic"/>
              <a:sym typeface="Century Gothic"/>
            </a:endParaRPr>
          </a:p>
        </p:txBody>
      </p:sp>
      <p:sp>
        <p:nvSpPr>
          <p:cNvPr id="446" name="Google Shape;446;p22"/>
          <p:cNvSpPr/>
          <p:nvPr/>
        </p:nvSpPr>
        <p:spPr>
          <a:xfrm>
            <a:off x="5152462" y="1243812"/>
            <a:ext cx="2734238" cy="316200"/>
          </a:xfrm>
          <a:prstGeom prst="round2SameRect">
            <a:avLst>
              <a:gd fmla="val 50000" name="adj1"/>
              <a:gd fmla="val 0" name="adj2"/>
            </a:avLst>
          </a:prstGeom>
          <a:solidFill>
            <a:srgbClr val="006766"/>
          </a:solidFill>
          <a:ln cap="flat" cmpd="sng" w="9525">
            <a:solidFill>
              <a:srgbClr val="190C68"/>
            </a:solidFill>
            <a:prstDash val="solid"/>
            <a:round/>
            <a:headEnd len="sm" w="sm" type="none"/>
            <a:tailEnd len="sm" w="sm" type="none"/>
          </a:ln>
        </p:spPr>
        <p:txBody>
          <a:bodyPr anchorCtr="0" anchor="ctr" bIns="91425" lIns="0" spcFirstLastPara="1" rIns="0"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Century Gothic"/>
                <a:ea typeface="Century Gothic"/>
                <a:cs typeface="Century Gothic"/>
                <a:sym typeface="Century Gothic"/>
              </a:rPr>
              <a:t>Next </a:t>
            </a:r>
            <a:endParaRPr b="1" i="0" sz="1200" u="none" cap="none" strike="noStrike">
              <a:solidFill>
                <a:srgbClr val="FFFFFF"/>
              </a:solidFill>
              <a:latin typeface="Century Gothic"/>
              <a:ea typeface="Century Gothic"/>
              <a:cs typeface="Century Gothic"/>
              <a:sym typeface="Century Gothic"/>
            </a:endParaRPr>
          </a:p>
        </p:txBody>
      </p:sp>
      <p:sp>
        <p:nvSpPr>
          <p:cNvPr id="447" name="Google Shape;447;p22"/>
          <p:cNvSpPr/>
          <p:nvPr/>
        </p:nvSpPr>
        <p:spPr>
          <a:xfrm>
            <a:off x="454971" y="1814349"/>
            <a:ext cx="982500" cy="4980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US" sz="1200" u="none" cap="none" strike="noStrike">
                <a:solidFill>
                  <a:schemeClr val="lt1"/>
                </a:solidFill>
                <a:latin typeface="Century Gothic"/>
                <a:ea typeface="Century Gothic"/>
                <a:cs typeface="Century Gothic"/>
                <a:sym typeface="Century Gothic"/>
              </a:rPr>
              <a:t>Audience </a:t>
            </a:r>
            <a:endParaRPr b="1" i="0" sz="1200" u="none" cap="none" strike="noStrike">
              <a:solidFill>
                <a:schemeClr val="lt1"/>
              </a:solidFill>
              <a:latin typeface="Century Gothic"/>
              <a:ea typeface="Century Gothic"/>
              <a:cs typeface="Century Gothic"/>
              <a:sym typeface="Century Gothic"/>
            </a:endParaRPr>
          </a:p>
        </p:txBody>
      </p:sp>
      <p:sp>
        <p:nvSpPr>
          <p:cNvPr id="448" name="Google Shape;448;p22"/>
          <p:cNvSpPr/>
          <p:nvPr/>
        </p:nvSpPr>
        <p:spPr>
          <a:xfrm>
            <a:off x="454971" y="2423949"/>
            <a:ext cx="982500" cy="4980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US" sz="1200" u="none" cap="none" strike="noStrike">
                <a:solidFill>
                  <a:schemeClr val="lt1"/>
                </a:solidFill>
                <a:latin typeface="Century Gothic"/>
                <a:ea typeface="Century Gothic"/>
                <a:cs typeface="Century Gothic"/>
                <a:sym typeface="Century Gothic"/>
              </a:rPr>
              <a:t>Purpose </a:t>
            </a:r>
            <a:endParaRPr b="1" i="0" sz="1200" u="none" cap="none" strike="noStrike">
              <a:solidFill>
                <a:schemeClr val="lt1"/>
              </a:solidFill>
              <a:latin typeface="Century Gothic"/>
              <a:ea typeface="Century Gothic"/>
              <a:cs typeface="Century Gothic"/>
              <a:sym typeface="Century Gothic"/>
            </a:endParaRPr>
          </a:p>
        </p:txBody>
      </p:sp>
      <p:sp>
        <p:nvSpPr>
          <p:cNvPr id="449" name="Google Shape;449;p22"/>
          <p:cNvSpPr/>
          <p:nvPr/>
        </p:nvSpPr>
        <p:spPr>
          <a:xfrm>
            <a:off x="454971" y="3033548"/>
            <a:ext cx="982500" cy="973675"/>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US" sz="1200" u="none" cap="none" strike="noStrike">
                <a:solidFill>
                  <a:schemeClr val="lt1"/>
                </a:solidFill>
                <a:latin typeface="Century Gothic"/>
                <a:ea typeface="Century Gothic"/>
                <a:cs typeface="Century Gothic"/>
                <a:sym typeface="Century Gothic"/>
              </a:rPr>
              <a:t>Content </a:t>
            </a:r>
            <a:endParaRPr b="1" i="0" sz="1200" u="none" cap="none" strike="noStrike">
              <a:solidFill>
                <a:schemeClr val="lt1"/>
              </a:solidFill>
              <a:latin typeface="Century Gothic"/>
              <a:ea typeface="Century Gothic"/>
              <a:cs typeface="Century Gothic"/>
              <a:sym typeface="Century Gothic"/>
            </a:endParaRPr>
          </a:p>
        </p:txBody>
      </p:sp>
      <p:sp>
        <p:nvSpPr>
          <p:cNvPr id="450" name="Google Shape;450;p22"/>
          <p:cNvSpPr/>
          <p:nvPr/>
        </p:nvSpPr>
        <p:spPr>
          <a:xfrm>
            <a:off x="454971" y="4125002"/>
            <a:ext cx="982500" cy="4980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US" sz="1200" u="none" cap="none" strike="noStrike">
                <a:solidFill>
                  <a:schemeClr val="lt1"/>
                </a:solidFill>
                <a:latin typeface="Century Gothic"/>
                <a:ea typeface="Century Gothic"/>
                <a:cs typeface="Century Gothic"/>
                <a:sym typeface="Century Gothic"/>
              </a:rPr>
              <a:t>Challenge </a:t>
            </a:r>
            <a:endParaRPr b="1" i="0" sz="1200" u="none" cap="none" strike="noStrike">
              <a:solidFill>
                <a:schemeClr val="lt1"/>
              </a:solidFill>
              <a:latin typeface="Century Gothic"/>
              <a:ea typeface="Century Gothic"/>
              <a:cs typeface="Century Gothic"/>
              <a:sym typeface="Century Gothic"/>
            </a:endParaRPr>
          </a:p>
        </p:txBody>
      </p:sp>
      <p:sp>
        <p:nvSpPr>
          <p:cNvPr id="451" name="Google Shape;451;p22"/>
          <p:cNvSpPr/>
          <p:nvPr/>
        </p:nvSpPr>
        <p:spPr>
          <a:xfrm>
            <a:off x="1633819" y="1814349"/>
            <a:ext cx="3146612" cy="4980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VP of Operations &amp; DS Team at Twitter</a:t>
            </a:r>
            <a:endParaRPr b="1" i="0" sz="1200" u="none" cap="none" strike="noStrike">
              <a:solidFill>
                <a:schemeClr val="lt1"/>
              </a:solidFill>
              <a:latin typeface="Century Gothic"/>
              <a:ea typeface="Century Gothic"/>
              <a:cs typeface="Century Gothic"/>
              <a:sym typeface="Century Gothic"/>
            </a:endParaRPr>
          </a:p>
        </p:txBody>
      </p:sp>
      <p:sp>
        <p:nvSpPr>
          <p:cNvPr id="452" name="Google Shape;452;p22"/>
          <p:cNvSpPr/>
          <p:nvPr/>
        </p:nvSpPr>
        <p:spPr>
          <a:xfrm>
            <a:off x="1633819" y="2423949"/>
            <a:ext cx="3146612" cy="4980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US" sz="1200" u="none" cap="none" strike="noStrike">
                <a:solidFill>
                  <a:schemeClr val="lt1"/>
                </a:solidFill>
                <a:latin typeface="Century Gothic"/>
                <a:ea typeface="Century Gothic"/>
                <a:cs typeface="Century Gothic"/>
                <a:sym typeface="Century Gothic"/>
              </a:rPr>
              <a:t>Offer a predictive </a:t>
            </a:r>
            <a:r>
              <a:rPr b="1" lang="en-US" sz="1200">
                <a:solidFill>
                  <a:schemeClr val="lt1"/>
                </a:solidFill>
                <a:latin typeface="Century Gothic"/>
                <a:ea typeface="Century Gothic"/>
                <a:cs typeface="Century Gothic"/>
                <a:sym typeface="Century Gothic"/>
              </a:rPr>
              <a:t>tool</a:t>
            </a:r>
            <a:r>
              <a:rPr b="1" i="0" lang="en-US" sz="1200" u="none" cap="none" strike="noStrike">
                <a:solidFill>
                  <a:schemeClr val="lt1"/>
                </a:solidFill>
                <a:latin typeface="Century Gothic"/>
                <a:ea typeface="Century Gothic"/>
                <a:cs typeface="Century Gothic"/>
                <a:sym typeface="Century Gothic"/>
              </a:rPr>
              <a:t> to </a:t>
            </a:r>
            <a:r>
              <a:rPr b="1" lang="en-US" sz="1200">
                <a:solidFill>
                  <a:schemeClr val="lt1"/>
                </a:solidFill>
                <a:latin typeface="Century Gothic"/>
                <a:ea typeface="Century Gothic"/>
                <a:cs typeface="Century Gothic"/>
                <a:sym typeface="Century Gothic"/>
              </a:rPr>
              <a:t>distinguish fake news from real news</a:t>
            </a:r>
            <a:endParaRPr b="1" i="0" sz="1200" u="none" cap="none" strike="noStrike">
              <a:solidFill>
                <a:schemeClr val="lt1"/>
              </a:solidFill>
              <a:latin typeface="Century Gothic"/>
              <a:ea typeface="Century Gothic"/>
              <a:cs typeface="Century Gothic"/>
              <a:sym typeface="Century Gothic"/>
            </a:endParaRPr>
          </a:p>
        </p:txBody>
      </p:sp>
      <p:sp>
        <p:nvSpPr>
          <p:cNvPr id="453" name="Google Shape;453;p22"/>
          <p:cNvSpPr/>
          <p:nvPr/>
        </p:nvSpPr>
        <p:spPr>
          <a:xfrm>
            <a:off x="1633818" y="3033548"/>
            <a:ext cx="3146611" cy="973675"/>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US" sz="1200" u="none" cap="none" strike="noStrike">
                <a:solidFill>
                  <a:schemeClr val="lt1"/>
                </a:solidFill>
                <a:latin typeface="Century Gothic"/>
                <a:ea typeface="Century Gothic"/>
                <a:cs typeface="Century Gothic"/>
                <a:sym typeface="Century Gothic"/>
              </a:rPr>
              <a:t>Independent variables: </a:t>
            </a:r>
            <a:endParaRPr/>
          </a:p>
          <a:p>
            <a:pPr indent="0" lvl="0" marL="0" marR="0" rtl="0" algn="ctr">
              <a:lnSpc>
                <a:spcPct val="100000"/>
              </a:lnSpc>
              <a:spcBef>
                <a:spcPts val="0"/>
              </a:spcBef>
              <a:spcAft>
                <a:spcPts val="0"/>
              </a:spcAft>
              <a:buClr>
                <a:srgbClr val="000000"/>
              </a:buClr>
              <a:buSzPts val="900"/>
              <a:buFont typeface="Arial"/>
              <a:buNone/>
            </a:pPr>
            <a:r>
              <a:rPr b="1" lang="en-US" sz="1200">
                <a:solidFill>
                  <a:schemeClr val="lt1"/>
                </a:solidFill>
                <a:latin typeface="Century Gothic"/>
                <a:ea typeface="Century Gothic"/>
                <a:cs typeface="Century Gothic"/>
                <a:sym typeface="Century Gothic"/>
              </a:rPr>
              <a:t>variables converted from raw texts</a:t>
            </a:r>
            <a:endParaRPr/>
          </a:p>
          <a:p>
            <a:pPr indent="0" lvl="0" marL="0" marR="0" rtl="0" algn="ctr">
              <a:lnSpc>
                <a:spcPct val="100000"/>
              </a:lnSpc>
              <a:spcBef>
                <a:spcPts val="0"/>
              </a:spcBef>
              <a:spcAft>
                <a:spcPts val="0"/>
              </a:spcAft>
              <a:buClr>
                <a:srgbClr val="000000"/>
              </a:buClr>
              <a:buSzPts val="900"/>
              <a:buFont typeface="Arial"/>
              <a:buNone/>
            </a:pPr>
            <a:r>
              <a:rPr b="1" i="0" lang="en-US" sz="1200" u="none" cap="none" strike="noStrike">
                <a:solidFill>
                  <a:schemeClr val="lt1"/>
                </a:solidFill>
                <a:latin typeface="Century Gothic"/>
                <a:ea typeface="Century Gothic"/>
                <a:cs typeface="Century Gothic"/>
                <a:sym typeface="Century Gothic"/>
              </a:rPr>
              <a:t>Dependent variables: </a:t>
            </a:r>
            <a:endParaRPr/>
          </a:p>
          <a:p>
            <a:pPr indent="0" lvl="0" marL="0" marR="0" rtl="0" algn="ctr">
              <a:lnSpc>
                <a:spcPct val="100000"/>
              </a:lnSpc>
              <a:spcBef>
                <a:spcPts val="0"/>
              </a:spcBef>
              <a:spcAft>
                <a:spcPts val="0"/>
              </a:spcAft>
              <a:buClr>
                <a:srgbClr val="000000"/>
              </a:buClr>
              <a:buSzPts val="900"/>
              <a:buFont typeface="Arial"/>
              <a:buNone/>
            </a:pPr>
            <a:r>
              <a:rPr b="1" i="0" lang="en-US" sz="1200" u="none" cap="none" strike="noStrike">
                <a:solidFill>
                  <a:schemeClr val="lt1"/>
                </a:solidFill>
                <a:latin typeface="Century Gothic"/>
                <a:ea typeface="Century Gothic"/>
                <a:cs typeface="Century Gothic"/>
                <a:sym typeface="Century Gothic"/>
              </a:rPr>
              <a:t>whether the </a:t>
            </a:r>
            <a:r>
              <a:rPr b="1" lang="en-US" sz="1200">
                <a:solidFill>
                  <a:schemeClr val="lt1"/>
                </a:solidFill>
                <a:latin typeface="Century Gothic"/>
                <a:ea typeface="Century Gothic"/>
                <a:cs typeface="Century Gothic"/>
                <a:sym typeface="Century Gothic"/>
              </a:rPr>
              <a:t>news is fake </a:t>
            </a:r>
            <a:endParaRPr b="1" i="0" sz="1200" u="none" cap="none" strike="noStrike">
              <a:solidFill>
                <a:schemeClr val="lt1"/>
              </a:solidFill>
              <a:latin typeface="Century Gothic"/>
              <a:ea typeface="Century Gothic"/>
              <a:cs typeface="Century Gothic"/>
              <a:sym typeface="Century Gothic"/>
            </a:endParaRPr>
          </a:p>
        </p:txBody>
      </p:sp>
      <p:sp>
        <p:nvSpPr>
          <p:cNvPr id="454" name="Google Shape;454;p22"/>
          <p:cNvSpPr/>
          <p:nvPr/>
        </p:nvSpPr>
        <p:spPr>
          <a:xfrm>
            <a:off x="1633818" y="4125002"/>
            <a:ext cx="3146612" cy="498000"/>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US" sz="1200" u="none" cap="none" strike="noStrike">
                <a:solidFill>
                  <a:schemeClr val="lt1"/>
                </a:solidFill>
                <a:latin typeface="Century Gothic"/>
                <a:ea typeface="Century Gothic"/>
                <a:cs typeface="Century Gothic"/>
                <a:sym typeface="Century Gothic"/>
              </a:rPr>
              <a:t>Create features &amp; Improve accuracy</a:t>
            </a:r>
            <a:endParaRPr b="1" i="0" sz="1200" u="none" cap="none" strike="noStrike">
              <a:solidFill>
                <a:schemeClr val="lt1"/>
              </a:solidFill>
              <a:latin typeface="Century Gothic"/>
              <a:ea typeface="Century Gothic"/>
              <a:cs typeface="Century Gothic"/>
              <a:sym typeface="Century Gothic"/>
            </a:endParaRPr>
          </a:p>
        </p:txBody>
      </p:sp>
      <p:sp>
        <p:nvSpPr>
          <p:cNvPr id="455" name="Google Shape;455;p22"/>
          <p:cNvSpPr/>
          <p:nvPr/>
        </p:nvSpPr>
        <p:spPr>
          <a:xfrm>
            <a:off x="5152461" y="1814349"/>
            <a:ext cx="2734237" cy="2808653"/>
          </a:xfrm>
          <a:prstGeom prst="roundRect">
            <a:avLst>
              <a:gd fmla="val 5709" name="adj"/>
            </a:avLst>
          </a:prstGeom>
          <a:solidFill>
            <a:srgbClr val="009B99"/>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171450" lvl="0" marL="171450" marR="0" rtl="0" algn="l">
              <a:lnSpc>
                <a:spcPct val="100000"/>
              </a:lnSpc>
              <a:spcBef>
                <a:spcPts val="0"/>
              </a:spcBef>
              <a:spcAft>
                <a:spcPts val="0"/>
              </a:spcAft>
              <a:buClr>
                <a:schemeClr val="lt1"/>
              </a:buClr>
              <a:buSzPts val="900"/>
              <a:buFont typeface="Arial"/>
              <a:buChar char="•"/>
            </a:pPr>
            <a:r>
              <a:rPr b="1" lang="en-US" sz="1200">
                <a:solidFill>
                  <a:schemeClr val="lt1"/>
                </a:solidFill>
                <a:latin typeface="Century Gothic"/>
                <a:ea typeface="Century Gothic"/>
                <a:cs typeface="Century Gothic"/>
                <a:sym typeface="Century Gothic"/>
              </a:rPr>
              <a:t>Automatic</a:t>
            </a:r>
            <a:r>
              <a:rPr b="1" i="0" lang="en-US" sz="1200" u="none" cap="none" strike="noStrike">
                <a:solidFill>
                  <a:schemeClr val="lt1"/>
                </a:solidFill>
                <a:latin typeface="Century Gothic"/>
                <a:ea typeface="Century Gothic"/>
                <a:cs typeface="Century Gothic"/>
                <a:sym typeface="Century Gothic"/>
              </a:rPr>
              <a:t> tool to </a:t>
            </a:r>
            <a:r>
              <a:rPr b="1" lang="en-US" sz="1200">
                <a:solidFill>
                  <a:schemeClr val="lt1"/>
                </a:solidFill>
                <a:latin typeface="Century Gothic"/>
                <a:ea typeface="Century Gothic"/>
                <a:cs typeface="Century Gothic"/>
                <a:sym typeface="Century Gothic"/>
              </a:rPr>
              <a:t>distinguish</a:t>
            </a:r>
            <a:r>
              <a:rPr b="1" lang="en-US" sz="1200">
                <a:solidFill>
                  <a:schemeClr val="lt1"/>
                </a:solidFill>
                <a:latin typeface="Century Gothic"/>
                <a:ea typeface="Century Gothic"/>
                <a:cs typeface="Century Gothic"/>
                <a:sym typeface="Century Gothic"/>
              </a:rPr>
              <a:t> fake news from real news</a:t>
            </a:r>
            <a:endParaRPr/>
          </a:p>
          <a:p>
            <a:pPr indent="-114300" lvl="0" marL="171450" marR="0" rtl="0" algn="l">
              <a:lnSpc>
                <a:spcPct val="100000"/>
              </a:lnSpc>
              <a:spcBef>
                <a:spcPts val="0"/>
              </a:spcBef>
              <a:spcAft>
                <a:spcPts val="0"/>
              </a:spcAft>
              <a:buClr>
                <a:schemeClr val="lt1"/>
              </a:buClr>
              <a:buSzPts val="900"/>
              <a:buFont typeface="Arial"/>
              <a:buNone/>
            </a:pPr>
            <a:r>
              <a:t/>
            </a:r>
            <a:endParaRPr b="1" i="0" sz="1200" u="none" cap="none" strike="noStrike">
              <a:solidFill>
                <a:schemeClr val="lt1"/>
              </a:solidFill>
              <a:latin typeface="Century Gothic"/>
              <a:ea typeface="Century Gothic"/>
              <a:cs typeface="Century Gothic"/>
              <a:sym typeface="Century Gothic"/>
            </a:endParaRPr>
          </a:p>
          <a:p>
            <a:pPr indent="-171450" lvl="0" marL="171450" marR="0" rtl="0" algn="l">
              <a:lnSpc>
                <a:spcPct val="100000"/>
              </a:lnSpc>
              <a:spcBef>
                <a:spcPts val="0"/>
              </a:spcBef>
              <a:spcAft>
                <a:spcPts val="0"/>
              </a:spcAft>
              <a:buClr>
                <a:schemeClr val="lt1"/>
              </a:buClr>
              <a:buSzPts val="900"/>
              <a:buFont typeface="Arial"/>
              <a:buChar char="•"/>
            </a:pPr>
            <a:r>
              <a:rPr b="1" i="0" lang="en-US" sz="1200" u="none" cap="none" strike="noStrike">
                <a:solidFill>
                  <a:schemeClr val="lt1"/>
                </a:solidFill>
                <a:latin typeface="Century Gothic"/>
                <a:ea typeface="Century Gothic"/>
                <a:cs typeface="Century Gothic"/>
                <a:sym typeface="Century Gothic"/>
              </a:rPr>
              <a:t>Foundation for future </a:t>
            </a:r>
            <a:r>
              <a:rPr b="1" lang="en-US" sz="1200">
                <a:solidFill>
                  <a:schemeClr val="lt1"/>
                </a:solidFill>
                <a:latin typeface="Century Gothic"/>
                <a:ea typeface="Century Gothic"/>
                <a:cs typeface="Century Gothic"/>
                <a:sym typeface="Century Gothic"/>
              </a:rPr>
              <a:t>NLP machine learning studies</a:t>
            </a:r>
            <a:endParaRPr/>
          </a:p>
          <a:p>
            <a:pPr indent="-114300" lvl="0" marL="171450" marR="0" rtl="0" algn="l">
              <a:lnSpc>
                <a:spcPct val="100000"/>
              </a:lnSpc>
              <a:spcBef>
                <a:spcPts val="0"/>
              </a:spcBef>
              <a:spcAft>
                <a:spcPts val="0"/>
              </a:spcAft>
              <a:buClr>
                <a:schemeClr val="lt1"/>
              </a:buClr>
              <a:buSzPts val="900"/>
              <a:buFont typeface="Arial"/>
              <a:buNone/>
            </a:pPr>
            <a:r>
              <a:t/>
            </a:r>
            <a:endParaRPr b="1" i="0" sz="1200" u="none" cap="none" strike="noStrike">
              <a:solidFill>
                <a:schemeClr val="lt1"/>
              </a:solidFill>
              <a:latin typeface="Century Gothic"/>
              <a:ea typeface="Century Gothic"/>
              <a:cs typeface="Century Gothic"/>
              <a:sym typeface="Century Gothic"/>
            </a:endParaRPr>
          </a:p>
          <a:p>
            <a:pPr indent="-171450" lvl="0" marL="171450" marR="0" rtl="0" algn="l">
              <a:lnSpc>
                <a:spcPct val="100000"/>
              </a:lnSpc>
              <a:spcBef>
                <a:spcPts val="0"/>
              </a:spcBef>
              <a:spcAft>
                <a:spcPts val="0"/>
              </a:spcAft>
              <a:buClr>
                <a:schemeClr val="lt1"/>
              </a:buClr>
              <a:buSzPts val="900"/>
              <a:buFont typeface="Arial"/>
              <a:buChar char="•"/>
            </a:pPr>
            <a:r>
              <a:rPr b="1" i="0" lang="en-US" sz="1200" u="none" cap="none" strike="noStrike">
                <a:solidFill>
                  <a:schemeClr val="lt1"/>
                </a:solidFill>
                <a:latin typeface="Century Gothic"/>
                <a:ea typeface="Century Gothic"/>
                <a:cs typeface="Century Gothic"/>
                <a:sym typeface="Century Gothic"/>
              </a:rPr>
              <a:t>Knowledge about </a:t>
            </a:r>
            <a:r>
              <a:rPr b="1" lang="en-US" sz="1200">
                <a:solidFill>
                  <a:schemeClr val="lt1"/>
                </a:solidFill>
                <a:latin typeface="Century Gothic"/>
                <a:ea typeface="Century Gothic"/>
                <a:cs typeface="Century Gothic"/>
                <a:sym typeface="Century Gothic"/>
              </a:rPr>
              <a:t>evaluation of real news and fake news</a:t>
            </a:r>
            <a:endParaRPr/>
          </a:p>
          <a:p>
            <a:pPr indent="-114300" lvl="0" marL="171450" marR="0" rtl="0" algn="l">
              <a:lnSpc>
                <a:spcPct val="100000"/>
              </a:lnSpc>
              <a:spcBef>
                <a:spcPts val="0"/>
              </a:spcBef>
              <a:spcAft>
                <a:spcPts val="0"/>
              </a:spcAft>
              <a:buClr>
                <a:schemeClr val="lt1"/>
              </a:buClr>
              <a:buSzPts val="900"/>
              <a:buFont typeface="Arial"/>
              <a:buNone/>
            </a:pPr>
            <a:r>
              <a:t/>
            </a:r>
            <a:endParaRPr b="1" i="0" sz="1200" u="none" cap="none" strike="noStrike">
              <a:solidFill>
                <a:schemeClr val="lt1"/>
              </a:solidFill>
              <a:latin typeface="Century Gothic"/>
              <a:ea typeface="Century Gothic"/>
              <a:cs typeface="Century Gothic"/>
              <a:sym typeface="Century Gothic"/>
            </a:endParaRPr>
          </a:p>
          <a:p>
            <a:pPr indent="-171450" lvl="0" marL="171450" marR="0" rtl="0" algn="l">
              <a:lnSpc>
                <a:spcPct val="100000"/>
              </a:lnSpc>
              <a:spcBef>
                <a:spcPts val="0"/>
              </a:spcBef>
              <a:spcAft>
                <a:spcPts val="0"/>
              </a:spcAft>
              <a:buClr>
                <a:schemeClr val="lt1"/>
              </a:buClr>
              <a:buSzPts val="900"/>
              <a:buFont typeface="Arial"/>
              <a:buChar char="•"/>
            </a:pPr>
            <a:r>
              <a:rPr b="1" i="0" lang="en-US" sz="1200" u="none" cap="none" strike="noStrike">
                <a:solidFill>
                  <a:schemeClr val="lt1"/>
                </a:solidFill>
                <a:latin typeface="Century Gothic"/>
                <a:ea typeface="Century Gothic"/>
                <a:cs typeface="Century Gothic"/>
                <a:sym typeface="Century Gothic"/>
              </a:rPr>
              <a:t>Strategies to </a:t>
            </a:r>
            <a:r>
              <a:rPr b="1" lang="en-US" sz="1200">
                <a:solidFill>
                  <a:schemeClr val="lt1"/>
                </a:solidFill>
                <a:latin typeface="Century Gothic"/>
                <a:ea typeface="Century Gothic"/>
                <a:cs typeface="Century Gothic"/>
                <a:sym typeface="Century Gothic"/>
              </a:rPr>
              <a:t>educate news agencies about news authenticity </a:t>
            </a:r>
            <a:endParaRPr b="1" i="0" sz="1200" u="none" cap="none" strike="noStrike">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23"/>
          <p:cNvSpPr txBox="1"/>
          <p:nvPr>
            <p:ph type="ctrTitle"/>
          </p:nvPr>
        </p:nvSpPr>
        <p:spPr>
          <a:xfrm>
            <a:off x="602649" y="230325"/>
            <a:ext cx="4077300" cy="837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1200"/>
              <a:buNone/>
            </a:pPr>
            <a:r>
              <a:rPr lang="en-US" sz="3000"/>
              <a:t>Technical Implementation</a:t>
            </a:r>
            <a:endParaRPr sz="3000"/>
          </a:p>
        </p:txBody>
      </p:sp>
      <p:sp>
        <p:nvSpPr>
          <p:cNvPr id="461" name="Google Shape;461;p23"/>
          <p:cNvSpPr/>
          <p:nvPr/>
        </p:nvSpPr>
        <p:spPr>
          <a:xfrm>
            <a:off x="3486900" y="1880219"/>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3"/>
          <p:cNvSpPr txBox="1"/>
          <p:nvPr>
            <p:ph idx="2" type="title"/>
          </p:nvPr>
        </p:nvSpPr>
        <p:spPr>
          <a:xfrm>
            <a:off x="3529472" y="2133869"/>
            <a:ext cx="9810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US">
                <a:solidFill>
                  <a:schemeClr val="dk2"/>
                </a:solidFill>
              </a:rPr>
              <a:t>02</a:t>
            </a:r>
            <a:endParaRPr>
              <a:solidFill>
                <a:schemeClr val="dk2"/>
              </a:solidFill>
            </a:endParaRPr>
          </a:p>
        </p:txBody>
      </p:sp>
      <p:sp>
        <p:nvSpPr>
          <p:cNvPr id="463" name="Google Shape;463;p23"/>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3"/>
          <p:cNvSpPr/>
          <p:nvPr/>
        </p:nvSpPr>
        <p:spPr>
          <a:xfrm>
            <a:off x="1369950" y="3869000"/>
            <a:ext cx="2737921"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5" name="Google Shape;465;p23"/>
          <p:cNvCxnSpPr>
            <a:stCxn id="461" idx="2"/>
          </p:cNvCxnSpPr>
          <p:nvPr/>
        </p:nvCxnSpPr>
        <p:spPr>
          <a:xfrm>
            <a:off x="4029450" y="2965319"/>
            <a:ext cx="0" cy="978000"/>
          </a:xfrm>
          <a:prstGeom prst="straightConnector1">
            <a:avLst/>
          </a:prstGeom>
          <a:noFill/>
          <a:ln cap="flat" cmpd="sng" w="19050">
            <a:solidFill>
              <a:schemeClr val="accent2"/>
            </a:solidFill>
            <a:prstDash val="solid"/>
            <a:round/>
            <a:headEnd len="sm" w="sm" type="none"/>
            <a:tailEnd len="sm" w="sm" type="none"/>
          </a:ln>
        </p:spPr>
      </p:cxnSp>
      <p:sp>
        <p:nvSpPr>
          <p:cNvPr id="466" name="Google Shape;466;p23"/>
          <p:cNvSpPr txBox="1"/>
          <p:nvPr/>
        </p:nvSpPr>
        <p:spPr>
          <a:xfrm>
            <a:off x="4762900" y="1207673"/>
            <a:ext cx="3829500" cy="35580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1200"/>
              <a:buFont typeface="Livvic"/>
              <a:buNone/>
            </a:pPr>
            <a:r>
              <a:rPr b="1" i="0" lang="en-US" sz="2000" u="none" cap="none" strike="noStrike">
                <a:solidFill>
                  <a:schemeClr val="lt1"/>
                </a:solidFill>
                <a:latin typeface="Century Gothic"/>
                <a:ea typeface="Century Gothic"/>
                <a:cs typeface="Century Gothic"/>
                <a:sym typeface="Century Gothic"/>
              </a:rPr>
              <a:t>Model:</a:t>
            </a:r>
            <a:endParaRPr sz="1800"/>
          </a:p>
          <a:p>
            <a:pPr indent="-368300" lvl="0" marL="342900" marR="0" rtl="0" algn="l">
              <a:lnSpc>
                <a:spcPct val="100000"/>
              </a:lnSpc>
              <a:spcBef>
                <a:spcPts val="0"/>
              </a:spcBef>
              <a:spcAft>
                <a:spcPts val="0"/>
              </a:spcAft>
              <a:buClr>
                <a:schemeClr val="lt1"/>
              </a:buClr>
              <a:buSzPts val="1600"/>
              <a:buFont typeface="Arial"/>
              <a:buAutoNum type="arabicParenR"/>
            </a:pPr>
            <a:r>
              <a:rPr b="1" i="0" lang="en-US" sz="2000" u="none" cap="none" strike="noStrike">
                <a:solidFill>
                  <a:schemeClr val="lt1"/>
                </a:solidFill>
                <a:latin typeface="Century Gothic"/>
                <a:ea typeface="Century Gothic"/>
                <a:cs typeface="Century Gothic"/>
                <a:sym typeface="Century Gothic"/>
              </a:rPr>
              <a:t>Data Preparation</a:t>
            </a:r>
            <a:endParaRPr sz="1800"/>
          </a:p>
          <a:p>
            <a:pPr indent="-368300" lvl="0" marL="342900" marR="0" rtl="0" algn="l">
              <a:lnSpc>
                <a:spcPct val="100000"/>
              </a:lnSpc>
              <a:spcBef>
                <a:spcPts val="0"/>
              </a:spcBef>
              <a:spcAft>
                <a:spcPts val="0"/>
              </a:spcAft>
              <a:buClr>
                <a:schemeClr val="lt1"/>
              </a:buClr>
              <a:buSzPts val="1600"/>
              <a:buFont typeface="Arial"/>
              <a:buAutoNum type="arabicParenR"/>
            </a:pPr>
            <a:r>
              <a:rPr b="1" lang="en-US" sz="2000">
                <a:solidFill>
                  <a:schemeClr val="lt1"/>
                </a:solidFill>
                <a:latin typeface="Century Gothic"/>
                <a:ea typeface="Century Gothic"/>
                <a:cs typeface="Century Gothic"/>
                <a:sym typeface="Century Gothic"/>
              </a:rPr>
              <a:t>Model </a:t>
            </a:r>
            <a:r>
              <a:rPr b="1" i="0" lang="en-US" sz="2000" u="none" cap="none" strike="noStrike">
                <a:solidFill>
                  <a:schemeClr val="lt1"/>
                </a:solidFill>
                <a:latin typeface="Century Gothic"/>
                <a:ea typeface="Century Gothic"/>
                <a:cs typeface="Century Gothic"/>
                <a:sym typeface="Century Gothic"/>
              </a:rPr>
              <a:t>Objective</a:t>
            </a:r>
            <a:endParaRPr sz="1800"/>
          </a:p>
          <a:p>
            <a:pPr indent="-368300" lvl="0" marL="342900" marR="0" rtl="0" algn="l">
              <a:lnSpc>
                <a:spcPct val="100000"/>
              </a:lnSpc>
              <a:spcBef>
                <a:spcPts val="0"/>
              </a:spcBef>
              <a:spcAft>
                <a:spcPts val="0"/>
              </a:spcAft>
              <a:buClr>
                <a:schemeClr val="lt1"/>
              </a:buClr>
              <a:buSzPts val="1600"/>
              <a:buFont typeface="Arial"/>
              <a:buAutoNum type="arabicParenR"/>
            </a:pPr>
            <a:r>
              <a:rPr b="1" lang="en-US" sz="2000">
                <a:solidFill>
                  <a:schemeClr val="lt1"/>
                </a:solidFill>
                <a:latin typeface="Century Gothic"/>
                <a:ea typeface="Century Gothic"/>
                <a:cs typeface="Century Gothic"/>
                <a:sym typeface="Century Gothic"/>
              </a:rPr>
              <a:t>Baseline Model</a:t>
            </a:r>
            <a:endParaRPr sz="1800"/>
          </a:p>
          <a:p>
            <a:pPr indent="-368300" lvl="0" marL="342900" marR="0" rtl="0" algn="l">
              <a:lnSpc>
                <a:spcPct val="100000"/>
              </a:lnSpc>
              <a:spcBef>
                <a:spcPts val="0"/>
              </a:spcBef>
              <a:spcAft>
                <a:spcPts val="0"/>
              </a:spcAft>
              <a:buClr>
                <a:schemeClr val="lt1"/>
              </a:buClr>
              <a:buSzPts val="1600"/>
              <a:buFont typeface="Arial"/>
              <a:buAutoNum type="arabicParenR"/>
            </a:pPr>
            <a:r>
              <a:rPr b="1" lang="en-US" sz="2000">
                <a:solidFill>
                  <a:schemeClr val="lt1"/>
                </a:solidFill>
                <a:latin typeface="Century Gothic"/>
                <a:ea typeface="Century Gothic"/>
                <a:cs typeface="Century Gothic"/>
                <a:sym typeface="Century Gothic"/>
              </a:rPr>
              <a:t>Advanced Model</a:t>
            </a:r>
            <a:endParaRPr b="1" sz="2000">
              <a:solidFill>
                <a:schemeClr val="lt1"/>
              </a:solidFill>
              <a:latin typeface="Century Gothic"/>
              <a:ea typeface="Century Gothic"/>
              <a:cs typeface="Century Gothic"/>
              <a:sym typeface="Century Gothic"/>
            </a:endParaRPr>
          </a:p>
          <a:p>
            <a:pPr indent="-368300" lvl="0" marL="342900" marR="0" rtl="0" algn="l">
              <a:lnSpc>
                <a:spcPct val="100000"/>
              </a:lnSpc>
              <a:spcBef>
                <a:spcPts val="0"/>
              </a:spcBef>
              <a:spcAft>
                <a:spcPts val="0"/>
              </a:spcAft>
              <a:buClr>
                <a:schemeClr val="lt1"/>
              </a:buClr>
              <a:buSzPts val="1600"/>
              <a:buFont typeface="Century Gothic"/>
              <a:buAutoNum type="arabicParenR"/>
            </a:pPr>
            <a:r>
              <a:rPr b="1" lang="en-US" sz="2000">
                <a:solidFill>
                  <a:schemeClr val="lt1"/>
                </a:solidFill>
                <a:latin typeface="Century Gothic"/>
                <a:ea typeface="Century Gothic"/>
                <a:cs typeface="Century Gothic"/>
                <a:sym typeface="Century Gothic"/>
              </a:rPr>
              <a:t>Topic Modeling</a:t>
            </a:r>
            <a:endParaRPr b="1" sz="2000">
              <a:solidFill>
                <a:schemeClr val="lt1"/>
              </a:solidFill>
              <a:latin typeface="Century Gothic"/>
              <a:ea typeface="Century Gothic"/>
              <a:cs typeface="Century Gothic"/>
              <a:sym typeface="Century Gothic"/>
            </a:endParaRPr>
          </a:p>
          <a:p>
            <a:pPr indent="-368300" lvl="0" marL="342900" marR="0" rtl="0" algn="l">
              <a:lnSpc>
                <a:spcPct val="100000"/>
              </a:lnSpc>
              <a:spcBef>
                <a:spcPts val="0"/>
              </a:spcBef>
              <a:spcAft>
                <a:spcPts val="0"/>
              </a:spcAft>
              <a:buClr>
                <a:schemeClr val="lt1"/>
              </a:buClr>
              <a:buSzPts val="1600"/>
              <a:buFont typeface="Arial"/>
              <a:buAutoNum type="arabicParenR"/>
            </a:pPr>
            <a:r>
              <a:rPr b="1" i="0" lang="en-US" sz="2000" u="none" cap="none" strike="noStrike">
                <a:solidFill>
                  <a:schemeClr val="lt1"/>
                </a:solidFill>
                <a:latin typeface="Century Gothic"/>
                <a:ea typeface="Century Gothic"/>
                <a:cs typeface="Century Gothic"/>
                <a:sym typeface="Century Gothic"/>
              </a:rPr>
              <a:t>Summary &amp; Reflection</a:t>
            </a:r>
            <a:endParaRPr sz="1800"/>
          </a:p>
          <a:p>
            <a:pPr indent="-266700" lvl="0" marL="342900" marR="0" rtl="0" algn="l">
              <a:lnSpc>
                <a:spcPct val="100000"/>
              </a:lnSpc>
              <a:spcBef>
                <a:spcPts val="0"/>
              </a:spcBef>
              <a:spcAft>
                <a:spcPts val="0"/>
              </a:spcAft>
              <a:buClr>
                <a:schemeClr val="dk1"/>
              </a:buClr>
              <a:buSzPts val="1200"/>
              <a:buFont typeface="Livvic"/>
              <a:buNone/>
            </a:pPr>
            <a:r>
              <a:t/>
            </a:r>
            <a:endParaRPr b="1" i="0" sz="1600" u="none" cap="none" strike="noStrike">
              <a:solidFill>
                <a:schemeClr val="lt1"/>
              </a:solidFill>
              <a:latin typeface="Century Gothic"/>
              <a:ea typeface="Century Gothic"/>
              <a:cs typeface="Century Gothic"/>
              <a:sym typeface="Century Gothic"/>
            </a:endParaRPr>
          </a:p>
          <a:p>
            <a:pPr indent="-266700" lvl="0" marL="342900" marR="0" rtl="0" algn="l">
              <a:lnSpc>
                <a:spcPct val="100000"/>
              </a:lnSpc>
              <a:spcBef>
                <a:spcPts val="0"/>
              </a:spcBef>
              <a:spcAft>
                <a:spcPts val="0"/>
              </a:spcAft>
              <a:buClr>
                <a:schemeClr val="dk1"/>
              </a:buClr>
              <a:buSzPts val="1200"/>
              <a:buFont typeface="Livvic"/>
              <a:buNone/>
            </a:pPr>
            <a:r>
              <a:t/>
            </a:r>
            <a:endParaRPr b="1" i="0" sz="1600" u="none" cap="none" strike="noStrike">
              <a:solidFill>
                <a:schemeClr val="lt1"/>
              </a:solidFill>
              <a:latin typeface="Century Gothic"/>
              <a:ea typeface="Century Gothic"/>
              <a:cs typeface="Century Gothic"/>
              <a:sym typeface="Century Gothic"/>
            </a:endParaRPr>
          </a:p>
          <a:p>
            <a:pPr indent="-266700" lvl="0" marL="342900" marR="0" rtl="0" algn="l">
              <a:lnSpc>
                <a:spcPct val="100000"/>
              </a:lnSpc>
              <a:spcBef>
                <a:spcPts val="0"/>
              </a:spcBef>
              <a:spcAft>
                <a:spcPts val="0"/>
              </a:spcAft>
              <a:buClr>
                <a:schemeClr val="dk1"/>
              </a:buClr>
              <a:buSzPts val="1200"/>
              <a:buFont typeface="Livvic"/>
              <a:buNone/>
            </a:pPr>
            <a:r>
              <a:t/>
            </a:r>
            <a:endParaRPr b="1" i="0" sz="1600" u="none" cap="none" strike="noStrike">
              <a:solidFill>
                <a:schemeClr val="lt1"/>
              </a:solidFill>
              <a:latin typeface="Century Gothic"/>
              <a:ea typeface="Century Gothic"/>
              <a:cs typeface="Century Gothic"/>
              <a:sym typeface="Century Gothic"/>
            </a:endParaRPr>
          </a:p>
          <a:p>
            <a:pPr indent="-266700" lvl="0" marL="342900" marR="0" rtl="0" algn="l">
              <a:lnSpc>
                <a:spcPct val="100000"/>
              </a:lnSpc>
              <a:spcBef>
                <a:spcPts val="0"/>
              </a:spcBef>
              <a:spcAft>
                <a:spcPts val="0"/>
              </a:spcAft>
              <a:buClr>
                <a:schemeClr val="dk1"/>
              </a:buClr>
              <a:buSzPts val="1200"/>
              <a:buFont typeface="Livvic"/>
              <a:buNone/>
            </a:pPr>
            <a:r>
              <a:t/>
            </a:r>
            <a:endParaRPr b="1" i="0" sz="1600" u="none" cap="none" strike="noStrike">
              <a:solidFill>
                <a:schemeClr val="lt1"/>
              </a:solidFill>
              <a:latin typeface="Century Gothic"/>
              <a:ea typeface="Century Gothic"/>
              <a:cs typeface="Century Gothic"/>
              <a:sym typeface="Century Gothic"/>
            </a:endParaRPr>
          </a:p>
          <a:p>
            <a:pPr indent="-266700" lvl="0" marL="342900" marR="0" rtl="0" algn="l">
              <a:lnSpc>
                <a:spcPct val="100000"/>
              </a:lnSpc>
              <a:spcBef>
                <a:spcPts val="0"/>
              </a:spcBef>
              <a:spcAft>
                <a:spcPts val="0"/>
              </a:spcAft>
              <a:buClr>
                <a:schemeClr val="dk1"/>
              </a:buClr>
              <a:buSzPts val="1200"/>
              <a:buFont typeface="Livvic"/>
              <a:buNone/>
            </a:pPr>
            <a:r>
              <a:t/>
            </a:r>
            <a:endParaRPr b="1" i="0" sz="16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dk1"/>
              </a:buClr>
              <a:buSzPts val="1200"/>
              <a:buFont typeface="Livvic"/>
              <a:buNone/>
            </a:pPr>
            <a:r>
              <a:t/>
            </a:r>
            <a:endParaRPr b="1" i="0" sz="1600" u="none" cap="none" strike="noStrike">
              <a:solidFill>
                <a:schemeClr val="lt1"/>
              </a:solidFill>
              <a:latin typeface="Century Gothic"/>
              <a:ea typeface="Century Gothic"/>
              <a:cs typeface="Century Gothic"/>
              <a:sym typeface="Century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24"/>
          <p:cNvSpPr txBox="1"/>
          <p:nvPr>
            <p:ph idx="4" type="ctrTitle"/>
          </p:nvPr>
        </p:nvSpPr>
        <p:spPr>
          <a:xfrm>
            <a:off x="269201" y="231689"/>
            <a:ext cx="4727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US"/>
              <a:t>Data Preparation</a:t>
            </a:r>
            <a:endParaRPr sz="3000"/>
          </a:p>
        </p:txBody>
      </p:sp>
      <p:sp>
        <p:nvSpPr>
          <p:cNvPr id="472" name="Google Shape;472;p24"/>
          <p:cNvSpPr txBox="1"/>
          <p:nvPr>
            <p:ph idx="2" type="ctrTitle"/>
          </p:nvPr>
        </p:nvSpPr>
        <p:spPr>
          <a:xfrm>
            <a:off x="5958666" y="1256322"/>
            <a:ext cx="2763705" cy="857691"/>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US"/>
              <a:t>Step 1 </a:t>
            </a:r>
            <a:br>
              <a:rPr lang="en-US"/>
            </a:br>
            <a:r>
              <a:rPr lang="en-US"/>
              <a:t>Merge Datasets</a:t>
            </a:r>
            <a:endParaRPr/>
          </a:p>
        </p:txBody>
      </p:sp>
      <p:sp>
        <p:nvSpPr>
          <p:cNvPr id="473" name="Google Shape;473;p24"/>
          <p:cNvSpPr txBox="1"/>
          <p:nvPr>
            <p:ph idx="3" type="subTitle"/>
          </p:nvPr>
        </p:nvSpPr>
        <p:spPr>
          <a:xfrm>
            <a:off x="5961925" y="2339125"/>
            <a:ext cx="3063600" cy="206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US"/>
              <a:t>Merge fake.csv and real.csv and create a dummy variable (authentic) to </a:t>
            </a:r>
            <a:r>
              <a:rPr lang="en-US"/>
              <a:t>label</a:t>
            </a:r>
            <a:r>
              <a:rPr lang="en-US"/>
              <a:t> whether the news is fake or real for every news</a:t>
            </a:r>
            <a:endParaRPr/>
          </a:p>
        </p:txBody>
      </p:sp>
      <p:grpSp>
        <p:nvGrpSpPr>
          <p:cNvPr id="474" name="Google Shape;474;p24"/>
          <p:cNvGrpSpPr/>
          <p:nvPr/>
        </p:nvGrpSpPr>
        <p:grpSpPr>
          <a:xfrm>
            <a:off x="269201" y="1197259"/>
            <a:ext cx="5403714" cy="3535457"/>
            <a:chOff x="1153225" y="1597649"/>
            <a:chExt cx="3842140" cy="3019074"/>
          </a:xfrm>
        </p:grpSpPr>
        <p:grpSp>
          <p:nvGrpSpPr>
            <p:cNvPr id="475" name="Google Shape;475;p24"/>
            <p:cNvGrpSpPr/>
            <p:nvPr/>
          </p:nvGrpSpPr>
          <p:grpSpPr>
            <a:xfrm>
              <a:off x="1153225" y="1597649"/>
              <a:ext cx="3842140" cy="3019074"/>
              <a:chOff x="238125" y="1676700"/>
              <a:chExt cx="2045650" cy="1779275"/>
            </a:xfrm>
          </p:grpSpPr>
          <p:sp>
            <p:nvSpPr>
              <p:cNvPr id="476" name="Google Shape;476;p24"/>
              <p:cNvSpPr/>
              <p:nvPr/>
            </p:nvSpPr>
            <p:spPr>
              <a:xfrm>
                <a:off x="1006875" y="3190025"/>
                <a:ext cx="508150" cy="247100"/>
              </a:xfrm>
              <a:custGeom>
                <a:rect b="b" l="l" r="r" t="t"/>
                <a:pathLst>
                  <a:path extrusionOk="0" h="9884" w="20326">
                    <a:moveTo>
                      <a:pt x="2967" y="0"/>
                    </a:moveTo>
                    <a:lnTo>
                      <a:pt x="0" y="9884"/>
                    </a:lnTo>
                    <a:lnTo>
                      <a:pt x="20325" y="9884"/>
                    </a:lnTo>
                    <a:lnTo>
                      <a:pt x="1735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4"/>
              <p:cNvSpPr/>
              <p:nvPr/>
            </p:nvSpPr>
            <p:spPr>
              <a:xfrm>
                <a:off x="1021625" y="3190025"/>
                <a:ext cx="452425" cy="197525"/>
              </a:xfrm>
              <a:custGeom>
                <a:rect b="b" l="l" r="r" t="t"/>
                <a:pathLst>
                  <a:path extrusionOk="0" h="7901" w="18097">
                    <a:moveTo>
                      <a:pt x="2377" y="0"/>
                    </a:moveTo>
                    <a:lnTo>
                      <a:pt x="0" y="7901"/>
                    </a:lnTo>
                    <a:cubicBezTo>
                      <a:pt x="6032" y="6753"/>
                      <a:pt x="12064" y="5557"/>
                      <a:pt x="18096" y="4442"/>
                    </a:cubicBezTo>
                    <a:lnTo>
                      <a:pt x="1676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4"/>
              <p:cNvSpPr/>
              <p:nvPr/>
            </p:nvSpPr>
            <p:spPr>
              <a:xfrm>
                <a:off x="968750" y="3417450"/>
                <a:ext cx="584375" cy="38525"/>
              </a:xfrm>
              <a:custGeom>
                <a:rect b="b" l="l" r="r" t="t"/>
                <a:pathLst>
                  <a:path extrusionOk="0" h="1541" w="23375">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4"/>
              <p:cNvSpPr/>
              <p:nvPr/>
            </p:nvSpPr>
            <p:spPr>
              <a:xfrm>
                <a:off x="238125" y="1777900"/>
                <a:ext cx="2045650" cy="1461300"/>
              </a:xfrm>
              <a:custGeom>
                <a:rect b="b" l="l" r="r" t="t"/>
                <a:pathLst>
                  <a:path extrusionOk="0" h="58452" w="81826">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4"/>
              <p:cNvSpPr/>
              <p:nvPr/>
            </p:nvSpPr>
            <p:spPr>
              <a:xfrm>
                <a:off x="238125" y="1676700"/>
                <a:ext cx="2045650" cy="1390400"/>
              </a:xfrm>
              <a:custGeom>
                <a:rect b="b" l="l" r="r" t="t"/>
                <a:pathLst>
                  <a:path extrusionOk="0" h="55616" w="81826">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4"/>
              <p:cNvSpPr/>
              <p:nvPr/>
            </p:nvSpPr>
            <p:spPr>
              <a:xfrm>
                <a:off x="346300" y="1773800"/>
                <a:ext cx="1829300" cy="1140050"/>
              </a:xfrm>
              <a:custGeom>
                <a:rect b="b" l="l" r="r" t="t"/>
                <a:pathLst>
                  <a:path extrusionOk="0" h="45602" w="73172">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4"/>
              <p:cNvSpPr/>
              <p:nvPr/>
            </p:nvSpPr>
            <p:spPr>
              <a:xfrm>
                <a:off x="1244550" y="1708650"/>
                <a:ext cx="28700" cy="24925"/>
              </a:xfrm>
              <a:custGeom>
                <a:rect b="b" l="l" r="r" t="t"/>
                <a:pathLst>
                  <a:path extrusionOk="0" h="997" w="1148">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3" name="Google Shape;483;p24"/>
            <p:cNvSpPr/>
            <p:nvPr/>
          </p:nvSpPr>
          <p:spPr>
            <a:xfrm>
              <a:off x="3014150" y="4032725"/>
              <a:ext cx="120300" cy="1203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4" name="Google Shape;484;p24"/>
          <p:cNvSpPr txBox="1"/>
          <p:nvPr/>
        </p:nvSpPr>
        <p:spPr>
          <a:xfrm>
            <a:off x="5387165" y="4694441"/>
            <a:ext cx="3811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600"/>
              <a:buFont typeface="Arial"/>
              <a:buNone/>
            </a:pPr>
            <a:r>
              <a:t/>
            </a:r>
            <a:endParaRPr/>
          </a:p>
        </p:txBody>
      </p:sp>
      <p:pic>
        <p:nvPicPr>
          <p:cNvPr id="485" name="Google Shape;485;p24"/>
          <p:cNvPicPr preferRelativeResize="0"/>
          <p:nvPr/>
        </p:nvPicPr>
        <p:blipFill>
          <a:blip r:embed="rId3">
            <a:alphaModFix/>
          </a:blip>
          <a:stretch>
            <a:fillRect/>
          </a:stretch>
        </p:blipFill>
        <p:spPr>
          <a:xfrm>
            <a:off x="549925" y="1390200"/>
            <a:ext cx="4884724" cy="22867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