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61" r:id="rId2"/>
    <p:sldId id="259" r:id="rId3"/>
    <p:sldId id="262" r:id="rId4"/>
    <p:sldId id="260" r:id="rId5"/>
    <p:sldId id="257" r:id="rId6"/>
    <p:sldId id="263" r:id="rId7"/>
    <p:sldId id="268" r:id="rId8"/>
    <p:sldId id="270" r:id="rId9"/>
    <p:sldId id="269" r:id="rId10"/>
    <p:sldId id="265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9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8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3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6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2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6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3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154CC7-93CA-984A-99FA-57CA2A7B98C5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65D1D4-13A5-A848-8BAB-A38C98BA0C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93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F9C1C79-C315-9A4B-9F82-119E71F53113}"/>
              </a:ext>
            </a:extLst>
          </p:cNvPr>
          <p:cNvSpPr txBox="1"/>
          <p:nvPr/>
        </p:nvSpPr>
        <p:spPr>
          <a:xfrm>
            <a:off x="870331" y="1465244"/>
            <a:ext cx="1087364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Galvji" panose="020B0504020202020204" pitchFamily="34" charset="0"/>
                <a:cs typeface="Bangla Sangam MN" panose="02000000000000000000" pitchFamily="2" charset="0"/>
              </a:rPr>
              <a:t>Requirement Specification</a:t>
            </a:r>
          </a:p>
          <a:p>
            <a:r>
              <a:rPr kumimoji="1" lang="en-US" altLang="zh-CN" sz="7200" b="1" dirty="0" err="1">
                <a:latin typeface="Galvji" panose="020B0504020202020204" pitchFamily="34" charset="0"/>
                <a:cs typeface="Bangla Sangam MN" panose="02000000000000000000" pitchFamily="2" charset="0"/>
              </a:rPr>
              <a:t>POSLite</a:t>
            </a:r>
            <a:endParaRPr kumimoji="1" lang="en-US" altLang="zh-CN" sz="7200" b="1" dirty="0">
              <a:latin typeface="Galvji" panose="020B0504020202020204" pitchFamily="34" charset="0"/>
              <a:cs typeface="Bangla Sangam MN" panose="02000000000000000000" pitchFamily="2" charset="0"/>
            </a:endParaRPr>
          </a:p>
          <a:p>
            <a:r>
              <a:rPr kumimoji="1" lang="en-US" altLang="zh-CN" sz="2800" b="1" dirty="0">
                <a:latin typeface="Galvji" panose="020B0504020202020204" pitchFamily="34" charset="0"/>
                <a:cs typeface="Bangla Sangam MN" panose="02000000000000000000" pitchFamily="2" charset="0"/>
              </a:rPr>
              <a:t>A </a:t>
            </a:r>
            <a:r>
              <a:rPr kumimoji="1" lang="en-US" altLang="zh-CN" sz="2800" b="1" dirty="0" err="1">
                <a:latin typeface="Galvji" panose="020B0504020202020204" pitchFamily="34" charset="0"/>
                <a:cs typeface="Bangla Sangam MN" panose="02000000000000000000" pitchFamily="2" charset="0"/>
              </a:rPr>
              <a:t>Lightweighting</a:t>
            </a:r>
            <a:r>
              <a:rPr kumimoji="1" lang="en-US" altLang="zh-CN" sz="2800" b="1" dirty="0">
                <a:latin typeface="Galvji" panose="020B0504020202020204" pitchFamily="34" charset="0"/>
                <a:cs typeface="Bangla Sangam MN" panose="02000000000000000000" pitchFamily="2" charset="0"/>
              </a:rPr>
              <a:t>, user-friendly, responsive app </a:t>
            </a:r>
            <a:br>
              <a:rPr kumimoji="1" lang="en-US" altLang="zh-CN" sz="4400" dirty="0">
                <a:latin typeface="Galvji" panose="020B0504020202020204" pitchFamily="34" charset="0"/>
                <a:cs typeface="Bangla Sangam MN" panose="02000000000000000000" pitchFamily="2" charset="0"/>
              </a:rPr>
            </a:br>
            <a:r>
              <a:rPr kumimoji="1" lang="en-US" altLang="zh-CN" sz="3200" dirty="0">
                <a:latin typeface="Galvji" panose="020B0504020202020204" pitchFamily="34" charset="0"/>
                <a:cs typeface="Bangla Sangam MN" panose="02000000000000000000" pitchFamily="2" charset="0"/>
              </a:rPr>
              <a:t>for upgrading supermarket POS system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181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63EE-FD5D-DA4B-98CE-5188C68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2B02-48A7-9343-8DF3-7F133A88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47242"/>
            <a:ext cx="10058400" cy="533205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2.2.4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会员办理能力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登记会员客户的手机号、存储金额、卡号等信息并传入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管理系统，当你是管理员账号时可以对会员优惠规则进行增加、删除、修改。</a:t>
            </a:r>
          </a:p>
        </p:txBody>
      </p:sp>
    </p:spTree>
    <p:extLst>
      <p:ext uri="{BB962C8B-B14F-4D97-AF65-F5344CB8AC3E}">
        <p14:creationId xmlns:p14="http://schemas.microsoft.com/office/powerpoint/2010/main" val="33966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79D784-4FE5-D84E-9534-AD070F4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F0A56D-1158-8247-9357-D0A4072D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58259"/>
            <a:ext cx="10058400" cy="2682387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2.2.5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流水数据查看能力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对超市经营流水信息进行总览，并可以对各个分项的支出收入情况进行查看，并且可以对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管理系统各个功能的具体运行情况，包括：退换货记录、收银记录、会员信息管理、优惠信息管理等传入数据情况进行总览。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6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79D784-4FE5-D84E-9534-AD070F4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2.3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外部接口需求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F0A56D-1158-8247-9357-D0A4072D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58259"/>
            <a:ext cx="10058400" cy="2682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99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D6E15-78C8-854F-98FF-C794DE73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内聚性、耦合性</a:t>
            </a:r>
            <a:r>
              <a:rPr kumimoji="1" lang="zh-CN" altLang="en-US"/>
              <a:t>、剔除功能。。。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DDD6D-0FDE-5049-920C-A2FC2F55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8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双大括号 2">
            <a:extLst>
              <a:ext uri="{FF2B5EF4-FFF2-40B4-BE49-F238E27FC236}">
                <a16:creationId xmlns:a16="http://schemas.microsoft.com/office/drawing/2014/main" id="{747BE3B4-951B-5941-A8FF-EEC388707295}"/>
              </a:ext>
            </a:extLst>
          </p:cNvPr>
          <p:cNvSpPr/>
          <p:nvPr/>
        </p:nvSpPr>
        <p:spPr>
          <a:xfrm>
            <a:off x="4354548" y="949026"/>
            <a:ext cx="6934200" cy="392974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606018-3542-CE48-999C-5BE9076410DB}"/>
              </a:ext>
            </a:extLst>
          </p:cNvPr>
          <p:cNvSpPr txBox="1"/>
          <p:nvPr/>
        </p:nvSpPr>
        <p:spPr>
          <a:xfrm>
            <a:off x="5671719" y="849086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已有的</a:t>
            </a:r>
            <a:r>
              <a:rPr kumimoji="1" lang="en-US" altLang="zh-CN" dirty="0"/>
              <a:t>POS</a:t>
            </a:r>
            <a:r>
              <a:rPr kumimoji="1" lang="zh-CN" altLang="en-US" dirty="0"/>
              <a:t>机系统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源代码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EC311-1268-C540-9982-968D58133B4F}"/>
              </a:ext>
            </a:extLst>
          </p:cNvPr>
          <p:cNvSpPr txBox="1"/>
          <p:nvPr/>
        </p:nvSpPr>
        <p:spPr>
          <a:xfrm>
            <a:off x="5671719" y="2463706"/>
            <a:ext cx="42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线下实体超市营业员的购物故事复盘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ABD634-833E-C149-B3A7-306671DBFC4B}"/>
              </a:ext>
            </a:extLst>
          </p:cNvPr>
          <p:cNvSpPr txBox="1"/>
          <p:nvPr/>
        </p:nvSpPr>
        <p:spPr>
          <a:xfrm>
            <a:off x="5671719" y="4413820"/>
            <a:ext cx="41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全家无人</a:t>
            </a:r>
            <a:r>
              <a:rPr kumimoji="1" lang="en-US" altLang="zh-CN" dirty="0"/>
              <a:t>POS</a:t>
            </a:r>
            <a:r>
              <a:rPr kumimoji="1" lang="zh-CN" altLang="en-US" dirty="0"/>
              <a:t>机系统实际拍照体验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53CC6-46C5-C841-A8F0-53B6C68F61DA}"/>
              </a:ext>
            </a:extLst>
          </p:cNvPr>
          <p:cNvSpPr txBox="1"/>
          <p:nvPr/>
        </p:nvSpPr>
        <p:spPr>
          <a:xfrm>
            <a:off x="377460" y="2621509"/>
            <a:ext cx="452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Export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Requirement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603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BBD1-BEBC-874A-938E-E420B986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0"/>
            <a:ext cx="10058400" cy="1211966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D902F-75EF-3542-B6AB-AD44DDBB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42988"/>
            <a:ext cx="10591800" cy="565899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范围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1.1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标识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1.2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系统概述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1.3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文档概述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2.1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所需的状态和方式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2.2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能力需求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2.3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外部接口需求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2.4 CSCI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内部接口需求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2.5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内部数据需求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2.6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适应性需求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2.7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保密性需求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900" dirty="0">
                <a:latin typeface="SimSun" panose="02010600030101010101" pitchFamily="2" charset="-122"/>
                <a:ea typeface="SimSun" panose="02010600030101010101" pitchFamily="2" charset="-122"/>
              </a:rPr>
              <a:t>	2.8</a:t>
            </a:r>
            <a:r>
              <a:rPr kumimoji="1" lang="zh-CN" altLang="en-US" sz="2900" dirty="0">
                <a:latin typeface="SimSun" panose="02010600030101010101" pitchFamily="2" charset="-122"/>
                <a:ea typeface="SimSun" panose="02010600030101010101" pitchFamily="2" charset="-122"/>
              </a:rPr>
              <a:t> 软件质量因素</a:t>
            </a:r>
            <a:endParaRPr kumimoji="1" lang="en-US" altLang="zh-CN" sz="29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0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245F5-1032-0845-803D-11ECE1AA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49" y="1403603"/>
            <a:ext cx="10058400" cy="4980672"/>
          </a:xfrm>
        </p:spPr>
        <p:txBody>
          <a:bodyPr lIns="90000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1.1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 标识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本文档适用于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全称：</a:t>
            </a:r>
            <a:r>
              <a:rPr lang="en-US" altLang="zh-CN" sz="2600" dirty="0" err="1">
                <a:latin typeface="SimSun" panose="02010600030101010101" pitchFamily="2" charset="-122"/>
                <a:ea typeface="SimSun" panose="02010600030101010101" pitchFamily="2" charset="-122"/>
              </a:rPr>
              <a:t>POSLite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管理系统开发期发行版本 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DR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Development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Release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版本号：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v0.1</a:t>
            </a: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简称：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latin typeface="SimSun" panose="02010600030101010101" pitchFamily="2" charset="-122"/>
                <a:ea typeface="SimSun" panose="02010600030101010101" pitchFamily="2" charset="-122"/>
              </a:rPr>
              <a:t>POSLite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 indent="0">
              <a:lnSpc>
                <a:spcPct val="11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1.2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系统概述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POSLite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系统具有轻量化、用户友好、反应灵敏的特性；本软件主要用途为对超市柜台交易数据信息进行简单高效的管理。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涉众：超市管理人员、超市收银员、超市仓储管理人员、超市审计人员等超市系统人员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运行环境： 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Mac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OS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等类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系统、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Windows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以上、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系统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(Ubuntu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CentOS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等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1.3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文档概述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文档主要针对于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机管理系统的需求规格说明，对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机管理系统的软件配置项内外部接口需求、适应性、保密性进行了规格说明。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37BF54-4F14-F145-9E21-7CB4EC5E59F3}"/>
              </a:ext>
            </a:extLst>
          </p:cNvPr>
          <p:cNvSpPr txBox="1"/>
          <p:nvPr/>
        </p:nvSpPr>
        <p:spPr>
          <a:xfrm>
            <a:off x="881349" y="473725"/>
            <a:ext cx="6279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 范围</a:t>
            </a:r>
          </a:p>
        </p:txBody>
      </p:sp>
    </p:spTree>
    <p:extLst>
      <p:ext uri="{BB962C8B-B14F-4D97-AF65-F5344CB8AC3E}">
        <p14:creationId xmlns:p14="http://schemas.microsoft.com/office/powerpoint/2010/main" val="76670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99BADD-A4C4-6D4E-9D34-E6972600014A}"/>
              </a:ext>
            </a:extLst>
          </p:cNvPr>
          <p:cNvSpPr txBox="1"/>
          <p:nvPr/>
        </p:nvSpPr>
        <p:spPr>
          <a:xfrm>
            <a:off x="881349" y="89004"/>
            <a:ext cx="6279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 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83705-90D6-6144-9081-B4D664AF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49" y="823801"/>
            <a:ext cx="10058400" cy="49806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2.1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 所需的状态和方式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机管理系统存在多种账号类型对应不同需求要求。针对不同应用场景，开发了不同的管理系统账号类型，其中管理者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Root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权限账号可以开启所有的功能权限，仓储管理人员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Warehouse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Manager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对扫描商品收款、会员办理不具有权限，收银员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Cashier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权限账号对超市流水数据不具有查看权限，而对于商品管理和会员管理的权限都进行了一定的限制。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C8ACC58-AF3F-6442-AE3B-2F1FBDCC8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39689"/>
              </p:ext>
            </p:extLst>
          </p:nvPr>
        </p:nvGraphicFramePr>
        <p:xfrm>
          <a:off x="2265803" y="3250790"/>
          <a:ext cx="8808594" cy="335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99">
                  <a:extLst>
                    <a:ext uri="{9D8B030D-6E8A-4147-A177-3AD203B41FA5}">
                      <a16:colId xmlns:a16="http://schemas.microsoft.com/office/drawing/2014/main" val="3200379582"/>
                    </a:ext>
                  </a:extLst>
                </a:gridCol>
                <a:gridCol w="1468099">
                  <a:extLst>
                    <a:ext uri="{9D8B030D-6E8A-4147-A177-3AD203B41FA5}">
                      <a16:colId xmlns:a16="http://schemas.microsoft.com/office/drawing/2014/main" val="391785509"/>
                    </a:ext>
                  </a:extLst>
                </a:gridCol>
                <a:gridCol w="1468099">
                  <a:extLst>
                    <a:ext uri="{9D8B030D-6E8A-4147-A177-3AD203B41FA5}">
                      <a16:colId xmlns:a16="http://schemas.microsoft.com/office/drawing/2014/main" val="2933544794"/>
                    </a:ext>
                  </a:extLst>
                </a:gridCol>
                <a:gridCol w="1468099">
                  <a:extLst>
                    <a:ext uri="{9D8B030D-6E8A-4147-A177-3AD203B41FA5}">
                      <a16:colId xmlns:a16="http://schemas.microsoft.com/office/drawing/2014/main" val="3702468203"/>
                    </a:ext>
                  </a:extLst>
                </a:gridCol>
                <a:gridCol w="1468099">
                  <a:extLst>
                    <a:ext uri="{9D8B030D-6E8A-4147-A177-3AD203B41FA5}">
                      <a16:colId xmlns:a16="http://schemas.microsoft.com/office/drawing/2014/main" val="539035549"/>
                    </a:ext>
                  </a:extLst>
                </a:gridCol>
                <a:gridCol w="1468099">
                  <a:extLst>
                    <a:ext uri="{9D8B030D-6E8A-4147-A177-3AD203B41FA5}">
                      <a16:colId xmlns:a16="http://schemas.microsoft.com/office/drawing/2014/main" val="3912125903"/>
                    </a:ext>
                  </a:extLst>
                </a:gridCol>
              </a:tblGrid>
              <a:tr h="67991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账号类型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扫描货品收款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退换货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会员办理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流水数据查看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157075"/>
                  </a:ext>
                </a:extLst>
              </a:tr>
              <a:tr h="869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仓储管理员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Warehouse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112685"/>
                  </a:ext>
                </a:extLst>
              </a:tr>
              <a:tr h="869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收银员 </a:t>
                      </a:r>
                      <a:r>
                        <a:rPr lang="en-US" altLang="zh-CN" dirty="0"/>
                        <a:t>Cashier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Partial)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Partial)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627077"/>
                  </a:ext>
                </a:extLst>
              </a:tr>
              <a:tr h="8911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管理者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50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63EE-FD5D-DA4B-98CE-5188C68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2B02-48A7-9343-8DF3-7F133A88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03174"/>
            <a:ext cx="10058400" cy="533205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2.2.1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扫描货品收款能力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通过扫描商品条码或者手动输入商品编码，结算交易的金额，支持刷卡（银行卡、信用卡）、微信支付、支付宝支付、会员卡支付等多种付款方式。顾客付款后，自动计算找零，同时打印交易清单小票（包括交易的流水账号、商品名、数量、单价、总金额、交易时间、负责收银的收银员工号）</a:t>
            </a:r>
          </a:p>
        </p:txBody>
      </p:sp>
    </p:spTree>
    <p:extLst>
      <p:ext uri="{BB962C8B-B14F-4D97-AF65-F5344CB8AC3E}">
        <p14:creationId xmlns:p14="http://schemas.microsoft.com/office/powerpoint/2010/main" val="136410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63EE-FD5D-DA4B-98CE-5188C68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2B02-48A7-9343-8DF3-7F133A88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03174"/>
            <a:ext cx="10058400" cy="34202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2.2.1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扫描货品收款能力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通过扫描商品条码或者手动输入商品编码，结算交易的金额，支持刷卡（银行卡、信用卡）、微信支付、支付宝支付、会员卡支付等多种付款方式。顾客付款后，自动计算找零，同时打印交易清单小票（包括交易的流水账号、商品名、数量、单价、总金额、交易时间、负责收银的收银员工号）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优先级别：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</a:p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响应时限：秒级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63EE-FD5D-DA4B-98CE-5188C68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2B02-48A7-9343-8DF3-7F133A88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03174"/>
            <a:ext cx="10058400" cy="533205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退换货能力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录入退换商品的信息，将信息传入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POS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管理系统后端数据库中。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优先级别：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</a:p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响应时限：秒级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60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E63EE-FD5D-DA4B-98CE-5188C68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94" y="600529"/>
            <a:ext cx="10058400" cy="123399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CSCI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能力需求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2B02-48A7-9343-8DF3-7F133A88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06" y="1603174"/>
            <a:ext cx="10058400" cy="5332054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2.2.3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商品管理能力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浏览商品条码、进货价、销售价、库存、优惠情况等信息；当你是仓储管理人员类型账号或者管理员账号时可以添加、修改、删除、搜索商品的信息</a:t>
            </a:r>
            <a:endParaRPr kumimoji="1"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63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{1717727E-2BE7-EB4F-B1B5-1284D67857C1}tf10001070</Template>
  <TotalTime>5761</TotalTime>
  <Words>777</Words>
  <Application>Microsoft Macintosh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SimSun</vt:lpstr>
      <vt:lpstr>Calibri</vt:lpstr>
      <vt:lpstr>Galvji</vt:lpstr>
      <vt:lpstr>Rockwell</vt:lpstr>
      <vt:lpstr>Rockwell Condensed</vt:lpstr>
      <vt:lpstr>Rockwell Extra Bold</vt:lpstr>
      <vt:lpstr>Wingdings</vt:lpstr>
      <vt:lpstr>木材纹理</vt:lpstr>
      <vt:lpstr>PowerPoint 演示文稿</vt:lpstr>
      <vt:lpstr>PowerPoint 演示文稿</vt:lpstr>
      <vt:lpstr>目录</vt:lpstr>
      <vt:lpstr>PowerPoint 演示文稿</vt:lpstr>
      <vt:lpstr>PowerPoint 演示文稿</vt:lpstr>
      <vt:lpstr>2.2 CSCI能力需求 </vt:lpstr>
      <vt:lpstr>2.2 CSCI能力需求 </vt:lpstr>
      <vt:lpstr>2.2 CSCI能力需求 </vt:lpstr>
      <vt:lpstr>2.2 CSCI能力需求 </vt:lpstr>
      <vt:lpstr>2.2 CSCI能力需求 </vt:lpstr>
      <vt:lpstr>2.2 CSCI能力需求 </vt:lpstr>
      <vt:lpstr>2.3 CSCI外部接口需求 </vt:lpstr>
      <vt:lpstr>内聚性、耦合性、剔除功能。。。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2021-09-18T05:43:16Z</dcterms:created>
  <dcterms:modified xsi:type="dcterms:W3CDTF">2021-11-22T12:13:52Z</dcterms:modified>
</cp:coreProperties>
</file>