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910" r:id="rId5"/>
    <p:sldId id="1934" r:id="rId6"/>
    <p:sldId id="1933" r:id="rId7"/>
    <p:sldId id="1919" r:id="rId8"/>
    <p:sldId id="1927" r:id="rId9"/>
    <p:sldId id="1929" r:id="rId10"/>
    <p:sldId id="1928" r:id="rId11"/>
    <p:sldId id="1930" r:id="rId12"/>
    <p:sldId id="1901" r:id="rId13"/>
    <p:sldId id="1931" r:id="rId14"/>
    <p:sldId id="1932" r:id="rId15"/>
    <p:sldId id="189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257"/>
    <a:srgbClr val="D3A15A"/>
    <a:srgbClr val="89B2C1"/>
    <a:srgbClr val="FAF9F8"/>
    <a:srgbClr val="E3E5E7"/>
    <a:srgbClr val="DADCDE"/>
    <a:srgbClr val="42556A"/>
    <a:srgbClr val="29496D"/>
    <a:srgbClr val="C68A83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0" autoAdjust="0"/>
    <p:restoredTop sz="90423" autoAdjust="0"/>
  </p:normalViewPr>
  <p:slideViewPr>
    <p:cSldViewPr showGuides="1">
      <p:cViewPr varScale="1">
        <p:scale>
          <a:sx n="139" d="100"/>
          <a:sy n="139" d="100"/>
        </p:scale>
        <p:origin x="184" y="248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B2FA-76C0-E27C-BCC9-79F5CE0B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743-A38E-AD82-1F8A-89AB5EAC7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2E342-9E7D-3120-23BC-8663C521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10-570E-10D6-B091-2246D451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25DE-4472-725E-BBB1-17F52F1E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5F95C9-C0FA-EFDD-9836-A3BBECE6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25298-0D1D-C6C7-8C70-3152D420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DDF0-A05E-89C9-50F0-FA92CD2D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Recently, with the vast improvements in computing technologies and the broad deployment of communication mechanisms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mekənɪzəm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/, the advent of technology company's product, such as Tesla’s Autopilot, Google’s Waymo, and Baidu’s Apollo has propelled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prəˈpeld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 autonomous vehicles advanced. However, it is generally accepted that the existing deep learning-based methods for autonomous vehicles heavily rely on existing data. In the context of corner cases, deep learning-based systems often fail to respond accurately.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DDE-A704-C25D-6E7E-3937C4D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EDB42-0E9A-E893-3A3C-16E1FDC3D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23D2C5-8654-27A6-68E0-B1F73EBD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4A47A-9AEA-9AA1-EC3B-59C29595A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1236-2C13-A248-B1E8-9B9E8FCF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E2A0ED-FA31-6841-CFD2-276CF30B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2474-7733-8850-81C9-ED8A11D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68488-1705-127B-C381-D74AB2E8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7887-D7C8-2C86-63E0-766C31C5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745E7-ED32-F764-638E-777484C8F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AE7A3F-BE34-8169-A93B-2DA78D4A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37C79-A282-AD47-C057-76C0CBAA5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Multi-modal Feature Alignment and Fusion</a:t>
            </a:r>
            <a:r>
              <a:rPr lang="en-US" altLang="zh-CN" dirty="0"/>
              <a:t>: Both radar and vision data are aligned through the </a:t>
            </a:r>
            <a:r>
              <a:rPr lang="en-US" altLang="zh-CN" b="1" dirty="0"/>
              <a:t>Encoder</a:t>
            </a:r>
            <a:r>
              <a:rPr lang="en-US" altLang="zh-CN" dirty="0"/>
              <a:t> in a multi-modal Transformer. Features are extracted and fused within the Encoder to enhance depth estimation, allowing better integration of both data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4237800"/>
            <a:ext cx="5441532" cy="2620201"/>
            <a:chOff x="0" y="4237800"/>
            <a:chExt cx="5441532" cy="2620201"/>
          </a:xfrm>
        </p:grpSpPr>
        <p:sp>
          <p:nvSpPr>
            <p:cNvPr id="9" name="任意多边形 8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6748802" y="0"/>
            <a:ext cx="5441532" cy="2620201"/>
            <a:chOff x="0" y="4237800"/>
            <a:chExt cx="5441532" cy="2620201"/>
          </a:xfrm>
        </p:grpSpPr>
        <p:sp>
          <p:nvSpPr>
            <p:cNvPr id="17" name="任意多边形 16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flipH="1" flipV="1">
            <a:off x="-5120" y="4327621"/>
            <a:ext cx="9229805" cy="2541746"/>
            <a:chOff x="4058709" y="1"/>
            <a:chExt cx="8133291" cy="2239783"/>
          </a:xfrm>
        </p:grpSpPr>
        <p:sp>
          <p:nvSpPr>
            <p:cNvPr id="9" name="任意多边形 8"/>
            <p:cNvSpPr/>
            <p:nvPr/>
          </p:nvSpPr>
          <p:spPr>
            <a:xfrm>
              <a:off x="5739071" y="539441"/>
              <a:ext cx="6452929" cy="1700254"/>
            </a:xfrm>
            <a:custGeom>
              <a:avLst/>
              <a:gdLst>
                <a:gd name="connsiteX0" fmla="*/ 4042381 w 6452929"/>
                <a:gd name="connsiteY0" fmla="*/ 261 h 1700254"/>
                <a:gd name="connsiteX1" fmla="*/ 6410549 w 6452929"/>
                <a:gd name="connsiteY1" fmla="*/ 277484 h 1700254"/>
                <a:gd name="connsiteX2" fmla="*/ 6452929 w 6452929"/>
                <a:gd name="connsiteY2" fmla="*/ 290819 h 1700254"/>
                <a:gd name="connsiteX3" fmla="*/ 6452929 w 6452929"/>
                <a:gd name="connsiteY3" fmla="*/ 1700254 h 1700254"/>
                <a:gd name="connsiteX4" fmla="*/ 6253449 w 6452929"/>
                <a:gd name="connsiteY4" fmla="*/ 1530532 h 1700254"/>
                <a:gd name="connsiteX5" fmla="*/ 0 w 6452929"/>
                <a:gd name="connsiteY5" fmla="*/ 276243 h 1700254"/>
                <a:gd name="connsiteX6" fmla="*/ 236920 w 6452929"/>
                <a:gd name="connsiteY6" fmla="*/ 275912 h 1700254"/>
                <a:gd name="connsiteX7" fmla="*/ 502303 w 6452929"/>
                <a:gd name="connsiteY7" fmla="*/ 265726 h 1700254"/>
                <a:gd name="connsiteX8" fmla="*/ 4042381 w 6452929"/>
                <a:gd name="connsiteY8" fmla="*/ 261 h 17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929" h="1700254">
                  <a:moveTo>
                    <a:pt x="4042381" y="261"/>
                  </a:moveTo>
                  <a:cubicBezTo>
                    <a:pt x="4855019" y="-4764"/>
                    <a:pt x="5674439" y="62056"/>
                    <a:pt x="6410549" y="277484"/>
                  </a:cubicBezTo>
                  <a:lnTo>
                    <a:pt x="6452929" y="290819"/>
                  </a:lnTo>
                  <a:lnTo>
                    <a:pt x="6452929" y="1700254"/>
                  </a:lnTo>
                  <a:lnTo>
                    <a:pt x="6253449" y="1530532"/>
                  </a:lnTo>
                  <a:cubicBezTo>
                    <a:pt x="4940163" y="511916"/>
                    <a:pt x="2978241" y="408700"/>
                    <a:pt x="0" y="276243"/>
                  </a:cubicBezTo>
                  <a:cubicBezTo>
                    <a:pt x="236920" y="275912"/>
                    <a:pt x="236920" y="275912"/>
                    <a:pt x="236920" y="275912"/>
                  </a:cubicBezTo>
                  <a:cubicBezTo>
                    <a:pt x="321120" y="275040"/>
                    <a:pt x="411013" y="272196"/>
                    <a:pt x="502303" y="265726"/>
                  </a:cubicBezTo>
                  <a:cubicBezTo>
                    <a:pt x="1400998" y="209088"/>
                    <a:pt x="2712609" y="8485"/>
                    <a:pt x="4042381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58709" y="1"/>
              <a:ext cx="8133291" cy="727765"/>
            </a:xfrm>
            <a:custGeom>
              <a:avLst/>
              <a:gdLst>
                <a:gd name="connsiteX0" fmla="*/ 0 w 8133291"/>
                <a:gd name="connsiteY0" fmla="*/ 0 h 727765"/>
                <a:gd name="connsiteX1" fmla="*/ 8133291 w 8133291"/>
                <a:gd name="connsiteY1" fmla="*/ 0 h 727765"/>
                <a:gd name="connsiteX2" fmla="*/ 8133291 w 8133291"/>
                <a:gd name="connsiteY2" fmla="*/ 715860 h 727765"/>
                <a:gd name="connsiteX3" fmla="*/ 8130277 w 8133291"/>
                <a:gd name="connsiteY3" fmla="*/ 714912 h 727765"/>
                <a:gd name="connsiteX4" fmla="*/ 2222419 w 8133291"/>
                <a:gd name="connsiteY4" fmla="*/ 703501 h 727765"/>
                <a:gd name="connsiteX5" fmla="*/ 858387 w 8133291"/>
                <a:gd name="connsiteY5" fmla="*/ 569419 h 727765"/>
                <a:gd name="connsiteX6" fmla="*/ 16953 w 8133291"/>
                <a:gd name="connsiteY6" fmla="*/ 16782 h 727765"/>
                <a:gd name="connsiteX7" fmla="*/ 0 w 8133291"/>
                <a:gd name="connsiteY7" fmla="*/ 0 h 72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3291" h="727765">
                  <a:moveTo>
                    <a:pt x="0" y="0"/>
                  </a:moveTo>
                  <a:lnTo>
                    <a:pt x="8133291" y="0"/>
                  </a:lnTo>
                  <a:lnTo>
                    <a:pt x="8133291" y="715860"/>
                  </a:lnTo>
                  <a:lnTo>
                    <a:pt x="8130277" y="714912"/>
                  </a:lnTo>
                  <a:cubicBezTo>
                    <a:pt x="6189784" y="147045"/>
                    <a:pt x="3670227" y="612160"/>
                    <a:pt x="2222419" y="703501"/>
                  </a:cubicBezTo>
                  <a:cubicBezTo>
                    <a:pt x="1677508" y="735102"/>
                    <a:pt x="1378089" y="769668"/>
                    <a:pt x="858387" y="569419"/>
                  </a:cubicBezTo>
                  <a:cubicBezTo>
                    <a:pt x="484717" y="425438"/>
                    <a:pt x="264973" y="256428"/>
                    <a:pt x="16953" y="167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490241" y="3"/>
              <a:ext cx="7697249" cy="446943"/>
            </a:xfrm>
            <a:custGeom>
              <a:avLst/>
              <a:gdLst>
                <a:gd name="connsiteX0" fmla="*/ 0 w 7705263"/>
                <a:gd name="connsiteY0" fmla="*/ 0 h 446943"/>
                <a:gd name="connsiteX1" fmla="*/ 7705263 w 7705263"/>
                <a:gd name="connsiteY1" fmla="*/ 0 h 446943"/>
                <a:gd name="connsiteX2" fmla="*/ 7705263 w 7705263"/>
                <a:gd name="connsiteY2" fmla="*/ 336656 h 446943"/>
                <a:gd name="connsiteX3" fmla="*/ 7628473 w 7705263"/>
                <a:gd name="connsiteY3" fmla="*/ 316007 h 446943"/>
                <a:gd name="connsiteX4" fmla="*/ 1901240 w 7705263"/>
                <a:gd name="connsiteY4" fmla="*/ 417106 h 446943"/>
                <a:gd name="connsiteX5" fmla="*/ 534407 w 7705263"/>
                <a:gd name="connsiteY5" fmla="*/ 290289 h 446943"/>
                <a:gd name="connsiteX6" fmla="*/ 66719 w 7705263"/>
                <a:gd name="connsiteY6" fmla="*/ 49461 h 446943"/>
                <a:gd name="connsiteX7" fmla="*/ 0 w 7705263"/>
                <a:gd name="connsiteY7" fmla="*/ 0 h 44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5263" h="446943">
                  <a:moveTo>
                    <a:pt x="0" y="0"/>
                  </a:moveTo>
                  <a:lnTo>
                    <a:pt x="7705263" y="0"/>
                  </a:lnTo>
                  <a:lnTo>
                    <a:pt x="7705263" y="336656"/>
                  </a:lnTo>
                  <a:lnTo>
                    <a:pt x="7628473" y="316007"/>
                  </a:lnTo>
                  <a:cubicBezTo>
                    <a:pt x="5715858" y="-158954"/>
                    <a:pt x="3305246" y="313027"/>
                    <a:pt x="1901240" y="417106"/>
                  </a:cubicBezTo>
                  <a:cubicBezTo>
                    <a:pt x="1353529" y="455968"/>
                    <a:pt x="1054110" y="490539"/>
                    <a:pt x="534407" y="290289"/>
                  </a:cubicBezTo>
                  <a:cubicBezTo>
                    <a:pt x="347572" y="218299"/>
                    <a:pt x="199219" y="140051"/>
                    <a:pt x="66719" y="4946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739071" y="804849"/>
              <a:ext cx="6452929" cy="1434935"/>
            </a:xfrm>
            <a:custGeom>
              <a:avLst/>
              <a:gdLst>
                <a:gd name="connsiteX0" fmla="*/ 502298 w 6452929"/>
                <a:gd name="connsiteY0" fmla="*/ 332 h 1434935"/>
                <a:gd name="connsiteX1" fmla="*/ 6426572 w 6452929"/>
                <a:gd name="connsiteY1" fmla="*/ 1121661 h 1434935"/>
                <a:gd name="connsiteX2" fmla="*/ 6452929 w 6452929"/>
                <a:gd name="connsiteY2" fmla="*/ 1141412 h 1434935"/>
                <a:gd name="connsiteX3" fmla="*/ 6452929 w 6452929"/>
                <a:gd name="connsiteY3" fmla="*/ 1434935 h 1434935"/>
                <a:gd name="connsiteX4" fmla="*/ 6253422 w 6452929"/>
                <a:gd name="connsiteY4" fmla="*/ 1265198 h 1434935"/>
                <a:gd name="connsiteX5" fmla="*/ 0 w 6452929"/>
                <a:gd name="connsiteY5" fmla="*/ 10837 h 1434935"/>
                <a:gd name="connsiteX6" fmla="*/ 236918 w 6452929"/>
                <a:gd name="connsiteY6" fmla="*/ 10512 h 1434935"/>
                <a:gd name="connsiteX7" fmla="*/ 502298 w 6452929"/>
                <a:gd name="connsiteY7" fmla="*/ 332 h 143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2929" h="1434935">
                  <a:moveTo>
                    <a:pt x="502298" y="332"/>
                  </a:moveTo>
                  <a:cubicBezTo>
                    <a:pt x="2197736" y="40426"/>
                    <a:pt x="4644016" y="-149940"/>
                    <a:pt x="6426572" y="1121661"/>
                  </a:cubicBezTo>
                  <a:lnTo>
                    <a:pt x="6452929" y="1141412"/>
                  </a:lnTo>
                  <a:lnTo>
                    <a:pt x="6452929" y="1434935"/>
                  </a:lnTo>
                  <a:lnTo>
                    <a:pt x="6253422" y="1265198"/>
                  </a:lnTo>
                  <a:cubicBezTo>
                    <a:pt x="4940123" y="246613"/>
                    <a:pt x="2978216" y="143355"/>
                    <a:pt x="0" y="10837"/>
                  </a:cubicBezTo>
                  <a:cubicBezTo>
                    <a:pt x="236918" y="10512"/>
                    <a:pt x="236918" y="10512"/>
                    <a:pt x="236918" y="10512"/>
                  </a:cubicBezTo>
                  <a:cubicBezTo>
                    <a:pt x="321117" y="9641"/>
                    <a:pt x="409508" y="-2107"/>
                    <a:pt x="502298" y="3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3392" y="2828835"/>
            <a:ext cx="111775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Radar-Vision Fusion for Enhanced Depth Estimation in Autonomous Driving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0"/>
            <a:ext cx="456469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E55762-E752-F739-C401-5D43C1D8D79E}"/>
              </a:ext>
            </a:extLst>
          </p:cNvPr>
          <p:cNvGrpSpPr/>
          <p:nvPr/>
        </p:nvGrpSpPr>
        <p:grpSpPr>
          <a:xfrm>
            <a:off x="2591915" y="4437112"/>
            <a:ext cx="7240489" cy="523220"/>
            <a:chOff x="2351584" y="4935654"/>
            <a:chExt cx="7240489" cy="523220"/>
          </a:xfrm>
        </p:grpSpPr>
        <p:sp>
          <p:nvSpPr>
            <p:cNvPr id="5" name="文本框 8"/>
            <p:cNvSpPr txBox="1"/>
            <p:nvPr/>
          </p:nvSpPr>
          <p:spPr>
            <a:xfrm>
              <a:off x="3210495" y="4935654"/>
              <a:ext cx="552266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9"/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9"/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FDC0-1335-E09C-EB67-F9BE74B0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54DC2E-7BBB-7421-59CF-A28010D2EB0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6341CA48-1CB8-BA52-981C-F82D25796539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3441813-1AB9-88EC-CEA8-B51B85363504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1A60C64-8F2E-F13E-2934-FD87B2409944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71211A-679C-ED5D-634E-503D1DDFC1AD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16A653-A985-D4CF-270C-E7C3FB269F3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25D5DFCD-3E6F-62AF-FB54-FB2594A5E50C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0267197-1F18-0590-BE75-AF660C9620A7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77738-DDAC-89DC-AED0-F1F4538238D1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5715D1E-C0EE-ED95-5FA0-57813B4197C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5813BC9B-972B-FF1A-26A2-23EEA5876843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7C57556-58F3-3196-1CFA-BAE65C7242AD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58087-47B2-7DEE-9457-873B9594DBBA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BE51841A-D715-2562-2CB4-9C653A08D521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163F179E-EFF5-2004-F276-93BE4EF643FE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5C6C4E05-6F6A-FDD6-DAF5-BD9A30C53FD2}"/>
                </a:ext>
              </a:extLst>
            </p:cNvPr>
            <p:cNvSpPr txBox="1"/>
            <p:nvPr/>
          </p:nvSpPr>
          <p:spPr>
            <a:xfrm>
              <a:off x="6702517" y="5741668"/>
              <a:ext cx="298350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659CD6-46C5-010A-11B8-A9F607042DD6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8A55-C57E-51CE-AD41-4D633D0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ABECA6E-E089-C3BB-64A4-2E1AF22773B8}"/>
              </a:ext>
            </a:extLst>
          </p:cNvPr>
          <p:cNvSpPr/>
          <p:nvPr/>
        </p:nvSpPr>
        <p:spPr>
          <a:xfrm>
            <a:off x="119336" y="405237"/>
            <a:ext cx="388843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Expected Result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4370207A-7F5C-3B6E-714B-67C95E79E160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2.1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3D2B-9419-4A8C-789B-C03FEABCFFE9}"/>
              </a:ext>
            </a:extLst>
          </p:cNvPr>
          <p:cNvSpPr txBox="1"/>
          <p:nvPr/>
        </p:nvSpPr>
        <p:spPr>
          <a:xfrm>
            <a:off x="1199456" y="1124744"/>
            <a:ext cx="10081120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Enhancing the robustness of environmental perception in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Improving the system's perception capabilities in complex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cost-effective solution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more cost-effective method for depth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Suitable for large-scale commercial deployment of autonomous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Technological innovation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Innovating in multi-modal fusion methods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Feature extraction and model fusion.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C7161-7179-36BB-70A6-F0167BD95A93}"/>
              </a:ext>
            </a:extLst>
          </p:cNvPr>
          <p:cNvSpPr txBox="1"/>
          <p:nvPr/>
        </p:nvSpPr>
        <p:spPr>
          <a:xfrm>
            <a:off x="11496600" y="6381328"/>
            <a:ext cx="4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5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624"/>
            <a:ext cx="3635456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44703" y="2628781"/>
            <a:ext cx="9681663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algn="ctr"/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jchen57@wm.edu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666E-9317-60E4-55E3-0F0A60CA4F07}"/>
              </a:ext>
            </a:extLst>
          </p:cNvPr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08C4F81-54B8-7258-C654-945EEE4D0432}"/>
              </a:ext>
            </a:extLst>
          </p:cNvPr>
          <p:cNvGrpSpPr/>
          <p:nvPr/>
        </p:nvGrpSpPr>
        <p:grpSpPr>
          <a:xfrm>
            <a:off x="2591916" y="4759482"/>
            <a:ext cx="7240489" cy="523220"/>
            <a:chOff x="2351584" y="4935654"/>
            <a:chExt cx="7240489" cy="523220"/>
          </a:xfrm>
        </p:grpSpPr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AF0AF3D1-0D36-1A79-C1CC-69E1E77C5746}"/>
                </a:ext>
              </a:extLst>
            </p:cNvPr>
            <p:cNvSpPr txBox="1"/>
            <p:nvPr/>
          </p:nvSpPr>
          <p:spPr>
            <a:xfrm>
              <a:off x="3439308" y="4935654"/>
              <a:ext cx="506504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9">
              <a:extLst>
                <a:ext uri="{FF2B5EF4-FFF2-40B4-BE49-F238E27FC236}">
                  <a16:creationId xmlns:a16="http://schemas.microsoft.com/office/drawing/2014/main" id="{0DAF5BC7-7EA8-2D04-1E08-BBE99DB8B3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9">
              <a:extLst>
                <a:ext uri="{FF2B5EF4-FFF2-40B4-BE49-F238E27FC236}">
                  <a16:creationId xmlns:a16="http://schemas.microsoft.com/office/drawing/2014/main" id="{2C67B6B3-2E62-5508-DC5E-2CFC0B5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9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9832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8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82DC627-09C7-8634-FF86-7378249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143000"/>
            <a:ext cx="7572375" cy="5715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28091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Development of Autonomous Vehicles (AVs)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1.1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766F2-7D48-F9A4-86A2-1D4C2C64A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600339" y="1728421"/>
            <a:ext cx="3629363" cy="109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7E228F-6088-EFE4-7C0D-E0D18DEE8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3426499"/>
            <a:ext cx="4464496" cy="9168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C659E1-D1BD-B616-B04E-C8858FBAEB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5" y="4944065"/>
            <a:ext cx="4079776" cy="8378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928991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Limitations of a Purely Vision-Based Solution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4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01C32B0-63D7-2E10-A603-669831D9E6A2}"/>
              </a:ext>
            </a:extLst>
          </p:cNvPr>
          <p:cNvSpPr txBox="1"/>
          <p:nvPr/>
        </p:nvSpPr>
        <p:spPr>
          <a:xfrm>
            <a:off x="1199456" y="1124744"/>
            <a:ext cx="10081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Lighting Conditions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In low light, strong light, fog, rain, or nighttime, camera performance 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low</a:t>
            </a: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, leading to blurry or overexposed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Occlusion Issues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Cameras cannot capture objects behind obstructions, increasing the risk of perception failure</a:t>
            </a:r>
            <a:r>
              <a:rPr lang="en-US" dirty="0"/>
              <a:t>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Limited Long-Range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Depth estimation of distant objects is inaccurate, especially in high-speed environments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561F-03FE-7B80-EE20-0E5A43B6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2E2F4C9-5564-F28D-30AA-511154A672DA}"/>
              </a:ext>
            </a:extLst>
          </p:cNvPr>
          <p:cNvSpPr/>
          <p:nvPr/>
        </p:nvSpPr>
        <p:spPr>
          <a:xfrm>
            <a:off x="623393" y="425542"/>
            <a:ext cx="9217023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Limitations of combining Vision and LiDAR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0F13382F-5C37-A910-7643-54C1948FD7AB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425AF-3094-189E-1C87-190D5042D84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5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E2A547F-D3C9-DAFB-CBD2-7AF89D434F9B}"/>
              </a:ext>
            </a:extLst>
          </p:cNvPr>
          <p:cNvSpPr txBox="1"/>
          <p:nvPr/>
        </p:nvSpPr>
        <p:spPr>
          <a:xfrm>
            <a:off x="1199456" y="1124744"/>
            <a:ext cx="1008112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cost: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sensors are expensive, particularly high-precision systems, making large-scale commercial deployment a significant economic barrier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Weather sensitivity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is vulnerable to extreme weather conditions (e.g., heavy rain, fog, snow), where laser signals may scatter or reflect, leading to unreliable perception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Sensor alignment: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Precise alignment for LiDAR and camera data is required, including time and spatial calibration.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computational load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Multi-sensor fusion increases complexity.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Delays in real-time applications.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3D0-07CC-B413-B84C-F47143F0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10BA2B5-6798-5998-AC07-776CE11D1880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D3EC6C1A-B1E0-182D-F24F-43A062E68B3C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0D58567-4698-DCCE-6489-AD9449942D39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4B9DBF9-CA62-351B-30FE-975C1F1AD07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222BC-F08D-0C0B-4FEA-8FB95BC9D694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CC7862E-EFA5-7E64-09B6-A65DB194E3B5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45C3EAE-6F47-BC59-5016-92C221CD5BDD}"/>
                </a:ext>
              </a:extLst>
            </p:cNvPr>
            <p:cNvSpPr txBox="1"/>
            <p:nvPr/>
          </p:nvSpPr>
          <p:spPr>
            <a:xfrm>
              <a:off x="6705236" y="4536070"/>
              <a:ext cx="164339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78359A4-C368-16E6-83D9-47DB225E9293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2A6034-1B29-D7AD-9844-D3FAFC5BE95B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68F3315-E3BD-D890-BD2F-28F12125707C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D4193631-8383-A31A-D99B-C8D08E61259F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2FD9753-C4F8-3087-CFC7-BD6ACB8E8EF4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66742-63A2-CCD4-9B9E-65F905FAFF87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077A443B-AA9C-A168-E9FF-A6ECE55D57F5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BA02323A-E8DF-2939-A0D9-3ED4D76C5E6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16DD412F-1804-E7DB-9259-09C8BB975787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751A27-F68C-7D10-BC2D-A3752B10282F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7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06CF-C1F1-207A-E142-B2E5B75C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0231781D-2C40-6D44-101E-2E47B0D05A0F}"/>
              </a:ext>
            </a:extLst>
          </p:cNvPr>
          <p:cNvSpPr/>
          <p:nvPr/>
        </p:nvSpPr>
        <p:spPr>
          <a:xfrm>
            <a:off x="679200" y="429897"/>
            <a:ext cx="9649071" cy="525598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Radar-Vision Fusion for Enhanced Depth Estimation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36FF5B-5606-3AE7-9B71-519FB952FF9E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7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362566C-B259-A1E3-A040-7644E556E43B}"/>
              </a:ext>
            </a:extLst>
          </p:cNvPr>
          <p:cNvSpPr txBox="1"/>
          <p:nvPr/>
        </p:nvSpPr>
        <p:spPr>
          <a:xfrm>
            <a:off x="1061325" y="1268760"/>
            <a:ext cx="4536504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Robustness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Enhance Long-Range Sensing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Cost Efficiency and System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System Safety and Fault Tolerance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F7E3AD95-964C-DB6D-1906-85B2C66EFD80}"/>
              </a:ext>
            </a:extLst>
          </p:cNvPr>
          <p:cNvSpPr/>
          <p:nvPr/>
        </p:nvSpPr>
        <p:spPr>
          <a:xfrm>
            <a:off x="695400" y="42989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2E345-6A5B-BB19-877B-49882BF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62" y="2243042"/>
            <a:ext cx="6624736" cy="22473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805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4224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9336" y="405237"/>
            <a:ext cx="316835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Methodology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A2566ACA-B08F-F104-8A72-56BF21208B3B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FA931-ABA0-A699-7ADB-2E6B954A0E42}"/>
              </a:ext>
            </a:extLst>
          </p:cNvPr>
          <p:cNvSpPr txBox="1"/>
          <p:nvPr/>
        </p:nvSpPr>
        <p:spPr>
          <a:xfrm>
            <a:off x="1199456" y="1124744"/>
            <a:ext cx="10081120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Proposed a</a:t>
            </a:r>
            <a:r>
              <a:rPr lang="zh-CN" altLang="en-US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Deep Learning Modal</a:t>
            </a:r>
            <a:r>
              <a:rPr lang="zh-CN" alt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for Radar-Vision Depth Estimation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Vision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Multi-modal Feature Alignment and Fusion.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Optimize Modals for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Reduce computational complexity and delay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Maintain high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Experimental design and expected results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Using public dataset: </a:t>
            </a:r>
            <a:r>
              <a:rPr lang="en-US" altLang="zh-CN" spc="1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nuScenes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(include vision, RADAR and LiDAR data)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Evaluation metrics: root mean square error (RMSE), and relative error (REL)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Discuss the limitation and future prospects of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Radar-Vision Depth Estimation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in Autonomous Driving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09EFE-0683-C212-AF1D-3E5AED6B6A3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E2E-45F9-38BA-C20E-0D9A1087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65" y="1887580"/>
            <a:ext cx="4614664" cy="15654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4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kNTIwMTQyZDg1NTQzZjE5ZmNmMzY2NjY3YzdmMTJm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2259">
      <a:dk1>
        <a:sysClr val="windowText" lastClr="000000"/>
      </a:dk1>
      <a:lt1>
        <a:sysClr val="window" lastClr="FFFFFF"/>
      </a:lt1>
      <a:dk2>
        <a:srgbClr val="444257"/>
      </a:dk2>
      <a:lt2>
        <a:srgbClr val="E7E6E6"/>
      </a:lt2>
      <a:accent1>
        <a:srgbClr val="444257"/>
      </a:accent1>
      <a:accent2>
        <a:srgbClr val="D3A15A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DA1E3B083314EAA8E903F43ADC3D7" ma:contentTypeVersion="1" ma:contentTypeDescription="Create a new document." ma:contentTypeScope="" ma:versionID="98ac92e6b240268425b11f39fa7b4d01">
  <xsd:schema xmlns:xsd="http://www.w3.org/2001/XMLSchema" xmlns:xs="http://www.w3.org/2001/XMLSchema" xmlns:p="http://schemas.microsoft.com/office/2006/metadata/properties" xmlns:ns3="403ae55c-276f-4587-9232-d7bc363d7bf2" targetNamespace="http://schemas.microsoft.com/office/2006/metadata/properties" ma:root="true" ma:fieldsID="0e13224a63864b1d9fb069411dbea26f" ns3:_="">
    <xsd:import namespace="403ae55c-276f-4587-9232-d7bc363d7b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e55c-276f-4587-9232-d7bc363d7b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1F96-1B9D-460E-B669-C1B503756937}">
  <ds:schemaRefs>
    <ds:schemaRef ds:uri="403ae55c-276f-4587-9232-d7bc363d7bf2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7C6502-9435-4738-ADFB-7F92020B6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D11F2-2246-438C-92D8-3B824B482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e55c-276f-4587-9232-d7bc363d7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9934</TotalTime>
  <Words>555</Words>
  <Application>Microsoft Macintosh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Vollkorn</vt:lpstr>
      <vt:lpstr>Arial</vt:lpstr>
      <vt:lpstr>Calibri</vt:lpstr>
      <vt:lpstr>Century Gothic</vt:lpstr>
      <vt:lpstr>PT Serif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Chen, Junzhou</cp:lastModifiedBy>
  <cp:revision>1945</cp:revision>
  <dcterms:created xsi:type="dcterms:W3CDTF">2016-08-03T02:49:00Z</dcterms:created>
  <dcterms:modified xsi:type="dcterms:W3CDTF">2024-10-08T13:34:05Z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5857E2D6F829429FBEFA6442FEB0ADA1</vt:lpwstr>
  </property>
  <property fmtid="{D5CDD505-2E9C-101B-9397-08002B2CF9AE}" pid="4" name="KSOTemplateUUID">
    <vt:lpwstr>v1.0_mb_UsE63jqE2O5YYHyLwcRSew==</vt:lpwstr>
  </property>
  <property fmtid="{D5CDD505-2E9C-101B-9397-08002B2CF9AE}" pid="5" name="ContentTypeId">
    <vt:lpwstr>0x010100805DA1E3B083314EAA8E903F43ADC3D7</vt:lpwstr>
  </property>
</Properties>
</file>