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144" y="-17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31"/>
            <a:ext cx="9144000" cy="70148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5220" y="2768271"/>
            <a:ext cx="5469924" cy="988541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2800" b="1">
                <a:solidFill>
                  <a:srgbClr val="003765"/>
                </a:solidFill>
                <a:latin typeface="Metropolis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60739" y="3855803"/>
            <a:ext cx="4794421" cy="428925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rgbClr val="003765"/>
                </a:solidFill>
                <a:latin typeface="Metropolis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 userDrawn="1"/>
        </p:nvSpPr>
        <p:spPr>
          <a:xfrm>
            <a:off x="-7783" y="6685978"/>
            <a:ext cx="9144000" cy="172838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44"/>
          <a:stretch>
            <a:fillRect/>
          </a:stretch>
        </p:blipFill>
        <p:spPr>
          <a:xfrm>
            <a:off x="149255" y="25962"/>
            <a:ext cx="1717645" cy="417613"/>
          </a:xfrm>
          <a:prstGeom prst="rect">
            <a:avLst/>
          </a:prstGeom>
        </p:spPr>
      </p:pic>
      <p:sp>
        <p:nvSpPr>
          <p:cNvPr id="10" name="10 Rectángulo"/>
          <p:cNvSpPr/>
          <p:nvPr userDrawn="1"/>
        </p:nvSpPr>
        <p:spPr>
          <a:xfrm>
            <a:off x="0" y="6643553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0" y="6706450"/>
            <a:ext cx="1192792" cy="13241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310" y="6709283"/>
            <a:ext cx="778050" cy="1257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</p:spPr>
      </p:pic>
      <p:sp>
        <p:nvSpPr>
          <p:cNvPr id="15" name="10 Rectángulo"/>
          <p:cNvSpPr/>
          <p:nvPr userDrawn="1"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6" name="Rectángulo 15"/>
          <p:cNvSpPr/>
          <p:nvPr userDrawn="1"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7" name="Marcador de número de diapositiva 5"/>
          <p:cNvSpPr txBox="1"/>
          <p:nvPr userDrawn="1"/>
        </p:nvSpPr>
        <p:spPr>
          <a:xfrm>
            <a:off x="7082933" y="6633500"/>
            <a:ext cx="2057400" cy="20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Metropolis" panose="000005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013F24-039A-4DC1-8CA9-A11BB62B7040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t>‹Nº›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6458251" y="152484"/>
            <a:ext cx="2430462" cy="222250"/>
          </a:xfrm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MX" dirty="0"/>
              <a:t>Tema (modificar)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2" name="Rectángulo 11"/>
          <p:cNvSpPr/>
          <p:nvPr userDrawn="1"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</p:spPr>
      </p:pic>
      <p:sp>
        <p:nvSpPr>
          <p:cNvPr id="15" name="10 Rectángulo"/>
          <p:cNvSpPr/>
          <p:nvPr userDrawn="1"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6" name="Rectángulo 15"/>
          <p:cNvSpPr/>
          <p:nvPr userDrawn="1"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7" name="Marcador de número de diapositiva 5"/>
          <p:cNvSpPr txBox="1"/>
          <p:nvPr userDrawn="1"/>
        </p:nvSpPr>
        <p:spPr>
          <a:xfrm>
            <a:off x="7082933" y="6633500"/>
            <a:ext cx="2057400" cy="20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Metropolis" panose="000005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013F24-039A-4DC1-8CA9-A11BB62B7040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t>‹Nº›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  <p:grpSp>
        <p:nvGrpSpPr>
          <p:cNvPr id="9" name="Grupo 8"/>
          <p:cNvGrpSpPr/>
          <p:nvPr userDrawn="1"/>
        </p:nvGrpSpPr>
        <p:grpSpPr>
          <a:xfrm>
            <a:off x="3685211" y="-3817"/>
            <a:ext cx="5451006" cy="470023"/>
            <a:chOff x="3698698" y="268452"/>
            <a:chExt cx="5451006" cy="470023"/>
          </a:xfrm>
        </p:grpSpPr>
        <p:pic>
          <p:nvPicPr>
            <p:cNvPr id="10" name="Imagen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163" y="274075"/>
              <a:ext cx="1206054" cy="46440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650" y="274075"/>
              <a:ext cx="1206054" cy="464400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928" y="274075"/>
              <a:ext cx="1206054" cy="46440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15" y="274075"/>
              <a:ext cx="1206054" cy="464400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698" y="268452"/>
              <a:ext cx="1206054" cy="464400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185" y="268452"/>
              <a:ext cx="1206054" cy="464400"/>
            </a:xfrm>
            <a:prstGeom prst="rect">
              <a:avLst/>
            </a:prstGeom>
          </p:spPr>
        </p:pic>
      </p:grpSp>
      <p:sp>
        <p:nvSpPr>
          <p:cNvPr id="22" name="Rectángulo 21"/>
          <p:cNvSpPr/>
          <p:nvPr userDrawn="1"/>
        </p:nvSpPr>
        <p:spPr>
          <a:xfrm>
            <a:off x="3673791" y="-3"/>
            <a:ext cx="1325688" cy="527223"/>
          </a:xfrm>
          <a:prstGeom prst="rect">
            <a:avLst/>
          </a:prstGeom>
          <a:solidFill>
            <a:srgbClr val="003366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23" name="Rectángulo 22"/>
          <p:cNvSpPr/>
          <p:nvPr userDrawn="1"/>
        </p:nvSpPr>
        <p:spPr>
          <a:xfrm>
            <a:off x="4947390" y="-3817"/>
            <a:ext cx="1136999" cy="527223"/>
          </a:xfrm>
          <a:prstGeom prst="rect">
            <a:avLst/>
          </a:prstGeom>
          <a:solidFill>
            <a:srgbClr val="00336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 userDrawn="1"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</p:spPr>
      </p:pic>
      <p:sp>
        <p:nvSpPr>
          <p:cNvPr id="15" name="10 Rectángulo"/>
          <p:cNvSpPr/>
          <p:nvPr userDrawn="1"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6" name="Rectángulo 15"/>
          <p:cNvSpPr/>
          <p:nvPr userDrawn="1"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7" name="Marcador de número de diapositiva 5"/>
          <p:cNvSpPr txBox="1"/>
          <p:nvPr userDrawn="1"/>
        </p:nvSpPr>
        <p:spPr>
          <a:xfrm>
            <a:off x="7082933" y="6633500"/>
            <a:ext cx="2057400" cy="20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Metropolis" panose="000005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013F24-039A-4DC1-8CA9-A11BB62B7040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t>‹Nº›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6458251" y="152484"/>
            <a:ext cx="2430462" cy="222250"/>
          </a:xfrm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MX" dirty="0"/>
              <a:t>Tema (modificar)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 userDrawn="1"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</p:spPr>
      </p:pic>
      <p:sp>
        <p:nvSpPr>
          <p:cNvPr id="15" name="10 Rectángulo"/>
          <p:cNvSpPr/>
          <p:nvPr userDrawn="1"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6" name="Rectángulo 15"/>
          <p:cNvSpPr/>
          <p:nvPr userDrawn="1"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7" name="Marcador de número de diapositiva 5"/>
          <p:cNvSpPr txBox="1"/>
          <p:nvPr userDrawn="1"/>
        </p:nvSpPr>
        <p:spPr>
          <a:xfrm>
            <a:off x="7082933" y="6633500"/>
            <a:ext cx="2057400" cy="20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Metropolis" panose="000005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013F24-039A-4DC1-8CA9-A11BB62B7040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t>‹Nº›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  <p:grpSp>
        <p:nvGrpSpPr>
          <p:cNvPr id="9" name="Grupo 8"/>
          <p:cNvGrpSpPr/>
          <p:nvPr userDrawn="1"/>
        </p:nvGrpSpPr>
        <p:grpSpPr>
          <a:xfrm>
            <a:off x="3685211" y="-3817"/>
            <a:ext cx="5451006" cy="470023"/>
            <a:chOff x="3698698" y="268452"/>
            <a:chExt cx="5451006" cy="470023"/>
          </a:xfrm>
        </p:grpSpPr>
        <p:pic>
          <p:nvPicPr>
            <p:cNvPr id="10" name="Imagen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163" y="274075"/>
              <a:ext cx="1206054" cy="46440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650" y="274075"/>
              <a:ext cx="1206054" cy="464400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928" y="274075"/>
              <a:ext cx="1206054" cy="46440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15" y="274075"/>
              <a:ext cx="1206054" cy="464400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698" y="268452"/>
              <a:ext cx="1206054" cy="464400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185" y="268452"/>
              <a:ext cx="1206054" cy="464400"/>
            </a:xfrm>
            <a:prstGeom prst="rect">
              <a:avLst/>
            </a:prstGeom>
          </p:spPr>
        </p:pic>
      </p:grpSp>
      <p:sp>
        <p:nvSpPr>
          <p:cNvPr id="22" name="Rectángulo 21"/>
          <p:cNvSpPr/>
          <p:nvPr userDrawn="1"/>
        </p:nvSpPr>
        <p:spPr>
          <a:xfrm>
            <a:off x="3673791" y="-3"/>
            <a:ext cx="1325688" cy="527223"/>
          </a:xfrm>
          <a:prstGeom prst="rect">
            <a:avLst/>
          </a:prstGeom>
          <a:solidFill>
            <a:srgbClr val="003366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23" name="Rectángulo 22"/>
          <p:cNvSpPr/>
          <p:nvPr userDrawn="1"/>
        </p:nvSpPr>
        <p:spPr>
          <a:xfrm>
            <a:off x="4947390" y="-3817"/>
            <a:ext cx="1136999" cy="527223"/>
          </a:xfrm>
          <a:prstGeom prst="rect">
            <a:avLst/>
          </a:prstGeom>
          <a:solidFill>
            <a:srgbClr val="00336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7"/>
          <p:cNvSpPr/>
          <p:nvPr userDrawn="1"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</p:spPr>
      </p:pic>
      <p:sp>
        <p:nvSpPr>
          <p:cNvPr id="11" name="10 Rectángulo"/>
          <p:cNvSpPr/>
          <p:nvPr userDrawn="1"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" y="6659996"/>
            <a:ext cx="1192792" cy="130322"/>
          </a:xfrm>
          <a:prstGeom prst="rect">
            <a:avLst/>
          </a:prstGeom>
        </p:spPr>
      </p:pic>
      <p:sp>
        <p:nvSpPr>
          <p:cNvPr id="13" name="Rectángulo 12"/>
          <p:cNvSpPr/>
          <p:nvPr userDrawn="1"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4" name="Marcador de número de diapositiva 5"/>
          <p:cNvSpPr txBox="1"/>
          <p:nvPr userDrawn="1"/>
        </p:nvSpPr>
        <p:spPr>
          <a:xfrm>
            <a:off x="7082933" y="6633500"/>
            <a:ext cx="2057400" cy="20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Metropolis" panose="000005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013F24-039A-4DC1-8CA9-A11BB62B7040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t>‹Nº›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6458251" y="152484"/>
            <a:ext cx="2430462" cy="222250"/>
          </a:xfrm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MX" dirty="0"/>
              <a:t>Tema (modificar)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3685211" y="-3817"/>
            <a:ext cx="5451006" cy="470023"/>
            <a:chOff x="3698698" y="268452"/>
            <a:chExt cx="5451006" cy="470023"/>
          </a:xfrm>
        </p:grpSpPr>
        <p:pic>
          <p:nvPicPr>
            <p:cNvPr id="16" name="Imagen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163" y="274075"/>
              <a:ext cx="1206054" cy="464400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650" y="274075"/>
              <a:ext cx="1206054" cy="464400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928" y="274075"/>
              <a:ext cx="1206054" cy="46440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15" y="274075"/>
              <a:ext cx="1206054" cy="464400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698" y="268452"/>
              <a:ext cx="1206054" cy="464400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185" y="268452"/>
              <a:ext cx="1206054" cy="464400"/>
            </a:xfrm>
            <a:prstGeom prst="rect">
              <a:avLst/>
            </a:prstGeom>
          </p:spPr>
        </p:pic>
      </p:grpSp>
      <p:sp>
        <p:nvSpPr>
          <p:cNvPr id="22" name="Rectángulo 21"/>
          <p:cNvSpPr/>
          <p:nvPr userDrawn="1"/>
        </p:nvSpPr>
        <p:spPr>
          <a:xfrm>
            <a:off x="3673791" y="-3"/>
            <a:ext cx="1325688" cy="527223"/>
          </a:xfrm>
          <a:prstGeom prst="rect">
            <a:avLst/>
          </a:prstGeom>
          <a:solidFill>
            <a:srgbClr val="003366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23" name="Rectángulo 22"/>
          <p:cNvSpPr/>
          <p:nvPr userDrawn="1"/>
        </p:nvSpPr>
        <p:spPr>
          <a:xfrm>
            <a:off x="4947390" y="-3817"/>
            <a:ext cx="1136999" cy="527223"/>
          </a:xfrm>
          <a:prstGeom prst="rect">
            <a:avLst/>
          </a:prstGeom>
          <a:solidFill>
            <a:srgbClr val="00336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</p:spPr>
      </p:pic>
      <p:sp>
        <p:nvSpPr>
          <p:cNvPr id="11" name="10 Rectángulo"/>
          <p:cNvSpPr/>
          <p:nvPr userDrawn="1"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" y="6659996"/>
            <a:ext cx="1192792" cy="130322"/>
          </a:xfrm>
          <a:prstGeom prst="rect">
            <a:avLst/>
          </a:prstGeom>
        </p:spPr>
      </p:pic>
      <p:sp>
        <p:nvSpPr>
          <p:cNvPr id="13" name="Rectángulo 12"/>
          <p:cNvSpPr/>
          <p:nvPr userDrawn="1"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4" name="Marcador de número de diapositiva 5"/>
          <p:cNvSpPr txBox="1"/>
          <p:nvPr userDrawn="1"/>
        </p:nvSpPr>
        <p:spPr>
          <a:xfrm>
            <a:off x="7082933" y="6633500"/>
            <a:ext cx="2057400" cy="20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Metropolis" panose="000005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013F24-039A-4DC1-8CA9-A11BB62B7040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t>‹Nº›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791" y="2751438"/>
            <a:ext cx="7886700" cy="1020206"/>
          </a:xfrm>
        </p:spPr>
        <p:txBody>
          <a:bodyPr anchor="b"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353834" y="3988103"/>
            <a:ext cx="4014015" cy="377952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Rectángulo 6"/>
          <p:cNvSpPr/>
          <p:nvPr userDrawn="1"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</p:spPr>
      </p:pic>
      <p:sp>
        <p:nvSpPr>
          <p:cNvPr id="10" name="10 Rectángulo"/>
          <p:cNvSpPr/>
          <p:nvPr userDrawn="1"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 userDrawn="1"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2" name="Marcador de número de diapositiva 5"/>
          <p:cNvSpPr txBox="1"/>
          <p:nvPr userDrawn="1"/>
        </p:nvSpPr>
        <p:spPr>
          <a:xfrm>
            <a:off x="7082933" y="6633500"/>
            <a:ext cx="2057400" cy="20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Metropolis" panose="000005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013F24-039A-4DC1-8CA9-A11BB62B7040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t>‹Nº›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  <p:grpSp>
        <p:nvGrpSpPr>
          <p:cNvPr id="14" name="Grupo 13"/>
          <p:cNvGrpSpPr/>
          <p:nvPr userDrawn="1"/>
        </p:nvGrpSpPr>
        <p:grpSpPr>
          <a:xfrm>
            <a:off x="3685211" y="-3817"/>
            <a:ext cx="5451006" cy="470023"/>
            <a:chOff x="3698698" y="268452"/>
            <a:chExt cx="5451006" cy="470023"/>
          </a:xfrm>
        </p:grpSpPr>
        <p:pic>
          <p:nvPicPr>
            <p:cNvPr id="15" name="Imagen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163" y="274075"/>
              <a:ext cx="1206054" cy="4644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650" y="274075"/>
              <a:ext cx="1206054" cy="464400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928" y="274075"/>
              <a:ext cx="1206054" cy="464400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15" y="274075"/>
              <a:ext cx="1206054" cy="46440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698" y="268452"/>
              <a:ext cx="1206054" cy="464400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185" y="268452"/>
              <a:ext cx="1206054" cy="464400"/>
            </a:xfrm>
            <a:prstGeom prst="rect">
              <a:avLst/>
            </a:prstGeom>
          </p:spPr>
        </p:pic>
      </p:grpSp>
      <p:sp>
        <p:nvSpPr>
          <p:cNvPr id="22" name="Rectángulo 21"/>
          <p:cNvSpPr/>
          <p:nvPr userDrawn="1"/>
        </p:nvSpPr>
        <p:spPr>
          <a:xfrm>
            <a:off x="3673791" y="-3"/>
            <a:ext cx="1325688" cy="527223"/>
          </a:xfrm>
          <a:prstGeom prst="rect">
            <a:avLst/>
          </a:prstGeom>
          <a:solidFill>
            <a:srgbClr val="003366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23" name="Rectángulo 22"/>
          <p:cNvSpPr/>
          <p:nvPr userDrawn="1"/>
        </p:nvSpPr>
        <p:spPr>
          <a:xfrm>
            <a:off x="4947390" y="-3817"/>
            <a:ext cx="1136999" cy="527223"/>
          </a:xfrm>
          <a:prstGeom prst="rect">
            <a:avLst/>
          </a:prstGeom>
          <a:solidFill>
            <a:srgbClr val="00336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791" y="2751438"/>
            <a:ext cx="7886700" cy="1020206"/>
          </a:xfrm>
        </p:spPr>
        <p:txBody>
          <a:bodyPr anchor="b"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353834" y="3988103"/>
            <a:ext cx="4014015" cy="377952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Rectángulo 6"/>
          <p:cNvSpPr/>
          <p:nvPr userDrawn="1"/>
        </p:nvSpPr>
        <p:spPr>
          <a:xfrm>
            <a:off x="0" y="-1"/>
            <a:ext cx="9144000" cy="527223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3" y="30614"/>
            <a:ext cx="1117523" cy="465991"/>
          </a:xfrm>
          <a:prstGeom prst="rect">
            <a:avLst/>
          </a:prstGeom>
        </p:spPr>
      </p:pic>
      <p:sp>
        <p:nvSpPr>
          <p:cNvPr id="10" name="10 Rectángulo"/>
          <p:cNvSpPr/>
          <p:nvPr userDrawn="1"/>
        </p:nvSpPr>
        <p:spPr>
          <a:xfrm>
            <a:off x="-7783" y="6519541"/>
            <a:ext cx="9144000" cy="25807"/>
          </a:xfrm>
          <a:prstGeom prst="rect">
            <a:avLst/>
          </a:prstGeom>
          <a:solidFill>
            <a:srgbClr val="3366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 userDrawn="1"/>
        </p:nvSpPr>
        <p:spPr>
          <a:xfrm>
            <a:off x="-3667" y="6598892"/>
            <a:ext cx="9144000" cy="2640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12" name="Marcador de número de diapositiva 5"/>
          <p:cNvSpPr txBox="1"/>
          <p:nvPr userDrawn="1"/>
        </p:nvSpPr>
        <p:spPr>
          <a:xfrm>
            <a:off x="7082933" y="6633500"/>
            <a:ext cx="2057400" cy="20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Metropolis" panose="000005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013F24-039A-4DC1-8CA9-A11BB62B7040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t>‹Nº›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94552" y="675244"/>
            <a:ext cx="7886700" cy="389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0867" y="133629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Metropolis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etropolis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etropolis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etropolis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etropolis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etropolis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>
            <a:off x="539552" y="1615144"/>
            <a:ext cx="8064896" cy="1202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Metropolis" panose="00000500000000000000" pitchFamily="50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MX" sz="4000" b="1" i="0" u="none" strike="noStrike" kern="1200" cap="none" spc="0" normalizeH="0" baseline="0" noProof="0" dirty="0">
                <a:ln>
                  <a:noFill/>
                </a:ln>
                <a:solidFill>
                  <a:srgbClr val="003765"/>
                </a:solidFill>
                <a:effectLst/>
                <a:uLnTx/>
                <a:uFillTx/>
                <a:latin typeface="Metropolis" panose="00000500000000000000" pitchFamily="50" charset="0"/>
                <a:ea typeface="+mj-ea"/>
                <a:cs typeface="+mj-cs"/>
              </a:rPr>
              <a:t>ATENCIÓN A VÍCTIMAS DEL DELITO</a:t>
            </a:r>
          </a:p>
        </p:txBody>
      </p:sp>
      <p:sp>
        <p:nvSpPr>
          <p:cNvPr id="5" name="3 Rectángulo"/>
          <p:cNvSpPr/>
          <p:nvPr/>
        </p:nvSpPr>
        <p:spPr>
          <a:xfrm>
            <a:off x="0" y="3671313"/>
            <a:ext cx="9144000" cy="45719"/>
          </a:xfrm>
          <a:prstGeom prst="rect">
            <a:avLst/>
          </a:prstGeom>
          <a:solidFill>
            <a:srgbClr val="003765"/>
          </a:solidFill>
          <a:ln>
            <a:solidFill>
              <a:srgbClr val="003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3765"/>
              </a:solidFill>
              <a:effectLst/>
              <a:uLnTx/>
              <a:uFillTx/>
              <a:latin typeface="Metropolis" panose="00000500000000000000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157963" y="4117816"/>
            <a:ext cx="396044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MX" sz="2000" b="1" dirty="0">
                <a:solidFill>
                  <a:srgbClr val="003765"/>
                </a:solidFill>
                <a:latin typeface="Metropolis" panose="00000500000000000000" pitchFamily="50" charset="0"/>
              </a:rPr>
              <a:t>23 diciembre </a:t>
            </a:r>
            <a:r>
              <a:rPr kumimoji="0" lang="es-MX" sz="2000" b="1" i="0" u="none" strike="noStrike" kern="1200" cap="none" spc="0" normalizeH="0" noProof="0" dirty="0">
                <a:ln>
                  <a:noFill/>
                </a:ln>
                <a:solidFill>
                  <a:srgbClr val="003765"/>
                </a:solidFill>
                <a:effectLst/>
                <a:uLnTx/>
                <a:uFillTx/>
                <a:latin typeface="Metropolis" panose="00000500000000000000" pitchFamily="50" charset="0"/>
                <a:ea typeface="+mn-ea"/>
                <a:cs typeface="+mn-cs"/>
              </a:rPr>
              <a:t>del 2024</a:t>
            </a: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srgbClr val="003765"/>
              </a:solidFill>
              <a:effectLst/>
              <a:uLnTx/>
              <a:uFillTx/>
              <a:latin typeface="Metropolis" panose="00000500000000000000" pitchFamily="50" charset="0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28575" y="5756029"/>
            <a:ext cx="4414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rgbClr val="5E7F98"/>
                </a:solidFill>
                <a:effectLst/>
                <a:uLnTx/>
                <a:uFillTx/>
                <a:latin typeface="Metropolis" panose="00000500000000000000" pitchFamily="50" charset="0"/>
                <a:ea typeface="Source Sans Pro" panose="020B0503030403020204" pitchFamily="34" charset="0"/>
                <a:cs typeface="+mn-cs"/>
              </a:rPr>
              <a:t>             Fuente: </a:t>
            </a:r>
            <a:r>
              <a:rPr lang="es-MX" sz="1000" dirty="0">
                <a:solidFill>
                  <a:srgbClr val="5E7F98"/>
                </a:solidFill>
                <a:latin typeface="Metropolis" panose="00000500000000000000" pitchFamily="50" charset="0"/>
                <a:ea typeface="Source Sans Pro" panose="020B0503030403020204" pitchFamily="34" charset="0"/>
              </a:rPr>
              <a:t>Coordinación General de Investigación de Delitos 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MX" sz="1000" dirty="0">
                <a:solidFill>
                  <a:srgbClr val="5E7F98"/>
                </a:solidFill>
                <a:latin typeface="Metropolis" panose="00000500000000000000" pitchFamily="50" charset="0"/>
                <a:ea typeface="Source Sans Pro" panose="020B0503030403020204" pitchFamily="34" charset="0"/>
              </a:rPr>
              <a:t>                            Género y Atención a Victimas </a:t>
            </a:r>
            <a:endParaRPr kumimoji="0" lang="es-MX" sz="1000" b="0" i="0" u="none" strike="noStrike" kern="1200" cap="none" spc="0" normalizeH="0" baseline="0" noProof="0" dirty="0">
              <a:ln>
                <a:noFill/>
              </a:ln>
              <a:solidFill>
                <a:srgbClr val="5E7F98"/>
              </a:solidFill>
              <a:effectLst/>
              <a:uLnTx/>
              <a:uFillTx/>
              <a:latin typeface="Metropolis" panose="00000500000000000000" pitchFamily="50" charset="0"/>
              <a:ea typeface="Source Sans Pro" panose="020B050303040302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rgbClr val="5E7F98"/>
                </a:solidFill>
                <a:effectLst/>
                <a:uLnTx/>
                <a:uFillTx/>
                <a:latin typeface="Metropolis" panose="00000500000000000000" pitchFamily="50" charset="0"/>
                <a:ea typeface="Source Sans Pro" panose="020B0503030403020204" pitchFamily="34" charset="0"/>
                <a:cs typeface="+mn-cs"/>
              </a:rPr>
              <a:t>   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1"/>
          <p:cNvSpPr txBox="1"/>
          <p:nvPr/>
        </p:nvSpPr>
        <p:spPr>
          <a:xfrm>
            <a:off x="493302" y="898027"/>
            <a:ext cx="7999798" cy="431118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26390" marR="0" lvl="0" indent="-32639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ymbol" panose="05050102010706020507"/>
              <a:buChar char="·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En la 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Asesoría Jurídica Pública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, se realizaron </a:t>
            </a:r>
            <a:r>
              <a:rPr lang="es-MX" sz="1600" dirty="0">
                <a:solidFill>
                  <a:prstClr val="black"/>
                </a:solidFill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 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 atenciones iniciales,  se atendieron  </a:t>
            </a:r>
            <a:r>
              <a:rPr lang="es-MX" sz="1600" dirty="0">
                <a:solidFill>
                  <a:prstClr val="black"/>
                </a:solidFill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 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  audiencias.</a:t>
            </a:r>
          </a:p>
          <a:p>
            <a:pPr marL="326390" marR="0" lvl="0" indent="-32639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ymbol" panose="05050102010706020507"/>
              <a:buChar char="·"/>
              <a:defRPr sz="1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opolis" panose="00000500000000000000" pitchFamily="50" charset="0"/>
              <a:cs typeface="Arial" panose="020B0604020202020204" pitchFamily="34" charset="0"/>
              <a:sym typeface="Arial" panose="020B0604020202020204"/>
            </a:endParaRPr>
          </a:p>
          <a:p>
            <a:pPr marL="326390" marR="0" lvl="0" indent="-32639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ymbol" panose="05050102010706020507"/>
              <a:buChar char="·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En los 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Centros de Atención a Víctimas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se atendieron </a:t>
            </a:r>
            <a:r>
              <a:rPr lang="es-MX" sz="1600" dirty="0">
                <a:solidFill>
                  <a:prstClr val="black"/>
                </a:solidFill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  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 personas usuarias de primera vez.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opolis" panose="00000500000000000000" pitchFamily="50" charset="0"/>
              <a:cs typeface="Arial" panose="020B0604020202020204" pitchFamily="34" charset="0"/>
              <a:sym typeface="Arial" panose="020B0604020202020204"/>
            </a:endParaRPr>
          </a:p>
          <a:p>
            <a:pPr marL="326390" marR="0" lvl="0" indent="-32639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ymbol" panose="05050102010706020507"/>
              <a:buChar char="·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En los 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Centros de Justicia para las Mujeres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 se atendieron a </a:t>
            </a:r>
            <a:r>
              <a:rPr lang="es-MX" sz="1600" dirty="0">
                <a:solidFill>
                  <a:prstClr val="black"/>
                </a:solidFill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 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 personas usuarias de primera vez. </a:t>
            </a:r>
          </a:p>
          <a:p>
            <a:pPr marL="326390" marR="0" lvl="0" indent="-32639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ymbol" panose="05050102010706020507"/>
              <a:buChar char="·"/>
              <a:defRPr sz="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opolis" panose="00000500000000000000" pitchFamily="50" charset="0"/>
              <a:cs typeface="Arial" panose="020B0604020202020204" pitchFamily="34" charset="0"/>
              <a:sym typeface="Arial" panose="020B0604020202020204"/>
            </a:endParaRPr>
          </a:p>
          <a:p>
            <a:pPr marL="326390" marR="0" lvl="0" indent="-32639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ymbol" panose="05050102010706020507"/>
              <a:buChar char="·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En el 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Centro de Estancia Transitoria para Niños y Niñas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permanecen  bajo protección   niñas y niños.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opolis" panose="00000500000000000000" pitchFamily="50" charset="0"/>
              <a:cs typeface="Arial" panose="020B0604020202020204" pitchFamily="34" charset="0"/>
              <a:sym typeface="Arial" panose="020B0604020202020204"/>
            </a:endParaRPr>
          </a:p>
          <a:p>
            <a:pPr marL="326390" marR="0" lvl="0" indent="-32639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ymbol" panose="05050102010706020507"/>
              <a:buChar char="·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La población en el 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Refugio Especializado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para Mujeres, Niñas y Niños Víctimas de Trata de Personas, es de</a:t>
            </a:r>
            <a:r>
              <a:rPr kumimoji="0" lang="es-MX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 </a:t>
            </a:r>
            <a:r>
              <a:rPr lang="es-MX" sz="1600" b="1" noProof="0" dirty="0">
                <a:solidFill>
                  <a:prstClr val="black"/>
                </a:solidFill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13</a:t>
            </a:r>
            <a:r>
              <a:rPr lang="es-MX" sz="1600" b="1" dirty="0">
                <a:solidFill>
                  <a:prstClr val="black"/>
                </a:solidFill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 pitchFamily="50" charset="0"/>
                <a:cs typeface="Arial" panose="020B0604020202020204" pitchFamily="34" charset="0"/>
                <a:sym typeface="Arial" panose="020B0604020202020204"/>
              </a:rPr>
              <a:t>personas.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opolis" panose="00000500000000000000" pitchFamily="50" charset="0"/>
              <a:cs typeface="Arial" panose="020B0604020202020204" pitchFamily="34" charset="0"/>
              <a:sym typeface="Arial" panose="020B0604020202020204"/>
            </a:endParaRPr>
          </a:p>
          <a:p>
            <a:pPr marR="0" lvl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lang="es-MX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Arial" panose="020B0604020202020204" pitchFamily="34" charset="0"/>
              <a:sym typeface="Arial" panose="020B0604020202020204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233534" y="152484"/>
            <a:ext cx="6655179" cy="222250"/>
          </a:xfrm>
        </p:spPr>
        <p:txBody>
          <a:bodyPr/>
          <a:lstStyle/>
          <a:p>
            <a:r>
              <a:rPr lang="es-MX" dirty="0"/>
              <a:t>RESULTADOS DE </a:t>
            </a:r>
            <a:r>
              <a:rPr lang="es-MX"/>
              <a:t>LA CGIDGAV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2"/>
          <p:cNvSpPr txBox="1"/>
          <p:nvPr/>
        </p:nvSpPr>
        <p:spPr>
          <a:xfrm>
            <a:off x="181653" y="1933504"/>
            <a:ext cx="3249521" cy="2784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lnSpc>
                <a:spcPct val="107000"/>
              </a:lnSpc>
              <a:defRPr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/>
                <a:cs typeface="Arial" panose="020B0604020202020204" pitchFamily="34" charset="0"/>
                <a:sym typeface="Arial" panose="020B0604020202020204"/>
              </a:rPr>
              <a:t>ASESORÍA JURÍDICA PÚBLICA</a:t>
            </a:r>
          </a:p>
        </p:txBody>
      </p:sp>
      <p:graphicFrame>
        <p:nvGraphicFramePr>
          <p:cNvPr id="5" name="Tabla 2"/>
          <p:cNvGraphicFramePr>
            <a:graphicFrameLocks noGrp="1"/>
          </p:cNvGraphicFramePr>
          <p:nvPr/>
        </p:nvGraphicFramePr>
        <p:xfrm>
          <a:off x="181654" y="2357579"/>
          <a:ext cx="3249521" cy="2252833"/>
        </p:xfrm>
        <a:graphic>
          <a:graphicData uri="http://schemas.openxmlformats.org/drawingml/2006/table">
            <a:tbl>
              <a:tblPr firstRow="1" firstCol="1" bandRow="1"/>
              <a:tblGrid>
                <a:gridCol w="258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ACCIONES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Atenciones Iniciales 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24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Soluciones Alternas en sede Ministerial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06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Audiencias atendidas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1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Constitución de </a:t>
                      </a:r>
                      <a:r>
                        <a:rPr lang="es-MX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Coadyuvancia</a:t>
                      </a:r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 la Acusación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06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Recursos impuestos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50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Interposición de Amparos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a 1"/>
          <p:cNvGraphicFramePr>
            <a:graphicFrameLocks noGrp="1"/>
          </p:cNvGraphicFramePr>
          <p:nvPr/>
        </p:nvGraphicFramePr>
        <p:xfrm>
          <a:off x="3666308" y="757644"/>
          <a:ext cx="5259979" cy="57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4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ACCIONES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48" marR="4444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900" kern="0" dirty="0">
                          <a:solidFill>
                            <a:schemeClr val="bg1"/>
                          </a:solidFill>
                          <a:effectLst/>
                        </a:rPr>
                        <a:t>CAVI</a:t>
                      </a:r>
                      <a:endParaRPr lang="es-MX" sz="900" b="1" kern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48" marR="4444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solidFill>
                            <a:schemeClr val="bg1"/>
                          </a:solidFill>
                          <a:effectLst/>
                        </a:rPr>
                        <a:t>C T A</a:t>
                      </a:r>
                      <a:endParaRPr lang="es-MX" sz="105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48" marR="4444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solidFill>
                            <a:schemeClr val="bg1"/>
                          </a:solidFill>
                          <a:effectLst/>
                        </a:rPr>
                        <a:t>A D E V I</a:t>
                      </a:r>
                      <a:endParaRPr lang="es-MX" sz="105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48" marR="4444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solidFill>
                            <a:schemeClr val="bg1"/>
                          </a:solidFill>
                          <a:effectLst/>
                        </a:rPr>
                        <a:t>C A R I V A</a:t>
                      </a:r>
                      <a:endParaRPr lang="es-MX" sz="105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48" marR="4444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solidFill>
                            <a:schemeClr val="bg1"/>
                          </a:solidFill>
                          <a:effectLst/>
                        </a:rPr>
                        <a:t>C I V A</a:t>
                      </a:r>
                      <a:endParaRPr lang="es-MX" sz="105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48" marR="44448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s-MX" sz="105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48" marR="44448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45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Víctimas directas e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Indirectas  (1a   vez) atendidas en trabajo social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45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Casos atendidos (1a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vez)  en  el  área  de  trabajo social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63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Sesiones de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psicoterapia individual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963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Sesiones de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psicoterapia grupal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963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Dictámenes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psicológicos (victímales)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963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Informes                 Periciales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(victímales)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3927"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Dictámenes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 imputados del delito de violencia familiar (generadores)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3927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Informes                 Periciales 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 imputados del delito de violencia familiar (generadores)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3927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Informes       Psicojurídicos       a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imputados     de     violencia familiar (generadores)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0445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Sesiones   de    psicoterapia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individual a generadores de violencia familiar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0445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Sesiones   de    psicoterapia</a:t>
                      </a:r>
                      <a:b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grupal   a   generadores   de violencia familiar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4"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Medidas de Protección</a:t>
                      </a:r>
                    </a:p>
                  </a:txBody>
                  <a:tcPr marL="44448" marR="44448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ángulo 2"/>
          <p:cNvSpPr txBox="1"/>
          <p:nvPr/>
        </p:nvSpPr>
        <p:spPr>
          <a:xfrm>
            <a:off x="4445727" y="514067"/>
            <a:ext cx="4480560" cy="2784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07000"/>
              </a:lnSpc>
              <a:defRPr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/>
                <a:cs typeface="Arial" panose="020B0604020202020204" pitchFamily="34" charset="0"/>
                <a:sym typeface="Arial" panose="020B0604020202020204"/>
              </a:rPr>
              <a:t>CENTROS DE ATENCIÓN A VÍCTIMAS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2"/>
          <p:cNvGraphicFramePr/>
          <p:nvPr/>
        </p:nvGraphicFramePr>
        <p:xfrm>
          <a:off x="917998" y="4574899"/>
          <a:ext cx="7496549" cy="451815"/>
        </p:xfrm>
        <a:graphic>
          <a:graphicData uri="http://schemas.openxmlformats.org/drawingml/2006/table">
            <a:tbl>
              <a:tblPr firstRow="1" firstCol="1" bandRow="1"/>
              <a:tblGrid>
                <a:gridCol w="2091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3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439"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s-MX" sz="1100" b="1" noProof="0" dirty="0">
                          <a:solidFill>
                            <a:schemeClr val="bg1"/>
                          </a:solidFill>
                        </a:rPr>
                        <a:t>Niñas</a:t>
                      </a:r>
                      <a:r>
                        <a:rPr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0" marR="0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bg1"/>
                          </a:solidFill>
                        </a:rPr>
                        <a:t>Niños </a:t>
                      </a:r>
                    </a:p>
                  </a:txBody>
                  <a:tcPr marL="0" marR="0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bg1"/>
                          </a:solidFill>
                        </a:rPr>
                        <a:t>Total </a:t>
                      </a:r>
                    </a:p>
                  </a:txBody>
                  <a:tcPr marL="0" marR="0" marT="0" marB="0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dirty="0"/>
                    </a:p>
                  </a:txBody>
                  <a:tcPr marL="0" marR="0" marT="0" marB="0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/>
                      </a:pPr>
                      <a:endParaRPr sz="1100" dirty="0"/>
                    </a:p>
                  </a:txBody>
                  <a:tcPr marL="0" marR="0" marT="0" marB="0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/>
                      </a:pPr>
                      <a:endParaRPr sz="1100" dirty="0"/>
                    </a:p>
                  </a:txBody>
                  <a:tcPr marL="0" marR="0" marT="0" marB="0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ángulo 4"/>
          <p:cNvSpPr txBox="1"/>
          <p:nvPr/>
        </p:nvSpPr>
        <p:spPr>
          <a:xfrm>
            <a:off x="1480458" y="502589"/>
            <a:ext cx="6584230" cy="48756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Arial" panose="020B0604020202020204" pitchFamily="34" charset="0"/>
                <a:sym typeface="Arial" panose="020B0604020202020204"/>
              </a:rPr>
              <a:t>CENTROS DE JUSTICIA PARA LAS MUJERES EN LA CIUDAD DE MÉXICO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Arial" panose="020B0604020202020204" pitchFamily="34" charset="0"/>
                <a:sym typeface="Arial" panose="020B0604020202020204"/>
              </a:rPr>
              <a:t> </a:t>
            </a:r>
          </a:p>
        </p:txBody>
      </p:sp>
      <p:sp>
        <p:nvSpPr>
          <p:cNvPr id="6" name="Rectángulo 5"/>
          <p:cNvSpPr txBox="1"/>
          <p:nvPr/>
        </p:nvSpPr>
        <p:spPr>
          <a:xfrm>
            <a:off x="1169449" y="4184832"/>
            <a:ext cx="6677313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/>
                <a:cs typeface="Arial" panose="020B0604020202020204" pitchFamily="34" charset="0"/>
                <a:sym typeface="Arial" panose="020B0604020202020204"/>
              </a:rPr>
              <a:t>CENTRO DE ESTANCIA TRANSITORIA PARA NIÑOS Y NIÑAS</a:t>
            </a:r>
          </a:p>
        </p:txBody>
      </p:sp>
      <p:sp>
        <p:nvSpPr>
          <p:cNvPr id="7" name="Rectángulo 5"/>
          <p:cNvSpPr txBox="1"/>
          <p:nvPr/>
        </p:nvSpPr>
        <p:spPr>
          <a:xfrm>
            <a:off x="1259466" y="5176140"/>
            <a:ext cx="6677313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opolis" panose="00000500000000000000"/>
                <a:cs typeface="Arial" panose="020B0604020202020204"/>
                <a:sym typeface="Arial" panose="020B0604020202020204"/>
              </a:rPr>
              <a:t>REFUGIO ESPECIALIZADO PARA MUJERES, NIÑAS Y NIÑOS VÍCTIMAS DEL DELITO DE TRATA DE PERSONAS</a:t>
            </a:r>
          </a:p>
        </p:txBody>
      </p:sp>
      <p:graphicFrame>
        <p:nvGraphicFramePr>
          <p:cNvPr id="8" name="Tabla 8"/>
          <p:cNvGraphicFramePr/>
          <p:nvPr>
            <p:extLst>
              <p:ext uri="{D42A27DB-BD31-4B8C-83A1-F6EECF244321}">
                <p14:modId xmlns:p14="http://schemas.microsoft.com/office/powerpoint/2010/main" val="3160017509"/>
              </p:ext>
            </p:extLst>
          </p:nvPr>
        </p:nvGraphicFramePr>
        <p:xfrm>
          <a:off x="989260" y="5933281"/>
          <a:ext cx="7354023" cy="494023"/>
        </p:xfrm>
        <a:graphic>
          <a:graphicData uri="http://schemas.openxmlformats.org/drawingml/2006/table">
            <a:tbl>
              <a:tblPr firstRow="1" firstCol="1" bandRow="1"/>
              <a:tblGrid>
                <a:gridCol w="1400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1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0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745"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 err="1">
                          <a:solidFill>
                            <a:schemeClr val="bg1"/>
                          </a:solidFill>
                        </a:rPr>
                        <a:t>Niñas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 err="1">
                          <a:solidFill>
                            <a:schemeClr val="bg1"/>
                          </a:solidFill>
                        </a:rPr>
                        <a:t>Niños</a:t>
                      </a:r>
                      <a:r>
                        <a:rPr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0" marR="0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 err="1">
                          <a:solidFill>
                            <a:schemeClr val="bg1"/>
                          </a:solidFill>
                        </a:rPr>
                        <a:t>Mujeres</a:t>
                      </a:r>
                      <a:r>
                        <a:rPr sz="11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0" marR="0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bg1"/>
                          </a:solidFill>
                        </a:rPr>
                        <a:t>Total </a:t>
                      </a:r>
                    </a:p>
                  </a:txBody>
                  <a:tcPr marL="0" marR="0" marT="0" marB="0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78"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s-ES" sz="1100" dirty="0"/>
                        <a:t>05</a:t>
                      </a:r>
                      <a:endParaRPr sz="1100" dirty="0"/>
                    </a:p>
                  </a:txBody>
                  <a:tcPr marL="0" marR="0" marT="0" marB="0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/>
                      </a:pPr>
                      <a:r>
                        <a:rPr lang="es-ES" sz="1100" dirty="0"/>
                        <a:t>03</a:t>
                      </a:r>
                      <a:endParaRPr sz="1100" dirty="0"/>
                    </a:p>
                  </a:txBody>
                  <a:tcPr marL="0" marR="0" marT="0" marB="0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/>
                      </a:pPr>
                      <a:r>
                        <a:rPr lang="es-MX" sz="1100" dirty="0"/>
                        <a:t>05</a:t>
                      </a:r>
                    </a:p>
                  </a:txBody>
                  <a:tcPr marL="0" marR="0" marT="0" marB="0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625600">
                        <a:lnSpc>
                          <a:spcPct val="107000"/>
                        </a:lnSpc>
                        <a:defRPr sz="1800"/>
                      </a:pPr>
                      <a:r>
                        <a:rPr lang="es-MX" sz="1100" dirty="0"/>
                        <a:t>13</a:t>
                      </a:r>
                      <a:endParaRPr sz="1100" dirty="0"/>
                    </a:p>
                  </a:txBody>
                  <a:tcPr marL="0" marR="0" marT="0" marB="0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849849" y="809084"/>
          <a:ext cx="7632849" cy="3119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3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CONCEPTO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450" marR="4445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chemeClr val="bg1"/>
                          </a:solidFill>
                          <a:effectLst/>
                        </a:rPr>
                        <a:t>AZCAPOTZALCO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chemeClr val="bg1"/>
                          </a:solidFill>
                          <a:effectLst/>
                        </a:rPr>
                        <a:t>IZTAPALAPA</a:t>
                      </a:r>
                      <a:endParaRPr lang="es-MX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TLALPAN</a:t>
                      </a:r>
                    </a:p>
                  </a:txBody>
                  <a:tcPr marL="44450" marR="4445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1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Personas atendidas de primera vez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Orientación e información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Atenciones en el Servicio médico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Psicología, entrevistas de primera vez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Dictámenes periciales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Impresiones diagnósticas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Asesorías para medidas de protección Materia Penal / civil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Atenciones de Juezas Cívicas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Canalizaciones de usuarias a casa de emergencia/refugio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42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9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Medidas de Protección Tramitadas Ley de Acceso a las Mujeres a una vida Libre de Violencia Materia Penal / Civil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79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tx1"/>
                          </a:solidFill>
                          <a:effectLst/>
                        </a:rPr>
                        <a:t> CARPETAS DE INVESTIGACIÓN</a:t>
                      </a:r>
                      <a:endParaRPr lang="es-MX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4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Carpetas de Investigación Iniciadas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>
            <a:off x="539552" y="1615144"/>
            <a:ext cx="8064896" cy="1202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Metropolis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s-MX" sz="4000" dirty="0">
                <a:solidFill>
                  <a:srgbClr val="003765"/>
                </a:solidFill>
              </a:rPr>
              <a:t>CASOS RELEVANTES</a:t>
            </a:r>
          </a:p>
        </p:txBody>
      </p:sp>
      <p:sp>
        <p:nvSpPr>
          <p:cNvPr id="5" name="3 Rectángulo"/>
          <p:cNvSpPr/>
          <p:nvPr/>
        </p:nvSpPr>
        <p:spPr>
          <a:xfrm>
            <a:off x="0" y="3671313"/>
            <a:ext cx="9144000" cy="45719"/>
          </a:xfrm>
          <a:prstGeom prst="rect">
            <a:avLst/>
          </a:prstGeom>
          <a:solidFill>
            <a:srgbClr val="003765"/>
          </a:solidFill>
          <a:ln>
            <a:solidFill>
              <a:srgbClr val="003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3765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63113" y="4443607"/>
            <a:ext cx="396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s-MX" sz="2000" b="1" dirty="0">
                <a:solidFill>
                  <a:srgbClr val="003765"/>
                </a:solidFill>
                <a:latin typeface="Metropolis" panose="00000500000000000000" pitchFamily="50" charset="0"/>
              </a:rPr>
              <a:t>23 </a:t>
            </a:r>
            <a:r>
              <a:rPr lang="es-MX" sz="2000" b="1">
                <a:solidFill>
                  <a:srgbClr val="003765"/>
                </a:solidFill>
                <a:latin typeface="Metropolis" panose="00000500000000000000" pitchFamily="50" charset="0"/>
              </a:rPr>
              <a:t>de diciembre </a:t>
            </a:r>
            <a:r>
              <a:rPr lang="es-MX" sz="2000" b="1" dirty="0">
                <a:solidFill>
                  <a:srgbClr val="003765"/>
                </a:solidFill>
                <a:latin typeface="Metropolis" panose="00000500000000000000" pitchFamily="50" charset="0"/>
              </a:rPr>
              <a:t>del 2024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89237" y="5398978"/>
            <a:ext cx="4414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s-MX" sz="1000" dirty="0">
                <a:solidFill>
                  <a:srgbClr val="5E7F98"/>
                </a:solidFill>
                <a:latin typeface="Metropolis" panose="00000500000000000000" pitchFamily="50" charset="0"/>
                <a:ea typeface="Source Sans Pro" panose="020B0503030403020204" pitchFamily="34" charset="0"/>
              </a:rPr>
              <a:t>             Fuente: Coordinación General de Investigación de Delitos de </a:t>
            </a:r>
          </a:p>
          <a:p>
            <a:pPr lvl="0">
              <a:defRPr/>
            </a:pPr>
            <a:r>
              <a:rPr lang="es-MX" sz="1000" dirty="0">
                <a:solidFill>
                  <a:srgbClr val="5E7F98"/>
                </a:solidFill>
                <a:latin typeface="Metropolis" panose="00000500000000000000" pitchFamily="50" charset="0"/>
                <a:ea typeface="Source Sans Pro" panose="020B0503030403020204" pitchFamily="34" charset="0"/>
              </a:rPr>
              <a:t>                            Género y Atención a Victimas </a:t>
            </a:r>
          </a:p>
          <a:p>
            <a:r>
              <a:rPr lang="es-MX" sz="1000" dirty="0">
                <a:solidFill>
                  <a:srgbClr val="5E7F98"/>
                </a:solidFill>
                <a:latin typeface="Metropolis" panose="00000500000000000000" pitchFamily="50" charset="0"/>
                <a:ea typeface="Source Sans Pro" panose="020B0503030403020204" pitchFamily="34" charset="0"/>
              </a:rPr>
              <a:t>                                           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Fiscalía General de Justicia CDMX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765"/>
      </a:accent1>
      <a:accent2>
        <a:srgbClr val="597E96"/>
      </a:accent2>
      <a:accent3>
        <a:srgbClr val="A5A5A5"/>
      </a:accent3>
      <a:accent4>
        <a:srgbClr val="7B7B7B"/>
      </a:accent4>
      <a:accent5>
        <a:srgbClr val="9CC3E5"/>
      </a:accent5>
      <a:accent6>
        <a:srgbClr val="2E75B5"/>
      </a:accent6>
      <a:hlink>
        <a:srgbClr val="DEEBF6"/>
      </a:hlink>
      <a:folHlink>
        <a:srgbClr val="5B9BD5"/>
      </a:folHlink>
    </a:clrScheme>
    <a:fontScheme name="Fiscalía General de Justicia">
      <a:majorFont>
        <a:latin typeface="Metropolis Black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103017</TotalTime>
  <Words>424</Words>
  <Application>Microsoft Office PowerPoint</Application>
  <PresentationFormat>Presentación en pantalla (4:3)</PresentationFormat>
  <Paragraphs>83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Metropolis</vt:lpstr>
      <vt:lpstr>Symbol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Edwin Figarola Gutierrez</dc:creator>
  <cp:lastModifiedBy>Gabriela Castro Aguilar</cp:lastModifiedBy>
  <cp:revision>1323</cp:revision>
  <dcterms:created xsi:type="dcterms:W3CDTF">2020-02-19T20:14:00Z</dcterms:created>
  <dcterms:modified xsi:type="dcterms:W3CDTF">2024-12-23T12:56:37Z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0F96E97EFA514E37BF17837A4A8F2F9C_13</vt:lpwstr>
  </property>
  <property fmtid="{D5CDD505-2E9C-101B-9397-08002B2CF9AE}" pid="3" name="KSOProductBuildVer">
    <vt:lpwstr>2058-12.2.0.13201</vt:lpwstr>
  </property>
</Properties>
</file>