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70" r:id="rId5"/>
    <p:sldId id="273" r:id="rId6"/>
    <p:sldId id="268" r:id="rId7"/>
    <p:sldId id="261" r:id="rId8"/>
    <p:sldId id="274" r:id="rId9"/>
    <p:sldId id="271" r:id="rId10"/>
    <p:sldId id="26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83CB9B-C5B4-44B6-ADDB-F4AEED26F5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0E4E8-33E4-4E3D-B3EB-902C983321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348D9-98EF-4A0D-8491-3AC8857A88F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95E51-96A4-42EE-A1BB-2F2963DBCA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2734D-5944-41AA-A15B-E86DF39512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E2A04-D9BD-4FFC-B1A9-344DC24CB7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455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51052-3809-4DFD-9B93-05DED8CC16E3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EDCC0-9C81-4A51-A8E2-982D7DC59F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1035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EDCC0-9C81-4A51-A8E2-982D7DC59F3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31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EDCC0-9C81-4A51-A8E2-982D7DC59F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17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599CEF7-5CF3-4A72-B430-6F3E2A7CE344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25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4C4F-7DFD-4ACE-9D00-AAA76D8FD197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19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C648-DE75-4E66-BEB4-962718A30EE7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569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E0E3-354F-4F43-90EE-2670E4B7C372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88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1F460-4FDD-4324-915A-B775ED406E10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147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370B4-E013-4D4E-8BA9-4AD6C17057B8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944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9AFC-F071-429C-ACA6-FD1595B7746A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28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D94106-0EE1-4ECD-98B0-B9538B53CB6D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177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838D5C-277C-45D4-BA4A-1EE5AE42AB9B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E000-8489-47D7-B5C6-D749CFFF2A85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54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5B7F-3E6E-4094-B26E-5CF023A98072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26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970C-7A93-4F38-9654-B26743884C66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50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181D2-1101-4D2C-AD82-89B79470B4DD}" type="datetime1">
              <a:rPr lang="ru-RU" smtClean="0"/>
              <a:t>30.05.2024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24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D358-4914-41BC-ACBF-2C93EF74EC11}" type="datetime1">
              <a:rPr lang="ru-RU" smtClean="0"/>
              <a:t>30.05.2024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6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9A4A-83F3-4AA8-93C6-8DCE08F27A36}" type="datetime1">
              <a:rPr lang="ru-RU" smtClean="0"/>
              <a:t>30.05.2024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3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FEDF-E434-4923-8D54-7909845752AE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47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2730-9B72-437E-B863-111B83630844}" type="datetime1">
              <a:rPr lang="ru-RU" smtClean="0"/>
              <a:t>30.05.2024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10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E8A8A1-3B87-48B2-817B-0E476862F21C}" type="datetime1">
              <a:rPr lang="ru-RU" smtClean="0"/>
              <a:t>30.05.2024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4ECCA4-FFDA-4EE2-B9A2-1BCE074C7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2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50CA-A6CB-4E75-9CED-35660AF45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766" y="2272683"/>
            <a:ext cx="5358951" cy="1305018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effectLst/>
              </a:rPr>
              <a:t>Электронные машины для голосования по сравнению с традиционными методами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20D39-3794-42CA-96B6-C00EFD6BD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7644" y="5277670"/>
            <a:ext cx="4364652" cy="896988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выполнили:</a:t>
            </a:r>
          </a:p>
          <a:p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Дубровин и. Лошманкин а.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78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C542-5AD4-44CF-A2DE-C037A44F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0DA3C-764C-4641-BCC5-3D5C24221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94" y="2684780"/>
            <a:ext cx="11050483" cy="34163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VoteBox лишь прототип электронной системы голосования и представляет не все DRE. Некоторые системы могут быть лучше или хуже. Однако возможностей для улучшения в сследованиях с другими DRE не обнадеживают с точки зрения количества ошибок.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Эффективность коммерческих DRE пока неизвестна, но пока в многочисленных исследованиях мы не увидели никаких доказательств сильных различий между методами голосования по эффективности.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0F18F-5712-4DE0-A56B-4E029B20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07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9250F4-6546-4020-AF63-79C178F72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35" y="1750142"/>
            <a:ext cx="9788348" cy="2677648"/>
          </a:xfrm>
        </p:spPr>
        <p:txBody>
          <a:bodyPr/>
          <a:lstStyle/>
          <a:p>
            <a:r>
              <a:rPr lang="ru-RU" sz="6000" dirty="0">
                <a:latin typeface="Roboto" panose="02000000000000000000" pitchFamily="2" charset="0"/>
                <a:ea typeface="Roboto" panose="02000000000000000000" pitchFamily="2" charset="0"/>
              </a:rPr>
              <a:t>Спасибо за внимание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5BB24-515A-4773-B4B3-2DA2396D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0150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FC03-7BAA-439C-AAB9-7BD93DBC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>
                <a:latin typeface="Roboto" panose="02000000000000000000" pitchFamily="2" charset="0"/>
                <a:ea typeface="Roboto" panose="02000000000000000000" pitchFamily="2" charset="0"/>
              </a:rPr>
              <a:t>Оглавнение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DF151-4A95-47FD-9B74-2242B578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716" y="2603500"/>
            <a:ext cx="8632723" cy="39251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Введение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Цель и задачи</a:t>
            </a:r>
            <a:endParaRPr lang="ru-RU" b="0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Материалы и методы</a:t>
            </a:r>
            <a:r>
              <a:rPr lang="ru-RU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ё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Эксперементы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Обсуждение результатов эксперементов</a:t>
            </a:r>
          </a:p>
          <a:p>
            <a:pPr>
              <a:buFont typeface="+mj-lt"/>
              <a:buAutoNum type="arabicPeriod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Заключение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  <a:p>
            <a:pPr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3608-985E-449F-BCED-F1D08B4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855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C94B-68E6-450B-A4DA-732E8700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>
                <a:latin typeface="Roboto" panose="02000000000000000000" pitchFamily="2" charset="0"/>
                <a:ea typeface="Roboto" panose="02000000000000000000" pitchFamily="2" charset="0"/>
              </a:rPr>
              <a:t>Введение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E8F54-7216-4A59-9262-E563D94B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E206CD-F2B2-4065-BC0E-469740782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20" y="2603500"/>
            <a:ext cx="3347219" cy="29592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B2AF9C-FC8B-4CE0-A012-957243CC7B72}"/>
              </a:ext>
            </a:extLst>
          </p:cNvPr>
          <p:cNvSpPr txBox="1"/>
          <p:nvPr/>
        </p:nvSpPr>
        <p:spPr>
          <a:xfrm>
            <a:off x="1001261" y="2603500"/>
            <a:ext cx="60294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60066"/>
              </a:buClr>
              <a:buFont typeface="Wingdings" panose="05000000000000000000" pitchFamily="2" charset="2"/>
              <a:buChar char="v"/>
              <a:tabLst>
                <a:tab pos="1616075" algn="l"/>
              </a:tabLst>
            </a:pPr>
            <a:r>
              <a:rPr lang="ru-RU" b="0" i="0" dirty="0">
                <a:effectLst/>
                <a:latin typeface="Roboto" panose="02000000000000000000" pitchFamily="2" charset="0"/>
              </a:rPr>
              <a:t>Методы электронного голосования распространяются.</a:t>
            </a:r>
            <a:br>
              <a:rPr lang="en-US" b="0" i="0" dirty="0">
                <a:effectLst/>
                <a:latin typeface="Roboto" panose="02000000000000000000" pitchFamily="2" charset="0"/>
              </a:rPr>
            </a:br>
            <a:endParaRPr lang="ru-RU" b="0" i="0" dirty="0">
              <a:effectLst/>
              <a:latin typeface="Roboto" panose="02000000000000000000" pitchFamily="2" charset="0"/>
            </a:endParaRPr>
          </a:p>
          <a:p>
            <a:pPr marL="285750" indent="-285750">
              <a:buClr>
                <a:srgbClr val="660066"/>
              </a:buClr>
              <a:buFont typeface="Wingdings" panose="05000000000000000000" pitchFamily="2" charset="2"/>
              <a:buChar char="v"/>
              <a:tabLst>
                <a:tab pos="1616075" algn="l"/>
              </a:tabLst>
            </a:pPr>
            <a:r>
              <a:rPr lang="ru-RU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Кажется будто методы электронного голосования в скорем заменят традиционные (в частности бумажные).</a:t>
            </a:r>
          </a:p>
          <a:p>
            <a:pPr marL="285750" indent="-285750">
              <a:buClr>
                <a:srgbClr val="660066"/>
              </a:buClr>
              <a:buFont typeface="Wingdings" panose="05000000000000000000" pitchFamily="2" charset="2"/>
              <a:buChar char="v"/>
              <a:tabLst>
                <a:tab pos="1616075" algn="l"/>
              </a:tabLst>
            </a:pPr>
            <a:endParaRPr lang="ru-RU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660066"/>
              </a:buClr>
              <a:buFont typeface="Wingdings" panose="05000000000000000000" pitchFamily="2" charset="2"/>
              <a:buChar char="v"/>
              <a:tabLst>
                <a:tab pos="1616075" algn="l"/>
              </a:tabLst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Однако для этого электронные системы должны соответсвовать определённым критериям удобства и эффективности.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270299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172D-7477-47F0-9B18-A0F8187B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Roboto" panose="02000000000000000000" pitchFamily="2" charset="0"/>
              </a:rPr>
              <a:t>Наши цели и задачи</a:t>
            </a:r>
            <a:endParaRPr lang="ru-RU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543A-DBF4-4ACC-9667-5A77A9EA0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601" y="2726631"/>
            <a:ext cx="5794696" cy="278926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ru-RU" b="1" dirty="0">
              <a:solidFill>
                <a:schemeClr val="tx1"/>
              </a:solidFill>
              <a:highlight>
                <a:srgbClr val="008000"/>
              </a:highligh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Выяснить удобность методов электронного голосования относительно других.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Установить эффективность метода (защиту от ошибок).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E96AD-6CC7-4867-B3EF-EF270E66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5D9383-720F-4D8E-A686-3F1B6E17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439" y="2391102"/>
            <a:ext cx="1980399" cy="19803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FD64E0-335F-4872-B02A-B94E3087E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141" y="4371501"/>
            <a:ext cx="1980399" cy="1980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4415E-1608-49C1-AFCE-1C6BC327F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60" y="2391102"/>
            <a:ext cx="2110081" cy="21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6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F404-C7B8-4D71-AC78-B54B2A67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и методы.</a:t>
            </a:r>
            <a:r>
              <a:rPr lang="en-US" dirty="0"/>
              <a:t> </a:t>
            </a:r>
            <a:r>
              <a:rPr lang="ru-RU" dirty="0"/>
              <a:t>Основа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EA15-083B-423C-8DC9-C30221C1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390" y="2465709"/>
            <a:ext cx="8284014" cy="386394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объективной оценки необходимо проведение вымышленного голосования. Кандидаты Вымышлены. Избиратели случайны, их намерения известны и не двусмысленны.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Методы голосования: бумажные бюллетени, перфокарты и механические рычажные машины.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оценки субъективного восприятия пользователями каждого метода голосования был использован опросник SUS (System Usability Scale).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Замерялось время проведённое избирателем на участке и его удовлетворённость.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09576-5EF7-4276-8DBA-3025D071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0259B-81B1-43FA-AFB4-95C074AA1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505" y="3456642"/>
            <a:ext cx="1467742" cy="146774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4812BA-490E-487B-B770-48FA0B8A1B83}"/>
              </a:ext>
            </a:extLst>
          </p:cNvPr>
          <p:cNvCxnSpPr>
            <a:cxnSpLocks/>
          </p:cNvCxnSpPr>
          <p:nvPr/>
        </p:nvCxnSpPr>
        <p:spPr>
          <a:xfrm>
            <a:off x="8551404" y="2900516"/>
            <a:ext cx="1364963" cy="110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3D00F9-6F42-4CA4-ACAD-20B03A954427}"/>
              </a:ext>
            </a:extLst>
          </p:cNvPr>
          <p:cNvCxnSpPr>
            <a:cxnSpLocks/>
          </p:cNvCxnSpPr>
          <p:nvPr/>
        </p:nvCxnSpPr>
        <p:spPr>
          <a:xfrm>
            <a:off x="8551404" y="4128525"/>
            <a:ext cx="191195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DB4884-D5DE-4662-A8AD-397BC631AA91}"/>
              </a:ext>
            </a:extLst>
          </p:cNvPr>
          <p:cNvCxnSpPr>
            <a:cxnSpLocks/>
          </p:cNvCxnSpPr>
          <p:nvPr/>
        </p:nvCxnSpPr>
        <p:spPr>
          <a:xfrm flipV="1">
            <a:off x="9035845" y="4680211"/>
            <a:ext cx="1427511" cy="35096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72BAE5-D8DD-4E33-9447-9FC601CBEA9C}"/>
              </a:ext>
            </a:extLst>
          </p:cNvPr>
          <p:cNvCxnSpPr>
            <a:cxnSpLocks/>
          </p:cNvCxnSpPr>
          <p:nvPr/>
        </p:nvCxnSpPr>
        <p:spPr>
          <a:xfrm>
            <a:off x="9916367" y="2935892"/>
            <a:ext cx="638562" cy="75696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CAE570-52BC-4BA5-94F8-B45E3E4ECC52}"/>
              </a:ext>
            </a:extLst>
          </p:cNvPr>
          <p:cNvCxnSpPr>
            <a:cxnSpLocks/>
          </p:cNvCxnSpPr>
          <p:nvPr/>
        </p:nvCxnSpPr>
        <p:spPr>
          <a:xfrm>
            <a:off x="8551404" y="5031174"/>
            <a:ext cx="4844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3070A4-87C8-465C-BD10-BB14E2CFD7E8}"/>
              </a:ext>
            </a:extLst>
          </p:cNvPr>
          <p:cNvCxnSpPr>
            <a:cxnSpLocks/>
          </p:cNvCxnSpPr>
          <p:nvPr/>
        </p:nvCxnSpPr>
        <p:spPr>
          <a:xfrm>
            <a:off x="8551404" y="6018527"/>
            <a:ext cx="10154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AA141F-112C-44AA-BD8D-DDB465B31A59}"/>
              </a:ext>
            </a:extLst>
          </p:cNvPr>
          <p:cNvCxnSpPr>
            <a:cxnSpLocks/>
          </p:cNvCxnSpPr>
          <p:nvPr/>
        </p:nvCxnSpPr>
        <p:spPr>
          <a:xfrm flipV="1">
            <a:off x="9566836" y="5088480"/>
            <a:ext cx="988093" cy="9300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8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4BC1-CC1E-49FD-A22C-249AED24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1" y="833685"/>
            <a:ext cx="8761413" cy="706964"/>
          </a:xfrm>
          <a:noFill/>
        </p:spPr>
        <p:txBody>
          <a:bodyPr/>
          <a:lstStyle/>
          <a:p>
            <a:r>
              <a:rPr lang="ru-RU" dirty="0"/>
              <a:t>Материалы и методы. </a:t>
            </a:r>
            <a:r>
              <a:rPr lang="en-US" dirty="0"/>
              <a:t>DRE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439E-6527-4B14-B541-FC32269D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5F894B66-A36D-40BF-8BD0-F58122B0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32" y="2956027"/>
            <a:ext cx="4850835" cy="28646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В качестве DRE (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irect Recording Electronic,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Системя Прямой Записи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использовалась авторская система VoteBox, написанная на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Java</a:t>
            </a:r>
            <a:r>
              <a:rPr lang="ru-RU" alt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В системе было 4 экрана с основной информацией и кандидатами.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58F71B-C122-4723-AFE7-EE90B7F9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0" y="2388892"/>
            <a:ext cx="5407742" cy="3635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47F26A-AC9B-43EF-97A3-A67649719AD0}"/>
              </a:ext>
            </a:extLst>
          </p:cNvPr>
          <p:cNvSpPr txBox="1"/>
          <p:nvPr/>
        </p:nvSpPr>
        <p:spPr>
          <a:xfrm>
            <a:off x="7275871" y="6086244"/>
            <a:ext cx="4416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Скриншот предвыборной гонки кандидатов сгенерированное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VoteBox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7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15A0-1A13-4432-B32A-E47DE07A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Эксперимент</a:t>
            </a:r>
          </a:p>
        </p:txBody>
      </p:sp>
      <p:sp>
        <p:nvSpPr>
          <p:cNvPr id="86" name="Slide Number Placeholder 85">
            <a:extLst>
              <a:ext uri="{FF2B5EF4-FFF2-40B4-BE49-F238E27FC236}">
                <a16:creationId xmlns:a16="http://schemas.microsoft.com/office/drawing/2014/main" id="{D559DB5D-43D3-4A56-AD13-E39AE742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C6A15-7A90-4AE8-9028-B8F4F034360B}"/>
              </a:ext>
            </a:extLst>
          </p:cNvPr>
          <p:cNvSpPr txBox="1"/>
          <p:nvPr/>
        </p:nvSpPr>
        <p:spPr>
          <a:xfrm>
            <a:off x="791897" y="2988349"/>
            <a:ext cx="9979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660066"/>
              </a:buClr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Добровольцам предлагалось пройти процедуру голосования двумя способами: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DRE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один случайный другой метод.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660066"/>
              </a:buClr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Каждый раз происходило ознакомление с информацией о кандидатах и голосование за одного из вымышленных кандидатов.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Clr>
                <a:srgbClr val="660066"/>
              </a:buClr>
              <a:buFont typeface="Wingdings" panose="05000000000000000000" pitchFamily="2" charset="2"/>
              <a:buChar char="v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 выходе, замерялось затраченное время, избиратель сообщал организаторам за кого отдал голос и на сколько он удовлетворён системами.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7DB26-D049-4742-97DC-CC07960FB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224" y="4899963"/>
            <a:ext cx="1839460" cy="166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3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C0A1-273E-4AA5-A4C8-6FA0380A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Результаты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61DF1-6FE1-49FD-BB26-5F90F1EC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</a:t>
            </a:r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11C7D4B7-8BA2-445C-B9F0-BD0C5E940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86515"/>
              </p:ext>
            </p:extLst>
          </p:nvPr>
        </p:nvGraphicFramePr>
        <p:xfrm>
          <a:off x="831477" y="3083186"/>
          <a:ext cx="10529046" cy="319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123">
                  <a:extLst>
                    <a:ext uri="{9D8B030D-6E8A-4147-A177-3AD203B41FA5}">
                      <a16:colId xmlns:a16="http://schemas.microsoft.com/office/drawing/2014/main" val="2065058125"/>
                    </a:ext>
                  </a:extLst>
                </a:gridCol>
                <a:gridCol w="1504812">
                  <a:extLst>
                    <a:ext uri="{9D8B030D-6E8A-4147-A177-3AD203B41FA5}">
                      <a16:colId xmlns:a16="http://schemas.microsoft.com/office/drawing/2014/main" val="1910705331"/>
                    </a:ext>
                  </a:extLst>
                </a:gridCol>
                <a:gridCol w="1952083">
                  <a:extLst>
                    <a:ext uri="{9D8B030D-6E8A-4147-A177-3AD203B41FA5}">
                      <a16:colId xmlns:a16="http://schemas.microsoft.com/office/drawing/2014/main" val="2554422957"/>
                    </a:ext>
                  </a:extLst>
                </a:gridCol>
                <a:gridCol w="2086288">
                  <a:extLst>
                    <a:ext uri="{9D8B030D-6E8A-4147-A177-3AD203B41FA5}">
                      <a16:colId xmlns:a16="http://schemas.microsoft.com/office/drawing/2014/main" val="3002332676"/>
                    </a:ext>
                  </a:extLst>
                </a:gridCol>
                <a:gridCol w="2159740">
                  <a:extLst>
                    <a:ext uri="{9D8B030D-6E8A-4147-A177-3AD203B41FA5}">
                      <a16:colId xmlns:a16="http://schemas.microsoft.com/office/drawing/2014/main" val="186355904"/>
                    </a:ext>
                  </a:extLst>
                </a:gridCol>
              </a:tblGrid>
              <a:tr h="51209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категория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DRE</a:t>
                      </a:r>
                      <a:endParaRPr lang="ru-RU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Бумажная билютень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Рычажковый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Перфокарта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940032"/>
                  </a:ext>
                </a:extLst>
              </a:tr>
              <a:tr h="50961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Среднее время заполнения</a:t>
                      </a:r>
                      <a:b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(сек)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442.3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239.1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63514"/>
                  </a:ext>
                </a:extLst>
              </a:tr>
              <a:tr h="50961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Средняя удовлетворённость 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SUS (%)</a:t>
                      </a:r>
                      <a:endParaRPr lang="ru-RU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69.0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456076"/>
                  </a:ext>
                </a:extLst>
              </a:tr>
              <a:tr h="50961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Ошибки дополнительного голоса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91147"/>
                  </a:ext>
                </a:extLst>
              </a:tr>
              <a:tr h="29977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Ошибки неучёта голоса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356806"/>
                  </a:ext>
                </a:extLst>
              </a:tr>
              <a:tr h="509614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Ошибки неправильного выбора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002542"/>
                  </a:ext>
                </a:extLst>
              </a:tr>
              <a:tr h="29977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Другие ошибки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6746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99AE2B31-0721-4786-8FBB-BDD0F7DAF3DD}"/>
              </a:ext>
            </a:extLst>
          </p:cNvPr>
          <p:cNvSpPr txBox="1"/>
          <p:nvPr/>
        </p:nvSpPr>
        <p:spPr>
          <a:xfrm>
            <a:off x="1056640" y="2465970"/>
            <a:ext cx="1007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результате эксперимента были получены следующие результаты:</a:t>
            </a:r>
          </a:p>
        </p:txBody>
      </p:sp>
    </p:spTree>
    <p:extLst>
      <p:ext uri="{BB962C8B-B14F-4D97-AF65-F5344CB8AC3E}">
        <p14:creationId xmlns:p14="http://schemas.microsoft.com/office/powerpoint/2010/main" val="280032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0143-D336-428D-840D-3346EC89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Обсуждение результатов эксперемента.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709F2-1E3A-4C7E-87D1-16431239B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01" y="2707223"/>
            <a:ext cx="8418945" cy="3447769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Высокая удовлетворенность: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о</a:t>
            </a:r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тсутствие явного преимущества DRE по объективным показателям эффективности, но избиратели отдают ей предпочтение.</a:t>
            </a:r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Проблема ошибок:  DRE не решает проблему ошибок избирателей. Более четверти бюллетеней содержат ошибки.</a:t>
            </a:r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Избирателям с меньшим опытом работы с компьютером требуется больше времени для DRE.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41A69-B00D-4889-BA9E-6361A413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F41FDF-0B5C-424D-86B8-373A6EE9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046" y="2062786"/>
            <a:ext cx="2025693" cy="20256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3D015F-1291-479A-ACAF-33DE56B1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254" y="4353959"/>
            <a:ext cx="1680635" cy="16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89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Схема электронного Голосования через Интернет^J поддающаяся проверке</Template>
  <TotalTime>261</TotalTime>
  <Words>454</Words>
  <Application>Microsoft Office PowerPoint</Application>
  <PresentationFormat>Widescreen</PresentationFormat>
  <Paragraphs>103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Roboto</vt:lpstr>
      <vt:lpstr>Wingdings</vt:lpstr>
      <vt:lpstr>Wingdings 3</vt:lpstr>
      <vt:lpstr>Ion Boardroom</vt:lpstr>
      <vt:lpstr>Электронные машины для голосования по сравнению с традиционными методами</vt:lpstr>
      <vt:lpstr>Оглавнение</vt:lpstr>
      <vt:lpstr>Введение</vt:lpstr>
      <vt:lpstr>Наши цели и задачи</vt:lpstr>
      <vt:lpstr>Материалы и методы. Основа</vt:lpstr>
      <vt:lpstr>Материалы и методы. DRE</vt:lpstr>
      <vt:lpstr>Эксперимент</vt:lpstr>
      <vt:lpstr>Результаты</vt:lpstr>
      <vt:lpstr>Обсуждение результатов эксперемента.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Схема электронного голосования через Интернет, поддающаяся проверке</dc:title>
  <dc:creator>qwerty5480.89@gmail.com</dc:creator>
  <cp:lastModifiedBy>qwerty5480.89@gmail.com</cp:lastModifiedBy>
  <cp:revision>27</cp:revision>
  <dcterms:created xsi:type="dcterms:W3CDTF">2024-05-30T01:02:19Z</dcterms:created>
  <dcterms:modified xsi:type="dcterms:W3CDTF">2024-05-30T10:11:55Z</dcterms:modified>
</cp:coreProperties>
</file>