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72" r:id="rId15"/>
    <p:sldId id="273"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F39334-C328-4187-99F4-06A0ED6C2C53}" v="19" dt="2025-10-26T12:51:24.686"/>
    <p1510:client id="{86D45715-865E-484B-B0B7-5863677FCDAC}" v="6" dt="2025-10-26T13:14:08.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Abraham" userId="054aa841a5d4c5da" providerId="LiveId" clId="{607A68B7-C7EF-40CE-85B6-805CD83855CE}"/>
    <pc:docChg chg="undo custSel addSld delSld modSld">
      <pc:chgData name="Thomas Abraham" userId="054aa841a5d4c5da" providerId="LiveId" clId="{607A68B7-C7EF-40CE-85B6-805CD83855CE}" dt="2025-03-10T17:32:41.826" v="10791" actId="20577"/>
      <pc:docMkLst>
        <pc:docMk/>
      </pc:docMkLst>
      <pc:sldChg chg="addSp modSp mod">
        <pc:chgData name="Thomas Abraham" userId="054aa841a5d4c5da" providerId="LiveId" clId="{607A68B7-C7EF-40CE-85B6-805CD83855CE}" dt="2025-01-13T07:08:27.995" v="8121" actId="14100"/>
        <pc:sldMkLst>
          <pc:docMk/>
          <pc:sldMk cId="2362429945" sldId="256"/>
        </pc:sldMkLst>
      </pc:sldChg>
      <pc:sldChg chg="addSp modSp new mod">
        <pc:chgData name="Thomas Abraham" userId="054aa841a5d4c5da" providerId="LiveId" clId="{607A68B7-C7EF-40CE-85B6-805CD83855CE}" dt="2025-01-13T09:06:41.576" v="10788" actId="20577"/>
        <pc:sldMkLst>
          <pc:docMk/>
          <pc:sldMk cId="1030316328" sldId="257"/>
        </pc:sldMkLst>
      </pc:sldChg>
      <pc:sldChg chg="addSp delSp modSp new mod">
        <pc:chgData name="Thomas Abraham" userId="054aa841a5d4c5da" providerId="LiveId" clId="{607A68B7-C7EF-40CE-85B6-805CD83855CE}" dt="2025-01-11T09:18:58.928" v="257" actId="1440"/>
        <pc:sldMkLst>
          <pc:docMk/>
          <pc:sldMk cId="3443211156" sldId="258"/>
        </pc:sldMkLst>
      </pc:sldChg>
      <pc:sldChg chg="addSp delSp modSp new mod">
        <pc:chgData name="Thomas Abraham" userId="054aa841a5d4c5da" providerId="LiveId" clId="{607A68B7-C7EF-40CE-85B6-805CD83855CE}" dt="2025-01-11T19:42:45.186" v="1166" actId="20577"/>
        <pc:sldMkLst>
          <pc:docMk/>
          <pc:sldMk cId="1028456989" sldId="259"/>
        </pc:sldMkLst>
      </pc:sldChg>
      <pc:sldChg chg="addSp modSp new mod">
        <pc:chgData name="Thomas Abraham" userId="054aa841a5d4c5da" providerId="LiveId" clId="{607A68B7-C7EF-40CE-85B6-805CD83855CE}" dt="2025-01-11T19:52:26.567" v="1461" actId="1440"/>
        <pc:sldMkLst>
          <pc:docMk/>
          <pc:sldMk cId="195104633" sldId="260"/>
        </pc:sldMkLst>
      </pc:sldChg>
      <pc:sldChg chg="modSp new del mod">
        <pc:chgData name="Thomas Abraham" userId="054aa841a5d4c5da" providerId="LiveId" clId="{607A68B7-C7EF-40CE-85B6-805CD83855CE}" dt="2025-01-11T19:35:33.326" v="938" actId="2696"/>
        <pc:sldMkLst>
          <pc:docMk/>
          <pc:sldMk cId="4102218631" sldId="260"/>
        </pc:sldMkLst>
      </pc:sldChg>
      <pc:sldChg chg="addSp modSp new mod">
        <pc:chgData name="Thomas Abraham" userId="054aa841a5d4c5da" providerId="LiveId" clId="{607A68B7-C7EF-40CE-85B6-805CD83855CE}" dt="2025-01-11T19:58:23.047" v="1754" actId="1440"/>
        <pc:sldMkLst>
          <pc:docMk/>
          <pc:sldMk cId="3225662353" sldId="261"/>
        </pc:sldMkLst>
      </pc:sldChg>
      <pc:sldChg chg="addSp modSp new mod">
        <pc:chgData name="Thomas Abraham" userId="054aa841a5d4c5da" providerId="LiveId" clId="{607A68B7-C7EF-40CE-85B6-805CD83855CE}" dt="2025-01-11T20:56:14.488" v="5261" actId="313"/>
        <pc:sldMkLst>
          <pc:docMk/>
          <pc:sldMk cId="1541640232" sldId="262"/>
        </pc:sldMkLst>
      </pc:sldChg>
      <pc:sldChg chg="addSp modSp new mod">
        <pc:chgData name="Thomas Abraham" userId="054aa841a5d4c5da" providerId="LiveId" clId="{607A68B7-C7EF-40CE-85B6-805CD83855CE}" dt="2025-01-11T20:17:47.400" v="2720" actId="1076"/>
        <pc:sldMkLst>
          <pc:docMk/>
          <pc:sldMk cId="2544408369" sldId="263"/>
        </pc:sldMkLst>
      </pc:sldChg>
      <pc:sldChg chg="addSp modSp new mod">
        <pc:chgData name="Thomas Abraham" userId="054aa841a5d4c5da" providerId="LiveId" clId="{607A68B7-C7EF-40CE-85B6-805CD83855CE}" dt="2025-01-11T20:44:28.045" v="4407" actId="20577"/>
        <pc:sldMkLst>
          <pc:docMk/>
          <pc:sldMk cId="2272206079" sldId="264"/>
        </pc:sldMkLst>
      </pc:sldChg>
      <pc:sldChg chg="addSp modSp new mod">
        <pc:chgData name="Thomas Abraham" userId="054aa841a5d4c5da" providerId="LiveId" clId="{607A68B7-C7EF-40CE-85B6-805CD83855CE}" dt="2025-03-10T17:32:41.826" v="10791" actId="20577"/>
        <pc:sldMkLst>
          <pc:docMk/>
          <pc:sldMk cId="3528502749" sldId="265"/>
        </pc:sldMkLst>
      </pc:sldChg>
      <pc:sldChg chg="addSp delSp modSp new mod">
        <pc:chgData name="Thomas Abraham" userId="054aa841a5d4c5da" providerId="LiveId" clId="{607A68B7-C7EF-40CE-85B6-805CD83855CE}" dt="2025-01-11T20:52:42.021" v="5055" actId="20577"/>
        <pc:sldMkLst>
          <pc:docMk/>
          <pc:sldMk cId="3754005041" sldId="266"/>
        </pc:sldMkLst>
      </pc:sldChg>
      <pc:sldChg chg="addSp delSp modSp new mod">
        <pc:chgData name="Thomas Abraham" userId="054aa841a5d4c5da" providerId="LiveId" clId="{607A68B7-C7EF-40CE-85B6-805CD83855CE}" dt="2025-01-13T06:56:49.553" v="7996" actId="207"/>
        <pc:sldMkLst>
          <pc:docMk/>
          <pc:sldMk cId="2551904411" sldId="267"/>
        </pc:sldMkLst>
      </pc:sldChg>
      <pc:sldChg chg="addSp modSp new del mod">
        <pc:chgData name="Thomas Abraham" userId="054aa841a5d4c5da" providerId="LiveId" clId="{607A68B7-C7EF-40CE-85B6-805CD83855CE}" dt="2025-01-13T06:06:28.531" v="5306" actId="2696"/>
        <pc:sldMkLst>
          <pc:docMk/>
          <pc:sldMk cId="3449097250" sldId="267"/>
        </pc:sldMkLst>
      </pc:sldChg>
      <pc:sldChg chg="addSp delSp modSp new mod">
        <pc:chgData name="Thomas Abraham" userId="054aa841a5d4c5da" providerId="LiveId" clId="{607A68B7-C7EF-40CE-85B6-805CD83855CE}" dt="2025-01-13T06:53:00.110" v="7915" actId="207"/>
        <pc:sldMkLst>
          <pc:docMk/>
          <pc:sldMk cId="272768046" sldId="268"/>
        </pc:sldMkLst>
      </pc:sldChg>
      <pc:sldChg chg="addSp modSp new mod">
        <pc:chgData name="Thomas Abraham" userId="054aa841a5d4c5da" providerId="LiveId" clId="{607A68B7-C7EF-40CE-85B6-805CD83855CE}" dt="2025-01-13T07:16:28.008" v="8906" actId="14100"/>
        <pc:sldMkLst>
          <pc:docMk/>
          <pc:sldMk cId="3187368080" sldId="269"/>
        </pc:sldMkLst>
      </pc:sldChg>
      <pc:sldChg chg="new del">
        <pc:chgData name="Thomas Abraham" userId="054aa841a5d4c5da" providerId="LiveId" clId="{607A68B7-C7EF-40CE-85B6-805CD83855CE}" dt="2025-01-13T06:55:06.514" v="7962" actId="2696"/>
        <pc:sldMkLst>
          <pc:docMk/>
          <pc:sldMk cId="3421667352" sldId="269"/>
        </pc:sldMkLst>
      </pc:sldChg>
      <pc:sldChg chg="addSp delSp modSp new add del mod">
        <pc:chgData name="Thomas Abraham" userId="054aa841a5d4c5da" providerId="LiveId" clId="{607A68B7-C7EF-40CE-85B6-805CD83855CE}" dt="2025-01-13T08:47:14.036" v="10455" actId="20577"/>
        <pc:sldMkLst>
          <pc:docMk/>
          <pc:sldMk cId="438090267" sldId="270"/>
        </pc:sldMkLst>
      </pc:sldChg>
      <pc:sldChg chg="addSp delSp modSp new mod">
        <pc:chgData name="Thomas Abraham" userId="054aa841a5d4c5da" providerId="LiveId" clId="{607A68B7-C7EF-40CE-85B6-805CD83855CE}" dt="2025-01-13T09:03:27.563" v="10696" actId="1076"/>
        <pc:sldMkLst>
          <pc:docMk/>
          <pc:sldMk cId="2409226675" sldId="271"/>
        </pc:sldMkLst>
      </pc:sldChg>
      <pc:sldChg chg="addSp delSp modSp new mod">
        <pc:chgData name="Thomas Abraham" userId="054aa841a5d4c5da" providerId="LiveId" clId="{607A68B7-C7EF-40CE-85B6-805CD83855CE}" dt="2025-01-13T09:05:32.142" v="10771" actId="207"/>
        <pc:sldMkLst>
          <pc:docMk/>
          <pc:sldMk cId="1508920925" sldId="272"/>
        </pc:sldMkLst>
      </pc:sldChg>
      <pc:sldChg chg="addSp modSp new mod">
        <pc:chgData name="Thomas Abraham" userId="054aa841a5d4c5da" providerId="LiveId" clId="{607A68B7-C7EF-40CE-85B6-805CD83855CE}" dt="2025-01-13T09:08:09.462" v="10790" actId="1076"/>
        <pc:sldMkLst>
          <pc:docMk/>
          <pc:sldMk cId="2122292649" sldId="273"/>
        </pc:sldMkLst>
      </pc:sldChg>
    </pc:docChg>
  </pc:docChgLst>
  <pc:docChgLst>
    <pc:chgData name="Thomas Abraham" userId="054aa841a5d4c5da" providerId="LiveId" clId="{9F615767-5BF7-4F14-8CD5-586BFC7C9589}"/>
    <pc:docChg chg="custSel modSld">
      <pc:chgData name="Thomas Abraham" userId="054aa841a5d4c5da" providerId="LiveId" clId="{9F615767-5BF7-4F14-8CD5-586BFC7C9589}" dt="2025-10-26T13:14:17.549" v="68" actId="1076"/>
      <pc:docMkLst>
        <pc:docMk/>
      </pc:docMkLst>
      <pc:sldChg chg="addSp delSp modSp mod">
        <pc:chgData name="Thomas Abraham" userId="054aa841a5d4c5da" providerId="LiveId" clId="{9F615767-5BF7-4F14-8CD5-586BFC7C9589}" dt="2025-10-26T12:31:10.537" v="4" actId="1440"/>
        <pc:sldMkLst>
          <pc:docMk/>
          <pc:sldMk cId="3443211156" sldId="258"/>
        </pc:sldMkLst>
        <pc:spChg chg="add del mod">
          <ac:chgData name="Thomas Abraham" userId="054aa841a5d4c5da" providerId="LiveId" clId="{9F615767-5BF7-4F14-8CD5-586BFC7C9589}" dt="2025-10-26T12:30:55.416" v="1"/>
          <ac:spMkLst>
            <pc:docMk/>
            <pc:sldMk cId="3443211156" sldId="258"/>
            <ac:spMk id="4" creationId="{30F2FC87-E430-40B7-7B8C-8D7015319084}"/>
          </ac:spMkLst>
        </pc:spChg>
        <pc:picChg chg="add mod">
          <ac:chgData name="Thomas Abraham" userId="054aa841a5d4c5da" providerId="LiveId" clId="{9F615767-5BF7-4F14-8CD5-586BFC7C9589}" dt="2025-10-26T12:31:10.537" v="4" actId="1440"/>
          <ac:picMkLst>
            <pc:docMk/>
            <pc:sldMk cId="3443211156" sldId="258"/>
            <ac:picMk id="6" creationId="{4C1FC941-B4AD-9C40-7790-C783EC383ED0}"/>
          </ac:picMkLst>
        </pc:picChg>
        <pc:picChg chg="del">
          <ac:chgData name="Thomas Abraham" userId="054aa841a5d4c5da" providerId="LiveId" clId="{9F615767-5BF7-4F14-8CD5-586BFC7C9589}" dt="2025-10-26T12:30:46.085" v="0" actId="478"/>
          <ac:picMkLst>
            <pc:docMk/>
            <pc:sldMk cId="3443211156" sldId="258"/>
            <ac:picMk id="11" creationId="{8839D575-847E-D2D2-C0D2-82B58D7714AD}"/>
          </ac:picMkLst>
        </pc:picChg>
      </pc:sldChg>
      <pc:sldChg chg="modSp mod">
        <pc:chgData name="Thomas Abraham" userId="054aa841a5d4c5da" providerId="LiveId" clId="{9F615767-5BF7-4F14-8CD5-586BFC7C9589}" dt="2025-10-26T13:08:01.642" v="55" actId="1076"/>
        <pc:sldMkLst>
          <pc:docMk/>
          <pc:sldMk cId="3187368080" sldId="269"/>
        </pc:sldMkLst>
        <pc:spChg chg="mod">
          <ac:chgData name="Thomas Abraham" userId="054aa841a5d4c5da" providerId="LiveId" clId="{9F615767-5BF7-4F14-8CD5-586BFC7C9589}" dt="2025-10-26T13:07:55.881" v="54" actId="1076"/>
          <ac:spMkLst>
            <pc:docMk/>
            <pc:sldMk cId="3187368080" sldId="269"/>
            <ac:spMk id="2" creationId="{BE0DA079-083B-7269-52F6-3245E565F854}"/>
          </ac:spMkLst>
        </pc:spChg>
        <pc:spChg chg="mod">
          <ac:chgData name="Thomas Abraham" userId="054aa841a5d4c5da" providerId="LiveId" clId="{9F615767-5BF7-4F14-8CD5-586BFC7C9589}" dt="2025-10-26T13:08:01.642" v="55" actId="1076"/>
          <ac:spMkLst>
            <pc:docMk/>
            <pc:sldMk cId="3187368080" sldId="269"/>
            <ac:spMk id="3" creationId="{EB9A5AE3-DB9E-9F8B-2317-A70C52F6DA81}"/>
          </ac:spMkLst>
        </pc:spChg>
      </pc:sldChg>
      <pc:sldChg chg="addSp modSp mod">
        <pc:chgData name="Thomas Abraham" userId="054aa841a5d4c5da" providerId="LiveId" clId="{9F615767-5BF7-4F14-8CD5-586BFC7C9589}" dt="2025-10-26T13:14:17.549" v="68" actId="1076"/>
        <pc:sldMkLst>
          <pc:docMk/>
          <pc:sldMk cId="438090267" sldId="270"/>
        </pc:sldMkLst>
        <pc:spChg chg="mod">
          <ac:chgData name="Thomas Abraham" userId="054aa841a5d4c5da" providerId="LiveId" clId="{9F615767-5BF7-4F14-8CD5-586BFC7C9589}" dt="2025-10-26T13:14:13.531" v="67" actId="1076"/>
          <ac:spMkLst>
            <pc:docMk/>
            <pc:sldMk cId="438090267" sldId="270"/>
            <ac:spMk id="2" creationId="{6478505A-8248-003D-A713-186298F61094}"/>
          </ac:spMkLst>
        </pc:spChg>
        <pc:spChg chg="add mod">
          <ac:chgData name="Thomas Abraham" userId="054aa841a5d4c5da" providerId="LiveId" clId="{9F615767-5BF7-4F14-8CD5-586BFC7C9589}" dt="2025-10-26T13:13:55.998" v="64" actId="1076"/>
          <ac:spMkLst>
            <pc:docMk/>
            <pc:sldMk cId="438090267" sldId="270"/>
            <ac:spMk id="3" creationId="{C66B47EF-AF23-54DB-9DF7-A1E42EF8915A}"/>
          </ac:spMkLst>
        </pc:spChg>
        <pc:spChg chg="mod">
          <ac:chgData name="Thomas Abraham" userId="054aa841a5d4c5da" providerId="LiveId" clId="{9F615767-5BF7-4F14-8CD5-586BFC7C9589}" dt="2025-10-26T13:14:17.549" v="68" actId="1076"/>
          <ac:spMkLst>
            <pc:docMk/>
            <pc:sldMk cId="438090267" sldId="270"/>
            <ac:spMk id="4" creationId="{411330BD-2FCF-A087-846F-CD16DB2F5326}"/>
          </ac:spMkLst>
        </pc:spChg>
      </pc:sldChg>
      <pc:sldChg chg="modSp mod">
        <pc:chgData name="Thomas Abraham" userId="054aa841a5d4c5da" providerId="LiveId" clId="{9F615767-5BF7-4F14-8CD5-586BFC7C9589}" dt="2025-10-26T12:52:22.417" v="40" actId="207"/>
        <pc:sldMkLst>
          <pc:docMk/>
          <pc:sldMk cId="2409226675" sldId="271"/>
        </pc:sldMkLst>
        <pc:spChg chg="mod">
          <ac:chgData name="Thomas Abraham" userId="054aa841a5d4c5da" providerId="LiveId" clId="{9F615767-5BF7-4F14-8CD5-586BFC7C9589}" dt="2025-10-26T12:52:22.417" v="40" actId="207"/>
          <ac:spMkLst>
            <pc:docMk/>
            <pc:sldMk cId="2409226675" sldId="271"/>
            <ac:spMk id="5" creationId="{EE89DE94-06B4-1C31-EE8C-41BA8C2933B8}"/>
          </ac:spMkLst>
        </pc:spChg>
        <pc:spChg chg="mod">
          <ac:chgData name="Thomas Abraham" userId="054aa841a5d4c5da" providerId="LiveId" clId="{9F615767-5BF7-4F14-8CD5-586BFC7C9589}" dt="2025-10-26T12:51:47.434" v="36" actId="1076"/>
          <ac:spMkLst>
            <pc:docMk/>
            <pc:sldMk cId="2409226675" sldId="271"/>
            <ac:spMk id="6" creationId="{0594A2C7-1A68-740C-3F38-5D2DE25A3966}"/>
          </ac:spMkLst>
        </pc:spChg>
      </pc:sldChg>
      <pc:sldChg chg="addSp delSp modSp mod">
        <pc:chgData name="Thomas Abraham" userId="054aa841a5d4c5da" providerId="LiveId" clId="{9F615767-5BF7-4F14-8CD5-586BFC7C9589}" dt="2025-10-26T12:56:50.820" v="53" actId="14100"/>
        <pc:sldMkLst>
          <pc:docMk/>
          <pc:sldMk cId="1508920925" sldId="272"/>
        </pc:sldMkLst>
        <pc:picChg chg="del">
          <ac:chgData name="Thomas Abraham" userId="054aa841a5d4c5da" providerId="LiveId" clId="{9F615767-5BF7-4F14-8CD5-586BFC7C9589}" dt="2025-10-26T12:56:02.648" v="41" actId="478"/>
          <ac:picMkLst>
            <pc:docMk/>
            <pc:sldMk cId="1508920925" sldId="272"/>
            <ac:picMk id="3" creationId="{96EAF55F-F9B8-C8CE-D726-F29654278706}"/>
          </ac:picMkLst>
        </pc:picChg>
        <pc:picChg chg="add mod">
          <ac:chgData name="Thomas Abraham" userId="054aa841a5d4c5da" providerId="LiveId" clId="{9F615767-5BF7-4F14-8CD5-586BFC7C9589}" dt="2025-10-26T12:56:50.820" v="53" actId="14100"/>
          <ac:picMkLst>
            <pc:docMk/>
            <pc:sldMk cId="1508920925" sldId="272"/>
            <ac:picMk id="4" creationId="{7E2A9BBB-C746-AF2F-05B8-BD923AAA3868}"/>
          </ac:picMkLst>
        </pc:picChg>
      </pc:sldChg>
      <pc:sldChg chg="addSp delSp modSp mod">
        <pc:chgData name="Thomas Abraham" userId="054aa841a5d4c5da" providerId="LiveId" clId="{9F615767-5BF7-4F14-8CD5-586BFC7C9589}" dt="2025-10-26T12:56:44.955" v="52" actId="1440"/>
        <pc:sldMkLst>
          <pc:docMk/>
          <pc:sldMk cId="2122292649" sldId="273"/>
        </pc:sldMkLst>
        <pc:picChg chg="del">
          <ac:chgData name="Thomas Abraham" userId="054aa841a5d4c5da" providerId="LiveId" clId="{9F615767-5BF7-4F14-8CD5-586BFC7C9589}" dt="2025-10-26T12:56:11.311" v="45" actId="478"/>
          <ac:picMkLst>
            <pc:docMk/>
            <pc:sldMk cId="2122292649" sldId="273"/>
            <ac:picMk id="3" creationId="{997BFF1F-516A-8102-0011-B41AD344CAC8}"/>
          </ac:picMkLst>
        </pc:picChg>
        <pc:picChg chg="add mod">
          <ac:chgData name="Thomas Abraham" userId="054aa841a5d4c5da" providerId="LiveId" clId="{9F615767-5BF7-4F14-8CD5-586BFC7C9589}" dt="2025-10-26T12:56:44.955" v="52" actId="1440"/>
          <ac:picMkLst>
            <pc:docMk/>
            <pc:sldMk cId="2122292649" sldId="273"/>
            <ac:picMk id="5" creationId="{FDB25ACD-0D37-C8DE-08C1-82BADD32AA5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10/26/2025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10/26/2025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10/26/2025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10/26/2025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10/26/2025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6582-980E-4796-87B9-9AF81EDD1EC2}"/>
              </a:ext>
            </a:extLst>
          </p:cNvPr>
          <p:cNvSpPr>
            <a:spLocks noGrp="1"/>
          </p:cNvSpPr>
          <p:nvPr>
            <p:ph type="ctrTitle"/>
          </p:nvPr>
        </p:nvSpPr>
        <p:spPr>
          <a:xfrm>
            <a:off x="1915128" y="1394926"/>
            <a:ext cx="8572480" cy="1441581"/>
          </a:xfrm>
        </p:spPr>
        <p:txBody>
          <a:bodyPr/>
          <a:lstStyle/>
          <a:p>
            <a:r>
              <a:rPr lang="en-IN" sz="4800" dirty="0"/>
              <a:t>Mathematical modelling of a gas-gas ejector in MATLAB.</a:t>
            </a:r>
          </a:p>
        </p:txBody>
      </p:sp>
      <p:sp>
        <p:nvSpPr>
          <p:cNvPr id="3" name="Subtitle 2">
            <a:extLst>
              <a:ext uri="{FF2B5EF4-FFF2-40B4-BE49-F238E27FC236}">
                <a16:creationId xmlns:a16="http://schemas.microsoft.com/office/drawing/2014/main" id="{2C3F6B66-068B-460C-672C-9C4F353CDDD1}"/>
              </a:ext>
            </a:extLst>
          </p:cNvPr>
          <p:cNvSpPr>
            <a:spLocks noGrp="1"/>
          </p:cNvSpPr>
          <p:nvPr>
            <p:ph type="subTitle" idx="1"/>
          </p:nvPr>
        </p:nvSpPr>
        <p:spPr>
          <a:xfrm>
            <a:off x="2680162" y="2836507"/>
            <a:ext cx="6831673" cy="914400"/>
          </a:xfrm>
        </p:spPr>
        <p:txBody>
          <a:bodyPr/>
          <a:lstStyle/>
          <a:p>
            <a:r>
              <a:rPr lang="en-IN" dirty="0"/>
              <a:t>Thomas Abraham</a:t>
            </a:r>
          </a:p>
          <a:p>
            <a:r>
              <a:rPr lang="en-IN" dirty="0"/>
              <a:t>(22JE1018)</a:t>
            </a:r>
          </a:p>
        </p:txBody>
      </p:sp>
      <p:pic>
        <p:nvPicPr>
          <p:cNvPr id="5" name="Picture 4">
            <a:extLst>
              <a:ext uri="{FF2B5EF4-FFF2-40B4-BE49-F238E27FC236}">
                <a16:creationId xmlns:a16="http://schemas.microsoft.com/office/drawing/2014/main" id="{10315591-A236-B76F-3D93-73CC1F1816A7}"/>
              </a:ext>
            </a:extLst>
          </p:cNvPr>
          <p:cNvPicPr>
            <a:picLocks noChangeAspect="1"/>
          </p:cNvPicPr>
          <p:nvPr/>
        </p:nvPicPr>
        <p:blipFill>
          <a:blip r:embed="rId2"/>
          <a:stretch>
            <a:fillRect/>
          </a:stretch>
        </p:blipFill>
        <p:spPr>
          <a:xfrm>
            <a:off x="5349549" y="3750907"/>
            <a:ext cx="1611452" cy="1712167"/>
          </a:xfrm>
          <a:prstGeom prst="rect">
            <a:avLst/>
          </a:prstGeom>
        </p:spPr>
      </p:pic>
    </p:spTree>
    <p:extLst>
      <p:ext uri="{BB962C8B-B14F-4D97-AF65-F5344CB8AC3E}">
        <p14:creationId xmlns:p14="http://schemas.microsoft.com/office/powerpoint/2010/main" val="2362429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5026E8E-459E-B350-78E6-294BDB0D3CA6}"/>
                  </a:ext>
                </a:extLst>
              </p:cNvPr>
              <p:cNvSpPr txBox="1"/>
              <p:nvPr/>
            </p:nvSpPr>
            <p:spPr>
              <a:xfrm>
                <a:off x="858416" y="279919"/>
                <a:ext cx="11112759" cy="646331"/>
              </a:xfrm>
              <a:prstGeom prst="rect">
                <a:avLst/>
              </a:prstGeom>
              <a:noFill/>
            </p:spPr>
            <p:txBody>
              <a:bodyPr wrap="square" rtlCol="0">
                <a:spAutoFit/>
              </a:bodyPr>
              <a:lstStyle/>
              <a:p>
                <a:r>
                  <a:rPr lang="en-IN" dirty="0"/>
                  <a:t>Substituting the relation for temperatures, we get the relationship between the pressures of any two points,‘</a:t>
                </a:r>
                <a14:m>
                  <m:oMath xmlns:m="http://schemas.openxmlformats.org/officeDocument/2006/math">
                    <m:r>
                      <a:rPr lang="en-IN" b="0" i="1" smtClean="0">
                        <a:latin typeface="Cambria Math" panose="02040503050406030204" pitchFamily="18" charset="0"/>
                      </a:rPr>
                      <m:t>𝑖</m:t>
                    </m:r>
                  </m:oMath>
                </a14:m>
                <a:r>
                  <a:rPr lang="en-IN" dirty="0"/>
                  <a:t>’ and ‘</a:t>
                </a:r>
                <a14:m>
                  <m:oMath xmlns:m="http://schemas.openxmlformats.org/officeDocument/2006/math">
                    <m:r>
                      <a:rPr lang="en-IN" b="0" i="1" smtClean="0">
                        <a:latin typeface="Cambria Math" panose="02040503050406030204" pitchFamily="18" charset="0"/>
                      </a:rPr>
                      <m:t>𝑗</m:t>
                    </m:r>
                  </m:oMath>
                </a14:m>
                <a:r>
                  <a:rPr lang="en-IN" dirty="0"/>
                  <a:t>’ along the flow:</a:t>
                </a:r>
              </a:p>
            </p:txBody>
          </p:sp>
        </mc:Choice>
        <mc:Fallback xmlns="">
          <p:sp>
            <p:nvSpPr>
              <p:cNvPr id="3" name="TextBox 2">
                <a:extLst>
                  <a:ext uri="{FF2B5EF4-FFF2-40B4-BE49-F238E27FC236}">
                    <a16:creationId xmlns:a16="http://schemas.microsoft.com/office/drawing/2014/main" id="{75026E8E-459E-B350-78E6-294BDB0D3CA6}"/>
                  </a:ext>
                </a:extLst>
              </p:cNvPr>
              <p:cNvSpPr txBox="1">
                <a:spLocks noRot="1" noChangeAspect="1" noMove="1" noResize="1" noEditPoints="1" noAdjustHandles="1" noChangeArrowheads="1" noChangeShapeType="1" noTextEdit="1"/>
              </p:cNvSpPr>
              <p:nvPr/>
            </p:nvSpPr>
            <p:spPr>
              <a:xfrm>
                <a:off x="858416" y="279919"/>
                <a:ext cx="11112759" cy="646331"/>
              </a:xfrm>
              <a:prstGeom prst="rect">
                <a:avLst/>
              </a:prstGeom>
              <a:blipFill>
                <a:blip r:embed="rId2"/>
                <a:stretch>
                  <a:fillRect l="-494" t="-5660" r="-768" b="-1415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1D7991D-B5ED-84CD-4E32-7C2FD510A8C1}"/>
              </a:ext>
            </a:extLst>
          </p:cNvPr>
          <p:cNvPicPr>
            <a:picLocks noChangeAspect="1"/>
          </p:cNvPicPr>
          <p:nvPr/>
        </p:nvPicPr>
        <p:blipFill>
          <a:blip r:embed="rId3"/>
          <a:stretch>
            <a:fillRect/>
          </a:stretch>
        </p:blipFill>
        <p:spPr>
          <a:xfrm>
            <a:off x="3620324" y="1234970"/>
            <a:ext cx="5262419" cy="142778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A0A67172-5B07-45CB-8CB3-0B3B5D5A2BBD}"/>
              </a:ext>
            </a:extLst>
          </p:cNvPr>
          <p:cNvSpPr txBox="1"/>
          <p:nvPr/>
        </p:nvSpPr>
        <p:spPr>
          <a:xfrm>
            <a:off x="8164286" y="2192694"/>
            <a:ext cx="961053" cy="369332"/>
          </a:xfrm>
          <a:prstGeom prst="rect">
            <a:avLst/>
          </a:prstGeom>
          <a:noFill/>
        </p:spPr>
        <p:txBody>
          <a:bodyPr wrap="square" rtlCol="0">
            <a:spAutoFit/>
          </a:bodyPr>
          <a:lstStyle/>
          <a:p>
            <a:r>
              <a:rPr lang="en-IN" dirty="0"/>
              <a:t>---(vi)</a:t>
            </a:r>
          </a:p>
        </p:txBody>
      </p:sp>
    </p:spTree>
    <p:extLst>
      <p:ext uri="{BB962C8B-B14F-4D97-AF65-F5344CB8AC3E}">
        <p14:creationId xmlns:p14="http://schemas.microsoft.com/office/powerpoint/2010/main" val="375400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964C575-E8A2-FDD0-A6F0-96021D4E8BE6}"/>
                  </a:ext>
                </a:extLst>
              </p:cNvPr>
              <p:cNvSpPr txBox="1"/>
              <p:nvPr/>
            </p:nvSpPr>
            <p:spPr>
              <a:xfrm>
                <a:off x="849086" y="195943"/>
                <a:ext cx="10683551" cy="1599284"/>
              </a:xfrm>
              <a:prstGeom prst="rect">
                <a:avLst/>
              </a:prstGeom>
              <a:noFill/>
            </p:spPr>
            <p:txBody>
              <a:bodyPr wrap="square" rtlCol="0">
                <a:spAutoFit/>
              </a:bodyPr>
              <a:lstStyle/>
              <a:p>
                <a:r>
                  <a:rPr lang="en-IN" dirty="0"/>
                  <a:t>Fanno flow is the phenomenon where the flow is through a constant area duct with friction. Therefore,</a:t>
                </a:r>
              </a:p>
              <a:p>
                <a:r>
                  <a:rPr lang="en-IN" dirty="0"/>
                  <a:t>For such cases,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𝑑𝐴</m:t>
                        </m:r>
                      </m:num>
                      <m:den>
                        <m:r>
                          <a:rPr lang="en-IN" b="0" i="1" smtClean="0">
                            <a:latin typeface="Cambria Math" panose="02040503050406030204" pitchFamily="18" charset="0"/>
                          </a:rPr>
                          <m:t>𝑑𝑥</m:t>
                        </m:r>
                      </m:den>
                    </m:f>
                    <m:r>
                      <a:rPr lang="en-IN" b="0" i="0" smtClean="0">
                        <a:latin typeface="Cambria Math" panose="02040503050406030204" pitchFamily="18" charset="0"/>
                      </a:rPr>
                      <m:t>=0</m:t>
                    </m:r>
                  </m:oMath>
                </a14:m>
                <a:r>
                  <a:rPr lang="en-IN" dirty="0"/>
                  <a:t>.</a:t>
                </a:r>
              </a:p>
              <a:p>
                <a:r>
                  <a:rPr lang="en-IN" dirty="0"/>
                  <a:t>The expression can now be integrated for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=[0,</m:t>
                    </m:r>
                    <m:r>
                      <a:rPr lang="en-IN" b="0" i="1" smtClean="0">
                        <a:latin typeface="Cambria Math" panose="02040503050406030204" pitchFamily="18" charset="0"/>
                      </a:rPr>
                      <m:t>𝐿</m:t>
                    </m:r>
                    <m:r>
                      <a:rPr lang="en-IN" b="0" i="1" smtClean="0">
                        <a:latin typeface="Cambria Math" panose="02040503050406030204" pitchFamily="18" charset="0"/>
                      </a:rPr>
                      <m:t>]</m:t>
                    </m:r>
                  </m:oMath>
                </a14:m>
                <a:r>
                  <a:rPr lang="en-IN" dirty="0"/>
                  <a:t> with </a:t>
                </a:r>
                <a14:m>
                  <m:oMath xmlns:m="http://schemas.openxmlformats.org/officeDocument/2006/math">
                    <m:r>
                      <a:rPr lang="en-IN" b="0" i="1" smtClean="0">
                        <a:latin typeface="Cambria Math" panose="02040503050406030204" pitchFamily="18" charset="0"/>
                      </a:rPr>
                      <m:t>𝑀</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=0</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𝑀</m:t>
                        </m:r>
                      </m:e>
                      <m:sub>
                        <m:r>
                          <a:rPr lang="en-IN" b="0" i="1" smtClean="0">
                            <a:latin typeface="Cambria Math" panose="02040503050406030204" pitchFamily="18" charset="0"/>
                          </a:rPr>
                          <m:t>1</m:t>
                        </m:r>
                      </m:sub>
                    </m:sSub>
                  </m:oMath>
                </a14:m>
                <a:r>
                  <a:rPr lang="en-IN" dirty="0"/>
                  <a:t> and </a:t>
                </a:r>
                <a14:m>
                  <m:oMath xmlns:m="http://schemas.openxmlformats.org/officeDocument/2006/math">
                    <m:r>
                      <a:rPr lang="en-IN" i="1">
                        <a:latin typeface="Cambria Math" panose="02040503050406030204" pitchFamily="18" charset="0"/>
                      </a:rPr>
                      <m:t>𝑀</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b="0" i="1" smtClean="0">
                            <a:latin typeface="Cambria Math" panose="02040503050406030204" pitchFamily="18" charset="0"/>
                          </a:rPr>
                          <m:t>𝐿</m:t>
                        </m:r>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a14:m>
                <a:endParaRPr lang="en-IN" b="0" dirty="0"/>
              </a:p>
              <a:p>
                <a:r>
                  <a:rPr lang="en-IN" dirty="0"/>
                  <a:t> </a:t>
                </a:r>
              </a:p>
              <a:p>
                <a:endParaRPr lang="en-IN" dirty="0"/>
              </a:p>
            </p:txBody>
          </p:sp>
        </mc:Choice>
        <mc:Fallback xmlns="">
          <p:sp>
            <p:nvSpPr>
              <p:cNvPr id="2" name="TextBox 1">
                <a:extLst>
                  <a:ext uri="{FF2B5EF4-FFF2-40B4-BE49-F238E27FC236}">
                    <a16:creationId xmlns:a16="http://schemas.microsoft.com/office/drawing/2014/main" id="{6964C575-E8A2-FDD0-A6F0-96021D4E8BE6}"/>
                  </a:ext>
                </a:extLst>
              </p:cNvPr>
              <p:cNvSpPr txBox="1">
                <a:spLocks noRot="1" noChangeAspect="1" noMove="1" noResize="1" noEditPoints="1" noAdjustHandles="1" noChangeArrowheads="1" noChangeShapeType="1" noTextEdit="1"/>
              </p:cNvSpPr>
              <p:nvPr/>
            </p:nvSpPr>
            <p:spPr>
              <a:xfrm>
                <a:off x="849086" y="195943"/>
                <a:ext cx="10683551" cy="1599284"/>
              </a:xfrm>
              <a:prstGeom prst="rect">
                <a:avLst/>
              </a:prstGeom>
              <a:blipFill>
                <a:blip r:embed="rId2"/>
                <a:stretch>
                  <a:fillRect l="-456" t="-1908"/>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9B5BA983-CF37-B4BB-E348-462DEF32DA1B}"/>
              </a:ext>
            </a:extLst>
          </p:cNvPr>
          <p:cNvPicPr>
            <a:picLocks noChangeAspect="1"/>
          </p:cNvPicPr>
          <p:nvPr/>
        </p:nvPicPr>
        <p:blipFill>
          <a:blip r:embed="rId3"/>
          <a:stretch>
            <a:fillRect/>
          </a:stretch>
        </p:blipFill>
        <p:spPr>
          <a:xfrm>
            <a:off x="2454107" y="1390262"/>
            <a:ext cx="7283785" cy="191678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ECF330-632D-241E-94C2-DCDFED1F9CE6}"/>
                  </a:ext>
                </a:extLst>
              </p:cNvPr>
              <p:cNvSpPr txBox="1"/>
              <p:nvPr/>
            </p:nvSpPr>
            <p:spPr>
              <a:xfrm>
                <a:off x="849086" y="3676261"/>
                <a:ext cx="11243387" cy="2803844"/>
              </a:xfrm>
              <a:prstGeom prst="rect">
                <a:avLst/>
              </a:prstGeom>
              <a:noFill/>
            </p:spPr>
            <p:txBody>
              <a:bodyPr wrap="square" rtlCol="0">
                <a:spAutoFit/>
              </a:bodyPr>
              <a:lstStyle/>
              <a:p>
                <a:r>
                  <a:rPr lang="en-IN" dirty="0"/>
                  <a:t>Here,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oMath>
                </a14:m>
                <a:r>
                  <a:rPr lang="en-IN" dirty="0"/>
                  <a:t>’ is the fanning coefficient of friction given by: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𝑓</m:t>
                        </m:r>
                      </m:e>
                      <m:sup>
                        <m:r>
                          <a:rPr lang="en-IN" b="0" i="1" smtClean="0">
                            <a:latin typeface="Cambria Math" panose="02040503050406030204" pitchFamily="18" charset="0"/>
                          </a:rPr>
                          <m:t>′</m:t>
                        </m:r>
                      </m:sup>
                    </m:sSup>
                    <m:r>
                      <a:rPr lang="en-IN" b="0" i="1" smtClean="0">
                        <a:latin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ea typeface="Cambria Math" panose="02040503050406030204" pitchFamily="18" charset="0"/>
                              </a:rPr>
                              <m:t>𝑤</m:t>
                            </m:r>
                          </m:sub>
                        </m:sSub>
                      </m:num>
                      <m:den>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r>
                          <a:rPr lang="en-IN" b="0" i="1" smtClean="0">
                            <a:latin typeface="Cambria Math" panose="02040503050406030204" pitchFamily="18" charset="0"/>
                            <a:ea typeface="Cambria Math" panose="02040503050406030204" pitchFamily="18" charset="0"/>
                          </a:rPr>
                          <m:t>𝜌</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𝑉</m:t>
                            </m:r>
                          </m:e>
                          <m:sup>
                            <m:r>
                              <a:rPr lang="en-IN" b="0" i="1" smtClean="0">
                                <a:latin typeface="Cambria Math" panose="02040503050406030204" pitchFamily="18" charset="0"/>
                                <a:ea typeface="Cambria Math" panose="02040503050406030204" pitchFamily="18" charset="0"/>
                              </a:rPr>
                              <m:t>2</m:t>
                            </m:r>
                          </m:sup>
                        </m:sSup>
                      </m:den>
                    </m:f>
                  </m:oMath>
                </a14:m>
                <a:r>
                  <a:rPr lang="en-IN" dirty="0"/>
                  <a:t>.</a:t>
                </a:r>
              </a:p>
              <a:p>
                <a:r>
                  <a:rPr lang="en-IN" dirty="0"/>
                  <a:t>Since,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oMath>
                </a14:m>
                <a:r>
                  <a:rPr lang="en-IN" dirty="0"/>
                  <a:t>’ is a very slow function of the flow variables, a reasonable assumption has been made that the averaged value of the friction factor along the length ‘</a:t>
                </a:r>
                <a14:m>
                  <m:oMath xmlns:m="http://schemas.openxmlformats.org/officeDocument/2006/math">
                    <m:r>
                      <a:rPr lang="en-IN" b="0" i="1" smtClean="0">
                        <a:latin typeface="Cambria Math" panose="02040503050406030204" pitchFamily="18" charset="0"/>
                      </a:rPr>
                      <m:t>𝐿</m:t>
                    </m:r>
                  </m:oMath>
                </a14:m>
                <a:r>
                  <a:rPr lang="en-IN" dirty="0"/>
                  <a:t>’ , ‘</a:t>
                </a:r>
                <a14:m>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𝑓</m:t>
                        </m:r>
                        <m:r>
                          <a:rPr lang="en-IN" b="0" i="1" smtClean="0">
                            <a:latin typeface="Cambria Math" panose="02040503050406030204" pitchFamily="18" charset="0"/>
                          </a:rPr>
                          <m:t>′</m:t>
                        </m:r>
                      </m:e>
                    </m:acc>
                  </m:oMath>
                </a14:m>
                <a:r>
                  <a:rPr lang="en-IN" dirty="0"/>
                  <a:t>’, will be the same as ‘</a:t>
                </a:r>
                <a14:m>
                  <m:oMath xmlns:m="http://schemas.openxmlformats.org/officeDocument/2006/math">
                    <m:r>
                      <a:rPr lang="en-IN" i="1">
                        <a:latin typeface="Cambria Math" panose="02040503050406030204" pitchFamily="18" charset="0"/>
                      </a:rPr>
                      <m:t>𝑓</m:t>
                    </m:r>
                    <m:r>
                      <a:rPr lang="en-IN" i="1">
                        <a:latin typeface="Cambria Math" panose="02040503050406030204" pitchFamily="18" charset="0"/>
                      </a:rPr>
                      <m:t>′</m:t>
                    </m:r>
                  </m:oMath>
                </a14:m>
                <a:r>
                  <a:rPr lang="en-IN" dirty="0"/>
                  <a:t>’. </a:t>
                </a:r>
              </a:p>
              <a:p>
                <a:endParaRPr lang="en-IN" dirty="0"/>
              </a:p>
              <a:p>
                <a:r>
                  <a:rPr lang="en-IN" dirty="0"/>
                  <a:t>For computing the temperatures at any two points along this flow, we can use the same result (Equation (vi)) obtained from the fact that the stagnation temperatures do not change in an isentropic flow with no shaft work.</a:t>
                </a:r>
              </a:p>
              <a:p>
                <a:endParaRPr lang="en-IN" dirty="0"/>
              </a:p>
              <a:p>
                <a:r>
                  <a:rPr lang="en-IN" dirty="0"/>
                  <a:t>The relation between the pressures for any two pints can be given by Equation (vi) with the area terms cancelling each other out (as the duct area is constant).</a:t>
                </a:r>
              </a:p>
            </p:txBody>
          </p:sp>
        </mc:Choice>
        <mc:Fallback xmlns="">
          <p:sp>
            <p:nvSpPr>
              <p:cNvPr id="5" name="TextBox 4">
                <a:extLst>
                  <a:ext uri="{FF2B5EF4-FFF2-40B4-BE49-F238E27FC236}">
                    <a16:creationId xmlns:a16="http://schemas.microsoft.com/office/drawing/2014/main" id="{30ECF330-632D-241E-94C2-DCDFED1F9CE6}"/>
                  </a:ext>
                </a:extLst>
              </p:cNvPr>
              <p:cNvSpPr txBox="1">
                <a:spLocks noRot="1" noChangeAspect="1" noMove="1" noResize="1" noEditPoints="1" noAdjustHandles="1" noChangeArrowheads="1" noChangeShapeType="1" noTextEdit="1"/>
              </p:cNvSpPr>
              <p:nvPr/>
            </p:nvSpPr>
            <p:spPr>
              <a:xfrm>
                <a:off x="849086" y="3676261"/>
                <a:ext cx="11243387" cy="2803844"/>
              </a:xfrm>
              <a:prstGeom prst="rect">
                <a:avLst/>
              </a:prstGeom>
              <a:blipFill>
                <a:blip r:embed="rId4"/>
                <a:stretch>
                  <a:fillRect l="-434" r="-163" b="-2609"/>
                </a:stretch>
              </a:blipFill>
            </p:spPr>
            <p:txBody>
              <a:bodyPr/>
              <a:lstStyle/>
              <a:p>
                <a:r>
                  <a:rPr lang="en-IN">
                    <a:noFill/>
                  </a:rPr>
                  <a:t> </a:t>
                </a:r>
              </a:p>
            </p:txBody>
          </p:sp>
        </mc:Fallback>
      </mc:AlternateContent>
    </p:spTree>
    <p:extLst>
      <p:ext uri="{BB962C8B-B14F-4D97-AF65-F5344CB8AC3E}">
        <p14:creationId xmlns:p14="http://schemas.microsoft.com/office/powerpoint/2010/main" val="2272206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EAC2-D87C-37A4-FCF9-AC51DF4430F2}"/>
              </a:ext>
            </a:extLst>
          </p:cNvPr>
          <p:cNvSpPr>
            <a:spLocks noGrp="1"/>
          </p:cNvSpPr>
          <p:nvPr>
            <p:ph type="title"/>
          </p:nvPr>
        </p:nvSpPr>
        <p:spPr>
          <a:xfrm>
            <a:off x="1390261" y="368559"/>
            <a:ext cx="9601200" cy="1226976"/>
          </a:xfrm>
        </p:spPr>
        <p:txBody>
          <a:bodyPr>
            <a:normAutofit fontScale="90000"/>
          </a:bodyPr>
          <a:lstStyle/>
          <a:p>
            <a:r>
              <a:rPr lang="en-IN" dirty="0"/>
              <a:t>Modelling the Converging And Diverging Sections Of the Nozzle:</a:t>
            </a:r>
          </a:p>
        </p:txBody>
      </p:sp>
      <p:sp>
        <p:nvSpPr>
          <p:cNvPr id="4" name="TextBox 3">
            <a:extLst>
              <a:ext uri="{FF2B5EF4-FFF2-40B4-BE49-F238E27FC236}">
                <a16:creationId xmlns:a16="http://schemas.microsoft.com/office/drawing/2014/main" id="{7D6C4829-056E-7DCD-DD5A-BF7E57D5B7E0}"/>
              </a:ext>
            </a:extLst>
          </p:cNvPr>
          <p:cNvSpPr txBox="1"/>
          <p:nvPr/>
        </p:nvSpPr>
        <p:spPr>
          <a:xfrm>
            <a:off x="1390261" y="1595535"/>
            <a:ext cx="10496939" cy="646331"/>
          </a:xfrm>
          <a:prstGeom prst="rect">
            <a:avLst/>
          </a:prstGeom>
          <a:noFill/>
        </p:spPr>
        <p:txBody>
          <a:bodyPr wrap="square" rtlCol="0">
            <a:spAutoFit/>
          </a:bodyPr>
          <a:lstStyle/>
          <a:p>
            <a:r>
              <a:rPr lang="en-IN" dirty="0"/>
              <a:t>Equation (iv) has been solved using ODE45 (a solver that uses the Runge-</a:t>
            </a:r>
            <a:r>
              <a:rPr lang="en-IN" dirty="0" err="1"/>
              <a:t>Kutta</a:t>
            </a:r>
            <a:r>
              <a:rPr lang="en-IN" dirty="0"/>
              <a:t> method to approximate solutions to ODEs with a high degree of accuracy.) </a:t>
            </a:r>
          </a:p>
        </p:txBody>
      </p:sp>
      <p:sp>
        <p:nvSpPr>
          <p:cNvPr id="5" name="TextBox 4">
            <a:extLst>
              <a:ext uri="{FF2B5EF4-FFF2-40B4-BE49-F238E27FC236}">
                <a16:creationId xmlns:a16="http://schemas.microsoft.com/office/drawing/2014/main" id="{F113CB2F-D6DE-3687-11B3-E3C697306166}"/>
              </a:ext>
            </a:extLst>
          </p:cNvPr>
          <p:cNvSpPr txBox="1"/>
          <p:nvPr/>
        </p:nvSpPr>
        <p:spPr>
          <a:xfrm>
            <a:off x="1558212" y="2509935"/>
            <a:ext cx="10263674" cy="1754326"/>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b="0" i="0" dirty="0">
                <a:solidFill>
                  <a:srgbClr val="008013"/>
                </a:solidFill>
                <a:effectLst/>
                <a:latin typeface="Menlo"/>
              </a:rPr>
              <a:t>%computing the </a:t>
            </a:r>
            <a:r>
              <a:rPr lang="en-US" sz="1800" b="0" i="0" dirty="0" err="1">
                <a:solidFill>
                  <a:srgbClr val="008013"/>
                </a:solidFill>
                <a:effectLst/>
                <a:latin typeface="Menlo"/>
              </a:rPr>
              <a:t>MachNo</a:t>
            </a:r>
            <a:r>
              <a:rPr lang="en-US" sz="1800" b="0" i="0" dirty="0">
                <a:solidFill>
                  <a:srgbClr val="008013"/>
                </a:solidFill>
                <a:effectLst/>
                <a:latin typeface="Menlo"/>
              </a:rPr>
              <a:t>.</a:t>
            </a:r>
            <a:endParaRPr lang="en-US" sz="1800" b="0" i="0" dirty="0">
              <a:effectLst/>
              <a:latin typeface="Menlo"/>
            </a:endParaRPr>
          </a:p>
          <a:p>
            <a:r>
              <a:rPr lang="en-US" sz="1800" b="0" i="0" dirty="0" err="1">
                <a:effectLst/>
                <a:latin typeface="Menlo"/>
              </a:rPr>
              <a:t>dM_dx</a:t>
            </a:r>
            <a:r>
              <a:rPr lang="en-US" sz="1800" b="0" i="0" dirty="0">
                <a:effectLst/>
                <a:latin typeface="Menlo"/>
              </a:rPr>
              <a:t>=@(x,M,gamma)((M*(2+(gamma-1)*M^2))/2)*(((-1/A(x))*(dA_dx_result(x))+0.5*gamma*M^2*f/D(x))/(1-M^2));</a:t>
            </a:r>
          </a:p>
          <a:p>
            <a:r>
              <a:rPr lang="en-US" sz="1800" b="0" i="0" dirty="0" err="1">
                <a:effectLst/>
                <a:latin typeface="Menlo"/>
              </a:rPr>
              <a:t>odeFun</a:t>
            </a:r>
            <a:r>
              <a:rPr lang="en-US" sz="1800" b="0" i="0" dirty="0">
                <a:effectLst/>
                <a:latin typeface="Menlo"/>
              </a:rPr>
              <a:t>=@(x,M)dM_dx(x,M,gamma_nh3);</a:t>
            </a:r>
          </a:p>
          <a:p>
            <a:r>
              <a:rPr lang="en-US" sz="1800" b="0" i="0" dirty="0">
                <a:effectLst/>
                <a:latin typeface="Menlo"/>
              </a:rPr>
              <a:t>sol=ode45(</a:t>
            </a:r>
            <a:r>
              <a:rPr lang="en-US" sz="1800" b="0" i="0" dirty="0" err="1">
                <a:effectLst/>
                <a:latin typeface="Menlo"/>
              </a:rPr>
              <a:t>odeFun</a:t>
            </a:r>
            <a:r>
              <a:rPr lang="en-US" sz="1800" b="0" i="0" dirty="0">
                <a:effectLst/>
                <a:latin typeface="Menlo"/>
              </a:rPr>
              <a:t>,[0,l_con],machNo_1);</a:t>
            </a:r>
          </a:p>
          <a:p>
            <a:r>
              <a:rPr lang="en-US" sz="1800" b="0" i="0" dirty="0">
                <a:effectLst/>
                <a:latin typeface="Menlo"/>
              </a:rPr>
              <a:t>[</a:t>
            </a:r>
            <a:r>
              <a:rPr lang="en-US" sz="1800" b="0" i="0" dirty="0" err="1">
                <a:effectLst/>
                <a:latin typeface="Menlo"/>
              </a:rPr>
              <a:t>x,M</a:t>
            </a:r>
            <a:r>
              <a:rPr lang="en-US" sz="1800" b="0" i="0" dirty="0">
                <a:effectLst/>
                <a:latin typeface="Menlo"/>
              </a:rPr>
              <a:t>]=ode45(</a:t>
            </a:r>
            <a:r>
              <a:rPr lang="en-US" sz="1800" b="0" i="0" dirty="0" err="1">
                <a:effectLst/>
                <a:latin typeface="Menlo"/>
              </a:rPr>
              <a:t>odeFun</a:t>
            </a:r>
            <a:r>
              <a:rPr lang="en-US" sz="1800" b="0" i="0" dirty="0">
                <a:effectLst/>
                <a:latin typeface="Menlo"/>
              </a:rPr>
              <a:t>,[0,l_con],machNo_1);</a:t>
            </a:r>
          </a:p>
        </p:txBody>
      </p:sp>
      <p:sp>
        <p:nvSpPr>
          <p:cNvPr id="6" name="TextBox 5">
            <a:extLst>
              <a:ext uri="{FF2B5EF4-FFF2-40B4-BE49-F238E27FC236}">
                <a16:creationId xmlns:a16="http://schemas.microsoft.com/office/drawing/2014/main" id="{70FD3B44-CD44-B644-07A7-89B2B10F0C1D}"/>
              </a:ext>
            </a:extLst>
          </p:cNvPr>
          <p:cNvSpPr txBox="1"/>
          <p:nvPr/>
        </p:nvSpPr>
        <p:spPr>
          <a:xfrm>
            <a:off x="1558212" y="4513668"/>
            <a:ext cx="10077061" cy="1477328"/>
          </a:xfrm>
          <a:prstGeom prst="rect">
            <a:avLst/>
          </a:prstGeom>
          <a:noFill/>
        </p:spPr>
        <p:txBody>
          <a:bodyPr wrap="square" rtlCol="0">
            <a:spAutoFit/>
          </a:bodyPr>
          <a:lstStyle/>
          <a:p>
            <a:r>
              <a:rPr lang="en-IN" dirty="0"/>
              <a:t>“sol=ode45() “ returns a struct that can be used with the ‘</a:t>
            </a:r>
            <a:r>
              <a:rPr lang="en-IN" dirty="0" err="1"/>
              <a:t>deval</a:t>
            </a:r>
            <a:r>
              <a:rPr lang="en-IN" dirty="0"/>
              <a:t>’ command to return the Mach number at any point in the interval. Thus, effectively, we have the Mach number at point within the converging section. </a:t>
            </a:r>
          </a:p>
          <a:p>
            <a:r>
              <a:rPr lang="en-IN" dirty="0"/>
              <a:t>Using, Equation (vi), we can find the pressure at any point within (as we have the inlet Mach number and the Mach number of the said point can be solved for from the above procedure.</a:t>
            </a:r>
          </a:p>
        </p:txBody>
      </p:sp>
    </p:spTree>
    <p:extLst>
      <p:ext uri="{BB962C8B-B14F-4D97-AF65-F5344CB8AC3E}">
        <p14:creationId xmlns:p14="http://schemas.microsoft.com/office/powerpoint/2010/main" val="2551904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C2511-31A4-E53D-3CBC-66404C0192D7}"/>
              </a:ext>
            </a:extLst>
          </p:cNvPr>
          <p:cNvSpPr txBox="1"/>
          <p:nvPr/>
        </p:nvSpPr>
        <p:spPr>
          <a:xfrm>
            <a:off x="1530220" y="354563"/>
            <a:ext cx="9741160" cy="6740307"/>
          </a:xfrm>
          <a:prstGeom prst="rect">
            <a:avLst/>
          </a:prstGeom>
          <a:noFill/>
        </p:spPr>
        <p:txBody>
          <a:bodyPr wrap="square" rtlCol="0">
            <a:spAutoFit/>
          </a:bodyPr>
          <a:lstStyle/>
          <a:p>
            <a:r>
              <a:rPr lang="en-IN" dirty="0"/>
              <a:t>In code, the procedure looks as follows:</a:t>
            </a:r>
          </a:p>
          <a:p>
            <a:endParaRPr lang="en-IN" dirty="0"/>
          </a:p>
          <a:p>
            <a:endParaRPr lang="en-IN" dirty="0"/>
          </a:p>
          <a:p>
            <a:r>
              <a:rPr lang="en-US" sz="1800" b="0" i="0" dirty="0">
                <a:solidFill>
                  <a:srgbClr val="008013"/>
                </a:solidFill>
                <a:effectLst/>
                <a:latin typeface="Menlo"/>
              </a:rPr>
              <a:t>%Function of pressure along the converging nozzle:</a:t>
            </a:r>
            <a:endParaRPr lang="en-US" sz="1800" b="0" i="0" dirty="0">
              <a:effectLst/>
              <a:latin typeface="Menlo"/>
            </a:endParaRPr>
          </a:p>
          <a:p>
            <a:r>
              <a:rPr lang="en-US" sz="1800" b="0" i="0" dirty="0" err="1">
                <a:effectLst/>
                <a:latin typeface="Menlo"/>
              </a:rPr>
              <a:t>P_con</a:t>
            </a:r>
            <a:r>
              <a:rPr lang="en-US" sz="1800" b="0" i="0" dirty="0">
                <a:effectLst/>
                <a:latin typeface="Menlo"/>
              </a:rPr>
              <a:t>=@(gamma,x)P_1*((machNo_1/deval(sol,x))*((((2+(gamma-1)*machNo_1^2))/(2+(gamma-1)*(deval(sol,x))^2))^(1/2))*(A(0)/A(x)));</a:t>
            </a:r>
          </a:p>
          <a:p>
            <a:endParaRPr lang="en-US" dirty="0">
              <a:latin typeface="Menlo"/>
            </a:endParaRPr>
          </a:p>
          <a:p>
            <a:r>
              <a:rPr lang="en-US" dirty="0">
                <a:latin typeface="Menlo"/>
              </a:rPr>
              <a:t>The above snippet makes use of Equation (vi).</a:t>
            </a:r>
          </a:p>
          <a:p>
            <a:r>
              <a:rPr lang="en-US" sz="1800" b="0" i="0" dirty="0">
                <a:effectLst/>
                <a:latin typeface="Menlo"/>
              </a:rPr>
              <a:t>The pressure at any point in the converging nozzle can thus be calculated.</a:t>
            </a:r>
          </a:p>
          <a:p>
            <a:r>
              <a:rPr lang="en-US" sz="1800" b="0" i="0" dirty="0">
                <a:effectLst/>
                <a:latin typeface="Menlo"/>
              </a:rPr>
              <a:t> </a:t>
            </a:r>
          </a:p>
          <a:p>
            <a:r>
              <a:rPr lang="en-US" sz="1800" b="0" i="0" dirty="0">
                <a:effectLst/>
                <a:latin typeface="Menlo"/>
              </a:rPr>
              <a:t>Similarly</a:t>
            </a:r>
            <a:r>
              <a:rPr lang="en-US" dirty="0">
                <a:latin typeface="Menlo"/>
              </a:rPr>
              <a:t>, armed with the ability to solve for the Mach number at any point within the domain of the converging nozzle and with the inlet Temperature and Mach number as a reference, we can use Equation (v) to evaluate for the temperature at any point. The function defined for this purpose is as follows:</a:t>
            </a:r>
          </a:p>
          <a:p>
            <a:endParaRPr lang="en-US" sz="1800" b="0" i="0" dirty="0">
              <a:effectLst/>
              <a:latin typeface="Menlo"/>
            </a:endParaRPr>
          </a:p>
          <a:p>
            <a:r>
              <a:rPr lang="en-US" sz="1800" b="0" i="0" dirty="0">
                <a:solidFill>
                  <a:srgbClr val="008013"/>
                </a:solidFill>
                <a:effectLst/>
                <a:latin typeface="Menlo"/>
              </a:rPr>
              <a:t>%isentropic </a:t>
            </a:r>
            <a:r>
              <a:rPr lang="en-US" sz="1800" b="0" i="0" dirty="0" err="1">
                <a:solidFill>
                  <a:srgbClr val="008013"/>
                </a:solidFill>
                <a:effectLst/>
                <a:latin typeface="Menlo"/>
              </a:rPr>
              <a:t>realtion</a:t>
            </a:r>
            <a:r>
              <a:rPr lang="en-US" sz="1800" b="0" i="0" dirty="0">
                <a:solidFill>
                  <a:srgbClr val="008013"/>
                </a:solidFill>
                <a:effectLst/>
                <a:latin typeface="Menlo"/>
              </a:rPr>
              <a:t> between temperatures (general relationship):</a:t>
            </a:r>
            <a:endParaRPr lang="en-US" sz="1800" b="0" i="0" dirty="0">
              <a:effectLst/>
              <a:latin typeface="Menlo"/>
            </a:endParaRPr>
          </a:p>
          <a:p>
            <a:r>
              <a:rPr lang="en-US" sz="1800" b="0" i="0" dirty="0">
                <a:effectLst/>
                <a:latin typeface="Menlo"/>
              </a:rPr>
              <a:t>T=@(gamma,T_k,M,M_k)T_k*(2+(gamma-1)*M_k^2)/(2+(gamma-1)*M^2);</a:t>
            </a:r>
          </a:p>
          <a:p>
            <a:endParaRPr lang="en-US" sz="1800" b="0" i="0" dirty="0">
              <a:effectLst/>
              <a:latin typeface="Menlo"/>
            </a:endParaRPr>
          </a:p>
          <a:p>
            <a:r>
              <a:rPr lang="en-US" dirty="0">
                <a:latin typeface="Menlo"/>
              </a:rPr>
              <a:t>In this manner, we have all the primitive variables (P,M,T) in the computational domain of the converging nozzle.</a:t>
            </a:r>
          </a:p>
          <a:p>
            <a:r>
              <a:rPr lang="en-US" sz="1800" b="0" i="0" dirty="0">
                <a:solidFill>
                  <a:schemeClr val="accent6">
                    <a:lumMod val="75000"/>
                  </a:schemeClr>
                </a:solidFill>
                <a:effectLst/>
                <a:latin typeface="Menlo"/>
              </a:rPr>
              <a:t>The </a:t>
            </a:r>
            <a:r>
              <a:rPr lang="en-US" dirty="0">
                <a:solidFill>
                  <a:schemeClr val="accent6">
                    <a:lumMod val="75000"/>
                  </a:schemeClr>
                </a:solidFill>
                <a:latin typeface="Menlo"/>
              </a:rPr>
              <a:t>modelling of the diverging nozzle takes the same approach (we are solving for the same equations and relations).</a:t>
            </a:r>
            <a:endParaRPr lang="en-US" sz="1800" b="0" i="0" dirty="0">
              <a:solidFill>
                <a:schemeClr val="accent6">
                  <a:lumMod val="75000"/>
                </a:schemeClr>
              </a:solidFill>
              <a:effectLst/>
              <a:latin typeface="Menlo"/>
            </a:endParaRPr>
          </a:p>
          <a:p>
            <a:endParaRPr lang="en-US" sz="1800" b="0" i="0" dirty="0">
              <a:effectLst/>
              <a:latin typeface="Menlo"/>
            </a:endParaRPr>
          </a:p>
          <a:p>
            <a:endParaRPr lang="en-IN" dirty="0"/>
          </a:p>
        </p:txBody>
      </p:sp>
      <p:sp>
        <p:nvSpPr>
          <p:cNvPr id="7" name="Rectangle 6">
            <a:extLst>
              <a:ext uri="{FF2B5EF4-FFF2-40B4-BE49-F238E27FC236}">
                <a16:creationId xmlns:a16="http://schemas.microsoft.com/office/drawing/2014/main" id="{FC674C56-44DA-BBE8-98A2-968ED0ADF8F5}"/>
              </a:ext>
            </a:extLst>
          </p:cNvPr>
          <p:cNvSpPr/>
          <p:nvPr/>
        </p:nvSpPr>
        <p:spPr>
          <a:xfrm>
            <a:off x="1530220" y="1147665"/>
            <a:ext cx="9283960" cy="110101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0" i="0" dirty="0">
                <a:solidFill>
                  <a:srgbClr val="008013"/>
                </a:solidFill>
                <a:effectLst/>
                <a:latin typeface="Menlo"/>
              </a:rPr>
              <a:t>%Function of pressure along the converging nozzle:</a:t>
            </a:r>
            <a:endParaRPr lang="en-US" sz="1800" b="0" i="0" dirty="0">
              <a:effectLst/>
              <a:latin typeface="Menlo"/>
            </a:endParaRPr>
          </a:p>
          <a:p>
            <a:r>
              <a:rPr lang="en-US" sz="1800" b="0" i="0" dirty="0" err="1">
                <a:solidFill>
                  <a:schemeClr val="tx1"/>
                </a:solidFill>
                <a:effectLst/>
                <a:latin typeface="Menlo"/>
              </a:rPr>
              <a:t>P_con</a:t>
            </a:r>
            <a:r>
              <a:rPr lang="en-US" sz="1800" b="0" i="0" dirty="0">
                <a:solidFill>
                  <a:schemeClr val="tx1"/>
                </a:solidFill>
                <a:effectLst/>
                <a:latin typeface="Menlo"/>
              </a:rPr>
              <a:t>=@(gamma,x)P_1*((machNo_1/deval(sol,x))*((((2+(gamma-1)*machNo_1^2))/(2+(gamma-1)*(deval(sol,x))^2))^(1/2))*(A(0)/A(x)));</a:t>
            </a:r>
          </a:p>
        </p:txBody>
      </p:sp>
      <p:sp>
        <p:nvSpPr>
          <p:cNvPr id="9" name="Rectangle 8">
            <a:extLst>
              <a:ext uri="{FF2B5EF4-FFF2-40B4-BE49-F238E27FC236}">
                <a16:creationId xmlns:a16="http://schemas.microsoft.com/office/drawing/2014/main" id="{6B04327E-54B6-0684-45BF-24E801E6AA9B}"/>
              </a:ext>
            </a:extLst>
          </p:cNvPr>
          <p:cNvSpPr/>
          <p:nvPr/>
        </p:nvSpPr>
        <p:spPr>
          <a:xfrm>
            <a:off x="1530220" y="4488024"/>
            <a:ext cx="9283960" cy="74644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0" i="0" dirty="0">
                <a:solidFill>
                  <a:srgbClr val="008013"/>
                </a:solidFill>
                <a:effectLst/>
                <a:latin typeface="Menlo"/>
              </a:rPr>
              <a:t>%isentropic </a:t>
            </a:r>
            <a:r>
              <a:rPr lang="en-US" sz="1800" b="0" i="0" dirty="0" err="1">
                <a:solidFill>
                  <a:srgbClr val="008013"/>
                </a:solidFill>
                <a:effectLst/>
                <a:latin typeface="Menlo"/>
              </a:rPr>
              <a:t>realtion</a:t>
            </a:r>
            <a:r>
              <a:rPr lang="en-US" sz="1800" b="0" i="0" dirty="0">
                <a:solidFill>
                  <a:srgbClr val="008013"/>
                </a:solidFill>
                <a:effectLst/>
                <a:latin typeface="Menlo"/>
              </a:rPr>
              <a:t> between temperatures (general relationship):</a:t>
            </a:r>
            <a:endParaRPr lang="en-US" sz="1800" b="0" i="0" dirty="0">
              <a:effectLst/>
              <a:latin typeface="Menlo"/>
            </a:endParaRPr>
          </a:p>
          <a:p>
            <a:r>
              <a:rPr lang="en-US" sz="1800" b="0" i="0" dirty="0">
                <a:solidFill>
                  <a:schemeClr val="tx1"/>
                </a:solidFill>
                <a:effectLst/>
                <a:latin typeface="Menlo"/>
              </a:rPr>
              <a:t>T=@(gamma,T_k,M,M_k)T_k*(2+(gamma-1)*M_k^2)/(2+(gamma-1)*M^2);</a:t>
            </a:r>
          </a:p>
        </p:txBody>
      </p:sp>
    </p:spTree>
    <p:extLst>
      <p:ext uri="{BB962C8B-B14F-4D97-AF65-F5344CB8AC3E}">
        <p14:creationId xmlns:p14="http://schemas.microsoft.com/office/powerpoint/2010/main" val="27276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AAC3083-ABC2-D343-8D25-B1BAF17FB5C9}"/>
              </a:ext>
            </a:extLst>
          </p:cNvPr>
          <p:cNvSpPr/>
          <p:nvPr/>
        </p:nvSpPr>
        <p:spPr>
          <a:xfrm>
            <a:off x="3505515" y="4945224"/>
            <a:ext cx="5489195" cy="895739"/>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Mach Number Variation in the Converging Nozzle</a:t>
            </a:r>
          </a:p>
        </p:txBody>
      </p:sp>
      <p:pic>
        <p:nvPicPr>
          <p:cNvPr id="4" name="Picture 3">
            <a:extLst>
              <a:ext uri="{FF2B5EF4-FFF2-40B4-BE49-F238E27FC236}">
                <a16:creationId xmlns:a16="http://schemas.microsoft.com/office/drawing/2014/main" id="{7E2A9BBB-C746-AF2F-05B8-BD923AAA3868}"/>
              </a:ext>
            </a:extLst>
          </p:cNvPr>
          <p:cNvPicPr>
            <a:picLocks noChangeAspect="1"/>
          </p:cNvPicPr>
          <p:nvPr/>
        </p:nvPicPr>
        <p:blipFill>
          <a:blip r:embed="rId2"/>
          <a:stretch>
            <a:fillRect/>
          </a:stretch>
        </p:blipFill>
        <p:spPr>
          <a:xfrm>
            <a:off x="3299024" y="466531"/>
            <a:ext cx="5718539" cy="42827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892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1BA4E42-A39C-F1E5-6677-E1997D7F62C4}"/>
              </a:ext>
            </a:extLst>
          </p:cNvPr>
          <p:cNvSpPr/>
          <p:nvPr/>
        </p:nvSpPr>
        <p:spPr>
          <a:xfrm>
            <a:off x="3505515" y="4945224"/>
            <a:ext cx="5489195" cy="895739"/>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Mach Number Variation in the Diverging Nozzle</a:t>
            </a:r>
          </a:p>
        </p:txBody>
      </p:sp>
      <p:pic>
        <p:nvPicPr>
          <p:cNvPr id="5" name="Picture 4">
            <a:extLst>
              <a:ext uri="{FF2B5EF4-FFF2-40B4-BE49-F238E27FC236}">
                <a16:creationId xmlns:a16="http://schemas.microsoft.com/office/drawing/2014/main" id="{FDB25ACD-0D37-C8DE-08C1-82BADD32AA56}"/>
              </a:ext>
            </a:extLst>
          </p:cNvPr>
          <p:cNvPicPr>
            <a:picLocks noChangeAspect="1"/>
          </p:cNvPicPr>
          <p:nvPr/>
        </p:nvPicPr>
        <p:blipFill>
          <a:blip r:embed="rId2"/>
          <a:stretch>
            <a:fillRect/>
          </a:stretch>
        </p:blipFill>
        <p:spPr>
          <a:xfrm>
            <a:off x="3356441" y="460293"/>
            <a:ext cx="5698012" cy="42796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2292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A079-083B-7269-52F6-3245E565F854}"/>
              </a:ext>
            </a:extLst>
          </p:cNvPr>
          <p:cNvSpPr>
            <a:spLocks noGrp="1"/>
          </p:cNvSpPr>
          <p:nvPr>
            <p:ph type="title"/>
          </p:nvPr>
        </p:nvSpPr>
        <p:spPr>
          <a:xfrm>
            <a:off x="1054359" y="111967"/>
            <a:ext cx="9601200" cy="788437"/>
          </a:xfrm>
        </p:spPr>
        <p:txBody>
          <a:bodyPr/>
          <a:lstStyle/>
          <a:p>
            <a:r>
              <a:rPr lang="en-IN" dirty="0"/>
              <a:t>Modelling the Duct for the Flue Gas:</a:t>
            </a:r>
          </a:p>
        </p:txBody>
      </p:sp>
      <p:sp>
        <p:nvSpPr>
          <p:cNvPr id="3" name="TextBox 2">
            <a:extLst>
              <a:ext uri="{FF2B5EF4-FFF2-40B4-BE49-F238E27FC236}">
                <a16:creationId xmlns:a16="http://schemas.microsoft.com/office/drawing/2014/main" id="{EB9A5AE3-DB9E-9F8B-2317-A70C52F6DA81}"/>
              </a:ext>
            </a:extLst>
          </p:cNvPr>
          <p:cNvSpPr txBox="1"/>
          <p:nvPr/>
        </p:nvSpPr>
        <p:spPr>
          <a:xfrm>
            <a:off x="1163216" y="970383"/>
            <a:ext cx="9383486" cy="2862322"/>
          </a:xfrm>
          <a:prstGeom prst="rect">
            <a:avLst/>
          </a:prstGeom>
          <a:noFill/>
        </p:spPr>
        <p:txBody>
          <a:bodyPr wrap="square" rtlCol="0">
            <a:spAutoFit/>
          </a:bodyPr>
          <a:lstStyle/>
          <a:p>
            <a:r>
              <a:rPr lang="en-IN" dirty="0"/>
              <a:t>To solve for the Mach number at the exit of the duct for the flue gases, we have to solve for Equations (vii) and (vi).</a:t>
            </a:r>
          </a:p>
          <a:p>
            <a:r>
              <a:rPr lang="en-IN" dirty="0"/>
              <a:t>The known values are the length of the duct, the pressures at the entry and exit of the duct, the diameter of the duct (thus by extension, also its area), and gamma for the flue gases. </a:t>
            </a:r>
          </a:p>
          <a:p>
            <a:r>
              <a:rPr lang="en-IN" dirty="0"/>
              <a:t>The two equations can thus be solved to obtain the Mach numbers at entry and exit of the duct.</a:t>
            </a:r>
          </a:p>
          <a:p>
            <a:r>
              <a:rPr lang="en-IN" dirty="0"/>
              <a:t>Being a complicated system of non linear equation to solve, “</a:t>
            </a:r>
            <a:r>
              <a:rPr lang="en-IN" dirty="0" err="1"/>
              <a:t>fsolve</a:t>
            </a:r>
            <a:r>
              <a:rPr lang="en-IN" dirty="0"/>
              <a:t>” was employed to numerically solve for the solutions. In code, the procedure looks as follows:</a:t>
            </a:r>
          </a:p>
          <a:p>
            <a:endParaRPr lang="en-IN" dirty="0"/>
          </a:p>
          <a:p>
            <a:endParaRPr lang="en-IN" dirty="0"/>
          </a:p>
          <a:p>
            <a:endParaRPr lang="en-IN" dirty="0"/>
          </a:p>
        </p:txBody>
      </p:sp>
      <p:sp>
        <p:nvSpPr>
          <p:cNvPr id="4" name="Rectangle 3">
            <a:extLst>
              <a:ext uri="{FF2B5EF4-FFF2-40B4-BE49-F238E27FC236}">
                <a16:creationId xmlns:a16="http://schemas.microsoft.com/office/drawing/2014/main" id="{0E350BA9-089D-CFCE-74D8-1902D64C4787}"/>
              </a:ext>
            </a:extLst>
          </p:cNvPr>
          <p:cNvSpPr/>
          <p:nvPr/>
        </p:nvSpPr>
        <p:spPr>
          <a:xfrm>
            <a:off x="1614196" y="3275046"/>
            <a:ext cx="9041363" cy="3470987"/>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800" b="0" i="0" dirty="0">
                <a:solidFill>
                  <a:srgbClr val="008013"/>
                </a:solidFill>
                <a:effectLst/>
                <a:latin typeface="Menlo"/>
              </a:rPr>
              <a:t>%Solving the </a:t>
            </a:r>
            <a:r>
              <a:rPr lang="en-IN" sz="1800" b="0" i="0" dirty="0" err="1">
                <a:solidFill>
                  <a:srgbClr val="008013"/>
                </a:solidFill>
                <a:effectLst/>
                <a:latin typeface="Menlo"/>
              </a:rPr>
              <a:t>machNos</a:t>
            </a:r>
            <a:r>
              <a:rPr lang="en-IN" sz="1800" b="0" i="0" dirty="0">
                <a:solidFill>
                  <a:srgbClr val="008013"/>
                </a:solidFill>
                <a:effectLst/>
                <a:latin typeface="Menlo"/>
              </a:rPr>
              <a:t> for 3 and 4;</a:t>
            </a:r>
            <a:endParaRPr lang="en-IN" sz="1800" b="0" i="0" dirty="0">
              <a:effectLst/>
              <a:latin typeface="Menlo"/>
            </a:endParaRPr>
          </a:p>
          <a:p>
            <a:r>
              <a:rPr lang="en-IN" sz="1800" b="0" i="0" dirty="0" err="1">
                <a:solidFill>
                  <a:schemeClr val="tx1"/>
                </a:solidFill>
                <a:effectLst/>
                <a:latin typeface="Menlo"/>
              </a:rPr>
              <a:t>eqn</a:t>
            </a:r>
            <a:r>
              <a:rPr lang="en-IN" sz="1800" b="0" i="0" dirty="0">
                <a:solidFill>
                  <a:schemeClr val="tx1"/>
                </a:solidFill>
                <a:effectLst/>
                <a:latin typeface="Menlo"/>
              </a:rPr>
              <a:t> = @(M) [</a:t>
            </a:r>
          </a:p>
          <a:p>
            <a:r>
              <a:rPr lang="en-IN" sz="1800" b="0" i="0" dirty="0">
                <a:solidFill>
                  <a:schemeClr val="tx1"/>
                </a:solidFill>
                <a:effectLst/>
                <a:latin typeface="Menlo"/>
              </a:rPr>
              <a:t>(</a:t>
            </a:r>
            <a:r>
              <a:rPr lang="en-IN" sz="1800" b="0" i="0" dirty="0" err="1">
                <a:solidFill>
                  <a:schemeClr val="tx1"/>
                </a:solidFill>
                <a:effectLst/>
                <a:latin typeface="Menlo"/>
              </a:rPr>
              <a:t>D_duct</a:t>
            </a:r>
            <a:r>
              <a:rPr lang="en-IN" sz="1800" b="0" i="0" dirty="0">
                <a:solidFill>
                  <a:schemeClr val="tx1"/>
                </a:solidFill>
                <a:effectLst/>
                <a:latin typeface="Menlo"/>
              </a:rPr>
              <a:t>/(4*</a:t>
            </a:r>
            <a:r>
              <a:rPr lang="en-IN" sz="1800" b="0" i="0" dirty="0" err="1">
                <a:solidFill>
                  <a:schemeClr val="tx1"/>
                </a:solidFill>
                <a:effectLst/>
                <a:latin typeface="Menlo"/>
              </a:rPr>
              <a:t>f_fanning</a:t>
            </a:r>
            <a:r>
              <a:rPr lang="en-IN" sz="1800" b="0" i="0" dirty="0">
                <a:solidFill>
                  <a:schemeClr val="tx1"/>
                </a:solidFill>
                <a:effectLst/>
                <a:latin typeface="Menlo"/>
              </a:rPr>
              <a:t>))*((1 / </a:t>
            </a:r>
            <a:r>
              <a:rPr lang="en-IN" sz="1800" b="0" i="0" dirty="0" err="1">
                <a:solidFill>
                  <a:schemeClr val="tx1"/>
                </a:solidFill>
                <a:effectLst/>
                <a:latin typeface="Menlo"/>
              </a:rPr>
              <a:t>gamma_flue</a:t>
            </a:r>
            <a:r>
              <a:rPr lang="en-IN" sz="1800" b="0" i="0" dirty="0">
                <a:solidFill>
                  <a:schemeClr val="tx1"/>
                </a:solidFill>
                <a:effectLst/>
                <a:latin typeface="Menlo"/>
              </a:rPr>
              <a:t>) * ((1 / M(1)^2) - (1 / M(2)^2)) + ((</a:t>
            </a:r>
            <a:r>
              <a:rPr lang="en-IN" sz="1800" b="0" i="0" dirty="0" err="1">
                <a:solidFill>
                  <a:schemeClr val="tx1"/>
                </a:solidFill>
                <a:effectLst/>
                <a:latin typeface="Menlo"/>
              </a:rPr>
              <a:t>gamma_flue</a:t>
            </a:r>
            <a:r>
              <a:rPr lang="en-IN" sz="1800" b="0" i="0" dirty="0">
                <a:solidFill>
                  <a:schemeClr val="tx1"/>
                </a:solidFill>
                <a:effectLst/>
                <a:latin typeface="Menlo"/>
              </a:rPr>
              <a:t> + 1) / (</a:t>
            </a:r>
            <a:r>
              <a:rPr lang="en-IN" sz="1800" b="0" i="0" dirty="0" err="1">
                <a:solidFill>
                  <a:schemeClr val="tx1"/>
                </a:solidFill>
                <a:effectLst/>
                <a:latin typeface="Menlo"/>
              </a:rPr>
              <a:t>gamma_flue</a:t>
            </a:r>
            <a:r>
              <a:rPr lang="en-IN" sz="1800" b="0" i="0" dirty="0">
                <a:solidFill>
                  <a:schemeClr val="tx1"/>
                </a:solidFill>
                <a:effectLst/>
                <a:latin typeface="Menlo"/>
              </a:rPr>
              <a:t> * 2)) * log((M(1)^2 * (1 + ((</a:t>
            </a:r>
            <a:r>
              <a:rPr lang="en-IN" sz="1800" b="0" i="0" dirty="0" err="1">
                <a:solidFill>
                  <a:schemeClr val="tx1"/>
                </a:solidFill>
                <a:effectLst/>
                <a:latin typeface="Menlo"/>
              </a:rPr>
              <a:t>gamma_flue</a:t>
            </a:r>
            <a:r>
              <a:rPr lang="en-IN" sz="1800" b="0" i="0" dirty="0">
                <a:solidFill>
                  <a:schemeClr val="tx1"/>
                </a:solidFill>
                <a:effectLst/>
                <a:latin typeface="Menlo"/>
              </a:rPr>
              <a:t> - 1) / 2) * M(2)^2)) / (M(2)^2 * (1 + ((</a:t>
            </a:r>
            <a:r>
              <a:rPr lang="en-IN" sz="1800" b="0" i="0" dirty="0" err="1">
                <a:solidFill>
                  <a:schemeClr val="tx1"/>
                </a:solidFill>
                <a:effectLst/>
                <a:latin typeface="Menlo"/>
              </a:rPr>
              <a:t>gamma_flue</a:t>
            </a:r>
            <a:r>
              <a:rPr lang="en-IN" sz="1800" b="0" i="0" dirty="0">
                <a:solidFill>
                  <a:schemeClr val="tx1"/>
                </a:solidFill>
                <a:effectLst/>
                <a:latin typeface="Menlo"/>
              </a:rPr>
              <a:t> - 1) / 2) * M(1)^2))))-</a:t>
            </a:r>
            <a:r>
              <a:rPr lang="en-IN" sz="1800" b="0" i="0" dirty="0" err="1">
                <a:solidFill>
                  <a:schemeClr val="tx1"/>
                </a:solidFill>
                <a:effectLst/>
                <a:latin typeface="Menlo"/>
              </a:rPr>
              <a:t>l_duct</a:t>
            </a:r>
            <a:r>
              <a:rPr lang="en-IN" sz="1800" b="0" i="0" dirty="0">
                <a:solidFill>
                  <a:schemeClr val="tx1"/>
                </a:solidFill>
                <a:effectLst/>
                <a:latin typeface="Menlo"/>
              </a:rPr>
              <a:t>;</a:t>
            </a:r>
          </a:p>
          <a:p>
            <a:r>
              <a:rPr lang="en-IN" sz="1800" b="0" i="0" dirty="0">
                <a:solidFill>
                  <a:schemeClr val="tx1"/>
                </a:solidFill>
                <a:effectLst/>
                <a:latin typeface="Menlo"/>
              </a:rPr>
              <a:t>(M(1) / M(2)) * (((2 + (</a:t>
            </a:r>
            <a:r>
              <a:rPr lang="en-IN" sz="1800" b="0" i="0" dirty="0" err="1">
                <a:solidFill>
                  <a:schemeClr val="tx1"/>
                </a:solidFill>
                <a:effectLst/>
                <a:latin typeface="Menlo"/>
              </a:rPr>
              <a:t>gamma_flue</a:t>
            </a:r>
            <a:r>
              <a:rPr lang="en-IN" sz="1800" b="0" i="0" dirty="0">
                <a:solidFill>
                  <a:schemeClr val="tx1"/>
                </a:solidFill>
                <a:effectLst/>
                <a:latin typeface="Menlo"/>
              </a:rPr>
              <a:t> - 1) * M(1)^2) / (2 + (</a:t>
            </a:r>
            <a:r>
              <a:rPr lang="en-IN" sz="1800" b="0" i="0" dirty="0" err="1">
                <a:solidFill>
                  <a:schemeClr val="tx1"/>
                </a:solidFill>
                <a:effectLst/>
                <a:latin typeface="Menlo"/>
              </a:rPr>
              <a:t>gamma_flue</a:t>
            </a:r>
            <a:r>
              <a:rPr lang="en-IN" sz="1800" b="0" i="0" dirty="0">
                <a:solidFill>
                  <a:schemeClr val="tx1"/>
                </a:solidFill>
                <a:effectLst/>
                <a:latin typeface="Menlo"/>
              </a:rPr>
              <a:t> - 1) * M(2)^2))^(1/2))-P_2/P_3;</a:t>
            </a:r>
          </a:p>
          <a:p>
            <a:r>
              <a:rPr lang="en-IN" sz="1800" b="0" i="0" dirty="0">
                <a:solidFill>
                  <a:schemeClr val="tx1"/>
                </a:solidFill>
                <a:effectLst/>
                <a:latin typeface="Menlo"/>
              </a:rPr>
              <a:t>];</a:t>
            </a:r>
          </a:p>
          <a:p>
            <a:r>
              <a:rPr lang="en-IN" sz="1800" b="0" i="0" dirty="0">
                <a:solidFill>
                  <a:schemeClr val="tx1"/>
                </a:solidFill>
                <a:effectLst/>
                <a:latin typeface="Menlo"/>
              </a:rPr>
              <a:t>guess=[1 1];</a:t>
            </a:r>
          </a:p>
          <a:p>
            <a:r>
              <a:rPr lang="en-IN" sz="1800" b="0" i="0" dirty="0" err="1">
                <a:solidFill>
                  <a:schemeClr val="tx1"/>
                </a:solidFill>
                <a:effectLst/>
                <a:latin typeface="Menlo"/>
              </a:rPr>
              <a:t>solutionMach</a:t>
            </a:r>
            <a:r>
              <a:rPr lang="en-IN" sz="1800" b="0" i="0" dirty="0">
                <a:solidFill>
                  <a:schemeClr val="tx1"/>
                </a:solidFill>
                <a:effectLst/>
                <a:latin typeface="Menlo"/>
              </a:rPr>
              <a:t>=</a:t>
            </a:r>
            <a:r>
              <a:rPr lang="en-IN" sz="1800" b="0" i="0" dirty="0" err="1">
                <a:solidFill>
                  <a:schemeClr val="tx1"/>
                </a:solidFill>
                <a:effectLst/>
                <a:latin typeface="Menlo"/>
              </a:rPr>
              <a:t>fsolve</a:t>
            </a:r>
            <a:r>
              <a:rPr lang="en-IN" sz="1800" b="0" i="0" dirty="0">
                <a:solidFill>
                  <a:schemeClr val="tx1"/>
                </a:solidFill>
                <a:effectLst/>
                <a:latin typeface="Menlo"/>
              </a:rPr>
              <a:t>(</a:t>
            </a:r>
            <a:r>
              <a:rPr lang="en-IN" sz="1800" b="0" i="0" dirty="0" err="1">
                <a:solidFill>
                  <a:schemeClr val="tx1"/>
                </a:solidFill>
                <a:effectLst/>
                <a:latin typeface="Menlo"/>
              </a:rPr>
              <a:t>eqn,guess</a:t>
            </a:r>
            <a:r>
              <a:rPr lang="en-IN" sz="1800" b="0" i="0" dirty="0">
                <a:solidFill>
                  <a:schemeClr val="tx1"/>
                </a:solidFill>
                <a:effectLst/>
                <a:latin typeface="Menlo"/>
              </a:rPr>
              <a:t>);</a:t>
            </a:r>
          </a:p>
          <a:p>
            <a:r>
              <a:rPr lang="en-IN" sz="1800" b="0" i="0" dirty="0">
                <a:solidFill>
                  <a:schemeClr val="tx1"/>
                </a:solidFill>
                <a:effectLst/>
                <a:latin typeface="Menlo"/>
              </a:rPr>
              <a:t>machNo_3=</a:t>
            </a:r>
            <a:r>
              <a:rPr lang="en-IN" sz="1800" b="0" i="0" dirty="0" err="1">
                <a:solidFill>
                  <a:schemeClr val="tx1"/>
                </a:solidFill>
                <a:effectLst/>
                <a:latin typeface="Menlo"/>
              </a:rPr>
              <a:t>solutionMach</a:t>
            </a:r>
            <a:r>
              <a:rPr lang="en-IN" sz="1800" b="0" i="0" dirty="0">
                <a:solidFill>
                  <a:schemeClr val="tx1"/>
                </a:solidFill>
                <a:effectLst/>
                <a:latin typeface="Menlo"/>
              </a:rPr>
              <a:t>(1);</a:t>
            </a:r>
          </a:p>
          <a:p>
            <a:r>
              <a:rPr lang="en-IN" sz="1800" b="0" i="0" dirty="0">
                <a:solidFill>
                  <a:schemeClr val="tx1"/>
                </a:solidFill>
                <a:effectLst/>
                <a:latin typeface="Menlo"/>
              </a:rPr>
              <a:t>machNo_4=</a:t>
            </a:r>
            <a:r>
              <a:rPr lang="en-IN" sz="1800" b="0" i="0" dirty="0" err="1">
                <a:solidFill>
                  <a:schemeClr val="tx1"/>
                </a:solidFill>
                <a:effectLst/>
                <a:latin typeface="Menlo"/>
              </a:rPr>
              <a:t>solutionMach</a:t>
            </a:r>
            <a:r>
              <a:rPr lang="en-IN" sz="1800" b="0" i="0" dirty="0">
                <a:solidFill>
                  <a:schemeClr val="tx1"/>
                </a:solidFill>
                <a:effectLst/>
                <a:latin typeface="Menlo"/>
              </a:rPr>
              <a:t>(2);</a:t>
            </a:r>
          </a:p>
        </p:txBody>
      </p:sp>
    </p:spTree>
    <p:extLst>
      <p:ext uri="{BB962C8B-B14F-4D97-AF65-F5344CB8AC3E}">
        <p14:creationId xmlns:p14="http://schemas.microsoft.com/office/powerpoint/2010/main" val="318736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478505A-8248-003D-A713-186298F61094}"/>
                  </a:ext>
                </a:extLst>
              </p:cNvPr>
              <p:cNvSpPr txBox="1"/>
              <p:nvPr/>
            </p:nvSpPr>
            <p:spPr>
              <a:xfrm>
                <a:off x="989045" y="83975"/>
                <a:ext cx="10702212" cy="2366738"/>
              </a:xfrm>
              <a:prstGeom prst="rect">
                <a:avLst/>
              </a:prstGeom>
              <a:noFill/>
            </p:spPr>
            <p:txBody>
              <a:bodyPr wrap="square" rtlCol="0">
                <a:spAutoFit/>
              </a:bodyPr>
              <a:lstStyle/>
              <a:p>
                <a:r>
                  <a:rPr lang="en-IN" dirty="0"/>
                  <a:t>Once, the Mach numbers at the entry and exit are known, we can make use of Equations (v) and (vi) to compute the pressures and temperatures at the exit. Thus, we have the primitive variables (P, M, T) at the exit of the duct. The mass flow rate of the flue gas can also be calculated by making use of the Mach numbers and the primitive variables at either the exit or the entry (mass flow rate at the entry and exit of the duct will be the same by virtue of the law of conservation of mass.</a:t>
                </a:r>
              </a:p>
              <a:p>
                <a:endParaRPr lang="en-IN" dirty="0"/>
              </a:p>
              <a:p>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𝑀</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ea typeface="Cambria Math" panose="02040503050406030204" pitchFamily="18" charset="0"/>
                          </a:rPr>
                          <m:t>𝛾</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𝑅</m:t>
                            </m:r>
                          </m:e>
                          <m:sub>
                            <m:r>
                              <a:rPr lang="en-IN" b="0" i="1" smtClean="0">
                                <a:latin typeface="Cambria Math" panose="02040503050406030204" pitchFamily="18" charset="0"/>
                                <a:ea typeface="Cambria Math" panose="02040503050406030204" pitchFamily="18" charset="0"/>
                              </a:rPr>
                              <m:t>𝑠𝑝𝑒𝑐𝑖𝑓𝑖𝑐</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𝑇</m:t>
                        </m:r>
                      </m:e>
                    </m:rad>
                    <m:r>
                      <a:rPr lang="en-IN" b="0" i="1" smtClean="0">
                        <a:latin typeface="Cambria Math" panose="02040503050406030204" pitchFamily="18" charset="0"/>
                      </a:rPr>
                      <m:t> </m:t>
                    </m:r>
                  </m:oMath>
                </a14:m>
                <a:r>
                  <a:rPr lang="en-IN" dirty="0"/>
                  <a:t> ;</a:t>
                </a:r>
              </a:p>
              <a:p>
                <a:endParaRPr lang="en-IN" dirty="0"/>
              </a:p>
            </p:txBody>
          </p:sp>
        </mc:Choice>
        <mc:Fallback>
          <p:sp>
            <p:nvSpPr>
              <p:cNvPr id="2" name="TextBox 1">
                <a:extLst>
                  <a:ext uri="{FF2B5EF4-FFF2-40B4-BE49-F238E27FC236}">
                    <a16:creationId xmlns:a16="http://schemas.microsoft.com/office/drawing/2014/main" id="{6478505A-8248-003D-A713-186298F61094}"/>
                  </a:ext>
                </a:extLst>
              </p:cNvPr>
              <p:cNvSpPr txBox="1">
                <a:spLocks noRot="1" noChangeAspect="1" noMove="1" noResize="1" noEditPoints="1" noAdjustHandles="1" noChangeArrowheads="1" noChangeShapeType="1" noTextEdit="1"/>
              </p:cNvSpPr>
              <p:nvPr/>
            </p:nvSpPr>
            <p:spPr>
              <a:xfrm>
                <a:off x="989045" y="83975"/>
                <a:ext cx="10702212" cy="2366738"/>
              </a:xfrm>
              <a:prstGeom prst="rect">
                <a:avLst/>
              </a:prstGeom>
              <a:blipFill>
                <a:blip r:embed="rId2"/>
                <a:stretch>
                  <a:fillRect l="-456" t="-1546" r="-85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11330BD-2FCF-A087-846F-CD16DB2F5326}"/>
                  </a:ext>
                </a:extLst>
              </p:cNvPr>
              <p:cNvSpPr txBox="1"/>
              <p:nvPr/>
            </p:nvSpPr>
            <p:spPr>
              <a:xfrm>
                <a:off x="989045" y="2200113"/>
                <a:ext cx="10515600" cy="3620863"/>
              </a:xfrm>
              <a:prstGeom prst="rect">
                <a:avLst/>
              </a:prstGeom>
              <a:noFill/>
            </p:spPr>
            <p:txBody>
              <a:bodyPr wrap="square" rtlCol="0">
                <a:spAutoFit/>
              </a:bodyPr>
              <a:lstStyle/>
              <a:p>
                <a:r>
                  <a:rPr lang="en-IN" dirty="0"/>
                  <a:t>The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𝑝</m:t>
                        </m:r>
                      </m:sub>
                    </m:sSub>
                  </m:oMath>
                </a14:m>
                <a:r>
                  <a:rPr lang="en-IN" dirty="0"/>
                  <a:t>’, ‘</a:t>
                </a:r>
                <a:r>
                  <a:rPr lang="el-GR" dirty="0"/>
                  <a:t>γ</a:t>
                </a:r>
                <a:r>
                  <a:rPr lang="en-IN" dirty="0"/>
                  <a:t>’ and the molecular weight of the mixture are calculated as the mass weighted average of the component gases.</a:t>
                </a:r>
              </a:p>
              <a:p>
                <a:endParaRPr lang="en-IN" dirty="0"/>
              </a:p>
              <a:p>
                <a:r>
                  <a:rPr lang="en-IN" dirty="0"/>
                  <a:t>To calculate the temperature of the mixture and the velocity of the mixture exiting the mixing chamber, the conservation of mass, energy and the steady flow energy equations are employed:</a:t>
                </a:r>
              </a:p>
              <a:p>
                <a:endParaRPr lang="en-IN" dirty="0"/>
              </a:p>
              <a:p>
                <a14:m>
                  <m:oMath xmlns:m="http://schemas.openxmlformats.org/officeDocument/2006/math">
                    <m:acc>
                      <m:accPr>
                        <m:chr m:val="̇"/>
                        <m:ctrlPr>
                          <a:rPr lang="en-IN" b="0" i="1" smtClean="0">
                            <a:latin typeface="Cambria Math" panose="02040503050406030204" pitchFamily="18" charset="0"/>
                          </a:rPr>
                        </m:ctrlPr>
                      </m:acc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𝑚</m:t>
                            </m:r>
                          </m:e>
                          <m:sub>
                            <m:r>
                              <a:rPr lang="en-IN" b="0" i="1" smtClean="0">
                                <a:latin typeface="Cambria Math" panose="02040503050406030204" pitchFamily="18" charset="0"/>
                              </a:rPr>
                              <m:t>2</m:t>
                            </m:r>
                          </m:sub>
                        </m:sSub>
                      </m:e>
                    </m:acc>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e>
                                </m:d>
                              </m:e>
                              <m:sup>
                                <m:r>
                                  <a:rPr lang="en-IN" b="0" i="1" smtClean="0">
                                    <a:latin typeface="Cambria Math" panose="02040503050406030204" pitchFamily="18" charset="0"/>
                                  </a:rPr>
                                  <m:t>2</m:t>
                                </m:r>
                              </m:sup>
                            </m:sSup>
                          </m:num>
                          <m:den>
                            <m:r>
                              <a:rPr lang="en-IN" b="0" i="1" smtClean="0">
                                <a:latin typeface="Cambria Math" panose="02040503050406030204" pitchFamily="18" charset="0"/>
                              </a:rPr>
                              <m:t>2</m:t>
                            </m:r>
                          </m:den>
                        </m:f>
                      </m:e>
                    </m:d>
                    <m:r>
                      <a:rPr lang="en-IN" b="0" i="1" smtClean="0">
                        <a:latin typeface="Cambria Math" panose="02040503050406030204" pitchFamily="18" charset="0"/>
                      </a:rPr>
                      <m:t>+</m:t>
                    </m:r>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b="0" i="1" smtClean="0">
                                <a:latin typeface="Cambria Math" panose="02040503050406030204" pitchFamily="18" charset="0"/>
                              </a:rPr>
                              <m:t>4</m:t>
                            </m:r>
                          </m:sub>
                        </m:sSub>
                      </m:e>
                    </m:acc>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b="0" i="1" smtClean="0">
                                <a:latin typeface="Cambria Math" panose="02040503050406030204" pitchFamily="18" charset="0"/>
                              </a:rPr>
                              <m:t>4</m:t>
                            </m:r>
                          </m:sub>
                        </m:sSub>
                        <m:r>
                          <a:rPr lang="en-IN" i="1">
                            <a:latin typeface="Cambria Math" panose="02040503050406030204" pitchFamily="18" charset="0"/>
                          </a:rPr>
                          <m:t>+</m:t>
                        </m:r>
                        <m:f>
                          <m:fPr>
                            <m:ctrlPr>
                              <a:rPr lang="en-IN" i="1">
                                <a:latin typeface="Cambria Math" panose="02040503050406030204" pitchFamily="18" charset="0"/>
                              </a:rPr>
                            </m:ctrlPr>
                          </m:fPr>
                          <m:num>
                            <m:sSup>
                              <m:sSupPr>
                                <m:ctrlPr>
                                  <a:rPr lang="en-IN" i="1">
                                    <a:latin typeface="Cambria Math" panose="02040503050406030204" pitchFamily="18" charset="0"/>
                                  </a:rPr>
                                </m:ctrlPr>
                              </m:sSupPr>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𝑣</m:t>
                                        </m:r>
                                      </m:e>
                                      <m:sub>
                                        <m:r>
                                          <a:rPr lang="en-IN" b="0" i="1" smtClean="0">
                                            <a:latin typeface="Cambria Math" panose="02040503050406030204" pitchFamily="18" charset="0"/>
                                          </a:rPr>
                                          <m:t>4</m:t>
                                        </m:r>
                                      </m:sub>
                                    </m:sSub>
                                  </m:e>
                                </m:d>
                              </m:e>
                              <m:sup>
                                <m:r>
                                  <a:rPr lang="en-IN" i="1">
                                    <a:latin typeface="Cambria Math" panose="02040503050406030204" pitchFamily="18" charset="0"/>
                                  </a:rPr>
                                  <m:t>2</m:t>
                                </m:r>
                              </m:sup>
                            </m:sSup>
                          </m:num>
                          <m:den>
                            <m:r>
                              <a:rPr lang="en-IN" i="1">
                                <a:latin typeface="Cambria Math" panose="02040503050406030204" pitchFamily="18" charset="0"/>
                              </a:rPr>
                              <m:t>2</m:t>
                            </m:r>
                          </m:den>
                        </m:f>
                      </m:e>
                    </m:d>
                    <m:r>
                      <a:rPr lang="en-IN" b="0" i="1" smtClean="0">
                        <a:latin typeface="Cambria Math" panose="02040503050406030204" pitchFamily="18" charset="0"/>
                      </a:rPr>
                      <m:t>=</m:t>
                    </m:r>
                  </m:oMath>
                </a14:m>
                <a:r>
                  <a:rPr lang="en-IN" dirty="0"/>
                  <a:t> </a:t>
                </a:r>
                <a14:m>
                  <m:oMath xmlns:m="http://schemas.openxmlformats.org/officeDocument/2006/math">
                    <m:acc>
                      <m:accPr>
                        <m:chr m:val="̇"/>
                        <m:ctrlPr>
                          <a:rPr lang="en-IN" i="1">
                            <a:latin typeface="Cambria Math" panose="02040503050406030204" pitchFamily="18" charset="0"/>
                          </a:rPr>
                        </m:ctrlPr>
                      </m:accPr>
                      <m:e>
                        <m:sSub>
                          <m:sSubPr>
                            <m:ctrlPr>
                              <a:rPr lang="en-IN" i="1" smtClean="0">
                                <a:latin typeface="Cambria Math" panose="02040503050406030204" pitchFamily="18" charset="0"/>
                              </a:rPr>
                            </m:ctrlPr>
                          </m:sSubPr>
                          <m:e>
                            <m:r>
                              <a:rPr lang="en-IN" i="1">
                                <a:latin typeface="Cambria Math" panose="02040503050406030204" pitchFamily="18" charset="0"/>
                              </a:rPr>
                              <m:t>𝑚</m:t>
                            </m:r>
                          </m:e>
                          <m:sub>
                            <m:r>
                              <a:rPr lang="en-IN" b="0" i="1" smtClean="0">
                                <a:latin typeface="Cambria Math" panose="02040503050406030204" pitchFamily="18" charset="0"/>
                              </a:rPr>
                              <m:t>5</m:t>
                            </m:r>
                          </m:sub>
                        </m:sSub>
                      </m:e>
                    </m:acc>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b="0" i="1" smtClean="0">
                                <a:latin typeface="Cambria Math" panose="02040503050406030204" pitchFamily="18" charset="0"/>
                              </a:rPr>
                              <m:t>5</m:t>
                            </m:r>
                          </m:sub>
                        </m:sSub>
                        <m:r>
                          <a:rPr lang="en-IN" i="1">
                            <a:latin typeface="Cambria Math" panose="02040503050406030204" pitchFamily="18" charset="0"/>
                          </a:rPr>
                          <m:t>+</m:t>
                        </m:r>
                        <m:f>
                          <m:fPr>
                            <m:ctrlPr>
                              <a:rPr lang="en-IN" i="1">
                                <a:latin typeface="Cambria Math" panose="02040503050406030204" pitchFamily="18" charset="0"/>
                              </a:rPr>
                            </m:ctrlPr>
                          </m:fPr>
                          <m:num>
                            <m:sSup>
                              <m:sSupPr>
                                <m:ctrlPr>
                                  <a:rPr lang="en-IN" i="1">
                                    <a:latin typeface="Cambria Math" panose="02040503050406030204" pitchFamily="18" charset="0"/>
                                  </a:rPr>
                                </m:ctrlPr>
                              </m:sSupPr>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𝑣</m:t>
                                        </m:r>
                                      </m:e>
                                      <m:sub>
                                        <m:r>
                                          <a:rPr lang="en-IN" b="0" i="1" smtClean="0">
                                            <a:latin typeface="Cambria Math" panose="02040503050406030204" pitchFamily="18" charset="0"/>
                                          </a:rPr>
                                          <m:t>5</m:t>
                                        </m:r>
                                      </m:sub>
                                    </m:sSub>
                                  </m:e>
                                </m:d>
                              </m:e>
                              <m:sup>
                                <m:r>
                                  <a:rPr lang="en-IN" i="1">
                                    <a:latin typeface="Cambria Math" panose="02040503050406030204" pitchFamily="18" charset="0"/>
                                  </a:rPr>
                                  <m:t>2</m:t>
                                </m:r>
                              </m:sup>
                            </m:sSup>
                          </m:num>
                          <m:den>
                            <m:r>
                              <a:rPr lang="en-IN" i="1">
                                <a:latin typeface="Cambria Math" panose="02040503050406030204" pitchFamily="18" charset="0"/>
                              </a:rPr>
                              <m:t>2</m:t>
                            </m:r>
                          </m:den>
                        </m:f>
                      </m:e>
                    </m:d>
                  </m:oMath>
                </a14:m>
                <a:endParaRPr lang="en-IN" dirty="0"/>
              </a:p>
              <a:p>
                <a:r>
                  <a:rPr lang="en-IN" dirty="0"/>
                  <a:t>Where,</a:t>
                </a:r>
              </a:p>
              <a:p>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5</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𝑝</m:t>
                          </m:r>
                          <m:r>
                            <a:rPr lang="en-IN" b="0" i="1" smtClean="0">
                              <a:latin typeface="Cambria Math" panose="02040503050406030204" pitchFamily="18" charset="0"/>
                            </a:rPr>
                            <m:t> </m:t>
                          </m:r>
                          <m:r>
                            <a:rPr lang="en-IN" b="0" i="1" smtClean="0">
                              <a:latin typeface="Cambria Math" panose="02040503050406030204" pitchFamily="18" charset="0"/>
                            </a:rPr>
                            <m:t>𝑚𝑖𝑥</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5</m:t>
                          </m:r>
                        </m:sub>
                      </m:sSub>
                    </m:oMath>
                  </m:oMathPara>
                </a14:m>
                <a:endParaRPr lang="en-IN" dirty="0"/>
              </a:p>
              <a:p>
                <a:pPr/>
                <a:endParaRPr lang="en-IN" dirty="0"/>
              </a:p>
              <a:p>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𝑚</m:t>
                                  </m:r>
                                </m:e>
                                <m:sub>
                                  <m:r>
                                    <a:rPr lang="en-IN" b="0" i="1" smtClean="0">
                                      <a:latin typeface="Cambria Math" panose="02040503050406030204" pitchFamily="18" charset="0"/>
                                    </a:rPr>
                                    <m:t>5</m:t>
                                  </m:r>
                                </m:sub>
                              </m:sSub>
                            </m:e>
                          </m:acc>
                          <m:r>
                            <a:rPr lang="en-IN" i="1" smtClean="0">
                              <a:latin typeface="Cambria Math" panose="02040503050406030204" pitchFamily="18" charset="0"/>
                            </a:rPr>
                            <m:t>=</m:t>
                          </m:r>
                          <m:acc>
                            <m:accPr>
                              <m:chr m:val="̇"/>
                              <m:ctrlPr>
                                <a:rPr lang="en-IN" i="1" smtClean="0">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2</m:t>
                                  </m:r>
                                </m:sub>
                              </m:sSub>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𝑚</m:t>
                                  </m:r>
                                </m:e>
                                <m:sub>
                                  <m:r>
                                    <a:rPr lang="en-IN" b="0" i="1" smtClean="0">
                                      <a:latin typeface="Cambria Math" panose="02040503050406030204" pitchFamily="18" charset="0"/>
                                    </a:rPr>
                                    <m:t>4</m:t>
                                  </m:r>
                                </m:sub>
                              </m:sSub>
                            </m:e>
                          </m:acc>
                        </m:e>
                      </m:d>
                    </m:oMath>
                  </m:oMathPara>
                </a14:m>
                <a:endParaRPr lang="en-IN" dirty="0"/>
              </a:p>
              <a:p>
                <a:endParaRPr lang="en-IN" dirty="0"/>
              </a:p>
            </p:txBody>
          </p:sp>
        </mc:Choice>
        <mc:Fallback>
          <p:sp>
            <p:nvSpPr>
              <p:cNvPr id="4" name="TextBox 3">
                <a:extLst>
                  <a:ext uri="{FF2B5EF4-FFF2-40B4-BE49-F238E27FC236}">
                    <a16:creationId xmlns:a16="http://schemas.microsoft.com/office/drawing/2014/main" id="{411330BD-2FCF-A087-846F-CD16DB2F5326}"/>
                  </a:ext>
                </a:extLst>
              </p:cNvPr>
              <p:cNvSpPr txBox="1">
                <a:spLocks noRot="1" noChangeAspect="1" noMove="1" noResize="1" noEditPoints="1" noAdjustHandles="1" noChangeArrowheads="1" noChangeShapeType="1" noTextEdit="1"/>
              </p:cNvSpPr>
              <p:nvPr/>
            </p:nvSpPr>
            <p:spPr>
              <a:xfrm>
                <a:off x="989045" y="2200113"/>
                <a:ext cx="10515600" cy="3620863"/>
              </a:xfrm>
              <a:prstGeom prst="rect">
                <a:avLst/>
              </a:prstGeom>
              <a:blipFill>
                <a:blip r:embed="rId3"/>
                <a:stretch>
                  <a:fillRect l="-464" t="-1010"/>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C66B47EF-AF23-54DB-9DF7-A1E42EF8915A}"/>
              </a:ext>
            </a:extLst>
          </p:cNvPr>
          <p:cNvSpPr txBox="1"/>
          <p:nvPr/>
        </p:nvSpPr>
        <p:spPr>
          <a:xfrm>
            <a:off x="989045" y="5570376"/>
            <a:ext cx="10636898" cy="1203649"/>
          </a:xfrm>
          <a:prstGeom prst="rect">
            <a:avLst/>
          </a:prstGeom>
          <a:noFill/>
        </p:spPr>
        <p:txBody>
          <a:bodyPr wrap="square" rtlCol="0">
            <a:spAutoFit/>
          </a:bodyPr>
          <a:lstStyle/>
          <a:p>
            <a:r>
              <a:rPr lang="en-US" dirty="0"/>
              <a:t>The mixture temperature (T₅) and velocity (V₅) are computed by solving the mass and energy conservation equations simultaneously using MATLAB’s ‘</a:t>
            </a:r>
            <a:r>
              <a:rPr lang="en-US" dirty="0" err="1"/>
              <a:t>fsolve</a:t>
            </a:r>
            <a:r>
              <a:rPr lang="en-US" dirty="0"/>
              <a:t>’ function from the Optimization Toolbox.</a:t>
            </a:r>
          </a:p>
          <a:p>
            <a:r>
              <a:rPr lang="en-US" dirty="0"/>
              <a:t>This approach ensures both equations are satisfied to machine precision, yielding consistent thermodynamic states for the mixed stream.</a:t>
            </a:r>
            <a:endParaRPr lang="en-IN" dirty="0"/>
          </a:p>
        </p:txBody>
      </p:sp>
    </p:spTree>
    <p:extLst>
      <p:ext uri="{BB962C8B-B14F-4D97-AF65-F5344CB8AC3E}">
        <p14:creationId xmlns:p14="http://schemas.microsoft.com/office/powerpoint/2010/main" val="438090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4CDB28-C44D-A86A-7AD2-6C880E3BBB4A}"/>
              </a:ext>
            </a:extLst>
          </p:cNvPr>
          <p:cNvSpPr txBox="1"/>
          <p:nvPr/>
        </p:nvSpPr>
        <p:spPr>
          <a:xfrm>
            <a:off x="749561" y="75046"/>
            <a:ext cx="10972800" cy="923330"/>
          </a:xfrm>
          <a:prstGeom prst="rect">
            <a:avLst/>
          </a:prstGeom>
          <a:noFill/>
        </p:spPr>
        <p:txBody>
          <a:bodyPr wrap="square" rtlCol="0">
            <a:spAutoFit/>
          </a:bodyPr>
          <a:lstStyle/>
          <a:p>
            <a:r>
              <a:rPr lang="en-IN" dirty="0"/>
              <a:t>In code:</a:t>
            </a:r>
          </a:p>
          <a:p>
            <a:endParaRPr lang="en-IN" dirty="0"/>
          </a:p>
          <a:p>
            <a:endParaRPr lang="en-IN" dirty="0"/>
          </a:p>
        </p:txBody>
      </p:sp>
      <p:sp>
        <p:nvSpPr>
          <p:cNvPr id="5" name="Rectangle 4">
            <a:extLst>
              <a:ext uri="{FF2B5EF4-FFF2-40B4-BE49-F238E27FC236}">
                <a16:creationId xmlns:a16="http://schemas.microsoft.com/office/drawing/2014/main" id="{EE89DE94-06B4-1C31-EE8C-41BA8C2933B8}"/>
              </a:ext>
            </a:extLst>
          </p:cNvPr>
          <p:cNvSpPr/>
          <p:nvPr/>
        </p:nvSpPr>
        <p:spPr>
          <a:xfrm>
            <a:off x="906625" y="536711"/>
            <a:ext cx="11056775" cy="480039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err="1">
                <a:solidFill>
                  <a:schemeClr val="tx1"/>
                </a:solidFill>
              </a:rPr>
              <a:t>Cp_mix</a:t>
            </a:r>
            <a:r>
              <a:rPr lang="en-IN" dirty="0">
                <a:solidFill>
                  <a:schemeClr val="tx1"/>
                </a:solidFill>
              </a:rPr>
              <a:t>=((mass_frac_nh3*Cp_nh3)+((1-mass_frac_nh3)*</a:t>
            </a:r>
            <a:r>
              <a:rPr lang="en-IN" dirty="0" err="1">
                <a:solidFill>
                  <a:schemeClr val="tx1"/>
                </a:solidFill>
              </a:rPr>
              <a:t>Cp_flue</a:t>
            </a:r>
            <a:r>
              <a:rPr lang="en-IN" dirty="0">
                <a:solidFill>
                  <a:schemeClr val="tx1"/>
                </a:solidFill>
              </a:rPr>
              <a:t>));</a:t>
            </a:r>
          </a:p>
          <a:p>
            <a:r>
              <a:rPr lang="en-IN" dirty="0">
                <a:solidFill>
                  <a:schemeClr val="tx1"/>
                </a:solidFill>
              </a:rPr>
              <a:t>totEnergy_2=m_1*(Cp_nh3*T_2+(V_2^(2))/2);</a:t>
            </a:r>
          </a:p>
          <a:p>
            <a:r>
              <a:rPr lang="en-IN" dirty="0">
                <a:solidFill>
                  <a:schemeClr val="tx1"/>
                </a:solidFill>
              </a:rPr>
              <a:t>totEnergy_4=m_4*(</a:t>
            </a:r>
            <a:r>
              <a:rPr lang="en-IN" dirty="0" err="1">
                <a:solidFill>
                  <a:schemeClr val="tx1"/>
                </a:solidFill>
              </a:rPr>
              <a:t>Cp_flue</a:t>
            </a:r>
            <a:r>
              <a:rPr lang="en-IN" dirty="0">
                <a:solidFill>
                  <a:schemeClr val="tx1"/>
                </a:solidFill>
              </a:rPr>
              <a:t>*T_4+(V_4^(2))/2);</a:t>
            </a:r>
          </a:p>
          <a:p>
            <a:r>
              <a:rPr lang="en-IN" dirty="0">
                <a:solidFill>
                  <a:schemeClr val="tx1"/>
                </a:solidFill>
              </a:rPr>
              <a:t>totEnergy_5=totEnergy_4+totEnergy_2;</a:t>
            </a:r>
          </a:p>
          <a:p>
            <a:r>
              <a:rPr lang="en-IN" dirty="0">
                <a:solidFill>
                  <a:schemeClr val="tx1"/>
                </a:solidFill>
              </a:rPr>
              <a:t>%</a:t>
            </a:r>
            <a:r>
              <a:rPr lang="en-IN" dirty="0" err="1">
                <a:solidFill>
                  <a:schemeClr val="tx1"/>
                </a:solidFill>
              </a:rPr>
              <a:t>T_mix</a:t>
            </a:r>
            <a:r>
              <a:rPr lang="en-IN" dirty="0">
                <a:solidFill>
                  <a:schemeClr val="tx1"/>
                </a:solidFill>
              </a:rPr>
              <a:t>=(totEnergy_5-(m_5*V_5^(2))/2)/(m_5*</a:t>
            </a:r>
            <a:r>
              <a:rPr lang="en-IN" dirty="0" err="1">
                <a:solidFill>
                  <a:schemeClr val="tx1"/>
                </a:solidFill>
              </a:rPr>
              <a:t>Cp_mix</a:t>
            </a:r>
            <a:r>
              <a:rPr lang="en-IN" dirty="0">
                <a:solidFill>
                  <a:schemeClr val="tx1"/>
                </a:solidFill>
              </a:rPr>
              <a:t>); </a:t>
            </a:r>
            <a:r>
              <a:rPr lang="en-IN" dirty="0">
                <a:solidFill>
                  <a:srgbClr val="00B050"/>
                </a:solidFill>
              </a:rPr>
              <a:t>%correction1</a:t>
            </a:r>
          </a:p>
          <a:p>
            <a:r>
              <a:rPr lang="en-IN" dirty="0" err="1">
                <a:solidFill>
                  <a:schemeClr val="tx1"/>
                </a:solidFill>
              </a:rPr>
              <a:t>MW_mix</a:t>
            </a:r>
            <a:r>
              <a:rPr lang="en-IN" dirty="0">
                <a:solidFill>
                  <a:schemeClr val="tx1"/>
                </a:solidFill>
              </a:rPr>
              <a:t>=(mass_frac_nh3*MW_nh3)+((1-mass_frac_nh3)*</a:t>
            </a:r>
            <a:r>
              <a:rPr lang="en-IN" dirty="0" err="1">
                <a:solidFill>
                  <a:schemeClr val="tx1"/>
                </a:solidFill>
              </a:rPr>
              <a:t>MW_flue</a:t>
            </a:r>
            <a:r>
              <a:rPr lang="en-IN" dirty="0">
                <a:solidFill>
                  <a:schemeClr val="tx1"/>
                </a:solidFill>
              </a:rPr>
              <a:t>); </a:t>
            </a:r>
            <a:r>
              <a:rPr lang="en-IN" dirty="0">
                <a:solidFill>
                  <a:srgbClr val="00B050"/>
                </a:solidFill>
              </a:rPr>
              <a:t>%Careful! in gram/mol!! </a:t>
            </a:r>
            <a:r>
              <a:rPr lang="en-IN" dirty="0" err="1">
                <a:solidFill>
                  <a:srgbClr val="00B050"/>
                </a:solidFill>
              </a:rPr>
              <a:t>versionCopy</a:t>
            </a:r>
            <a:r>
              <a:rPr lang="en-IN" dirty="0">
                <a:solidFill>
                  <a:srgbClr val="00B050"/>
                </a:solidFill>
              </a:rPr>
              <a:t> used chi</a:t>
            </a:r>
          </a:p>
          <a:p>
            <a:r>
              <a:rPr lang="en-IN" dirty="0" err="1">
                <a:solidFill>
                  <a:schemeClr val="tx1"/>
                </a:solidFill>
              </a:rPr>
              <a:t>gamma_mix</a:t>
            </a:r>
            <a:r>
              <a:rPr lang="en-IN" dirty="0">
                <a:solidFill>
                  <a:schemeClr val="tx1"/>
                </a:solidFill>
              </a:rPr>
              <a:t>=(mass_frac_nh3*gamma_nh3)+((1-mass_frac_nh3)*</a:t>
            </a:r>
            <a:r>
              <a:rPr lang="en-IN" dirty="0" err="1">
                <a:solidFill>
                  <a:schemeClr val="tx1"/>
                </a:solidFill>
              </a:rPr>
              <a:t>gamma_flue</a:t>
            </a:r>
            <a:r>
              <a:rPr lang="en-IN" dirty="0">
                <a:solidFill>
                  <a:schemeClr val="tx1"/>
                </a:solidFill>
              </a:rPr>
              <a:t>); </a:t>
            </a:r>
            <a:r>
              <a:rPr lang="en-IN" dirty="0">
                <a:solidFill>
                  <a:srgbClr val="00B050"/>
                </a:solidFill>
              </a:rPr>
              <a:t>%</a:t>
            </a:r>
            <a:r>
              <a:rPr lang="en-IN" dirty="0" err="1">
                <a:solidFill>
                  <a:srgbClr val="00B050"/>
                </a:solidFill>
              </a:rPr>
              <a:t>versionCopy</a:t>
            </a:r>
            <a:r>
              <a:rPr lang="en-IN" dirty="0">
                <a:solidFill>
                  <a:srgbClr val="00B050"/>
                </a:solidFill>
              </a:rPr>
              <a:t> used chi</a:t>
            </a:r>
          </a:p>
          <a:p>
            <a:r>
              <a:rPr lang="en-IN" dirty="0">
                <a:solidFill>
                  <a:schemeClr val="tx1"/>
                </a:solidFill>
              </a:rPr>
              <a:t>eqn_2=@(t)[totEnergy_5-m_5*(Cp_mix*t(1)+(t(2)^2)/2);</a:t>
            </a:r>
          </a:p>
          <a:p>
            <a:r>
              <a:rPr lang="en-IN" dirty="0">
                <a:solidFill>
                  <a:schemeClr val="tx1"/>
                </a:solidFill>
              </a:rPr>
              <a:t>m_5-((P_2*10^5)/((</a:t>
            </a:r>
            <a:r>
              <a:rPr lang="en-IN" dirty="0" err="1">
                <a:solidFill>
                  <a:schemeClr val="tx1"/>
                </a:solidFill>
              </a:rPr>
              <a:t>R_univ</a:t>
            </a:r>
            <a:r>
              <a:rPr lang="en-IN" dirty="0">
                <a:solidFill>
                  <a:schemeClr val="tx1"/>
                </a:solidFill>
              </a:rPr>
              <a:t>/(0.001*</a:t>
            </a:r>
            <a:r>
              <a:rPr lang="en-IN" dirty="0" err="1">
                <a:solidFill>
                  <a:schemeClr val="tx1"/>
                </a:solidFill>
              </a:rPr>
              <a:t>MW_mix</a:t>
            </a:r>
            <a:r>
              <a:rPr lang="en-IN" dirty="0">
                <a:solidFill>
                  <a:schemeClr val="tx1"/>
                </a:solidFill>
              </a:rPr>
              <a:t>))*t(1)))*A(</a:t>
            </a:r>
            <a:r>
              <a:rPr lang="en-IN" dirty="0" err="1">
                <a:solidFill>
                  <a:schemeClr val="tx1"/>
                </a:solidFill>
              </a:rPr>
              <a:t>l_con</a:t>
            </a:r>
            <a:r>
              <a:rPr lang="en-IN" dirty="0">
                <a:solidFill>
                  <a:schemeClr val="tx1"/>
                </a:solidFill>
              </a:rPr>
              <a:t>)*t(2);</a:t>
            </a:r>
          </a:p>
          <a:p>
            <a:r>
              <a:rPr lang="en-IN" dirty="0">
                <a:solidFill>
                  <a:schemeClr val="tx1"/>
                </a:solidFill>
              </a:rPr>
              <a:t>];</a:t>
            </a:r>
          </a:p>
          <a:p>
            <a:r>
              <a:rPr lang="en-IN" dirty="0">
                <a:solidFill>
                  <a:schemeClr val="tx1"/>
                </a:solidFill>
              </a:rPr>
              <a:t>guess_2=[1 1];</a:t>
            </a:r>
          </a:p>
          <a:p>
            <a:r>
              <a:rPr lang="en-IN" dirty="0">
                <a:solidFill>
                  <a:schemeClr val="tx1"/>
                </a:solidFill>
              </a:rPr>
              <a:t>options = </a:t>
            </a:r>
            <a:r>
              <a:rPr lang="en-IN" dirty="0" err="1">
                <a:solidFill>
                  <a:schemeClr val="tx1"/>
                </a:solidFill>
              </a:rPr>
              <a:t>optimoptions</a:t>
            </a:r>
            <a:r>
              <a:rPr lang="en-IN" dirty="0">
                <a:solidFill>
                  <a:schemeClr val="tx1"/>
                </a:solidFill>
              </a:rPr>
              <a:t>('</a:t>
            </a:r>
            <a:r>
              <a:rPr lang="en-IN" dirty="0" err="1">
                <a:solidFill>
                  <a:schemeClr val="tx1"/>
                </a:solidFill>
              </a:rPr>
              <a:t>fsolve</a:t>
            </a:r>
            <a:r>
              <a:rPr lang="en-IN" dirty="0">
                <a:solidFill>
                  <a:schemeClr val="tx1"/>
                </a:solidFill>
              </a:rPr>
              <a:t>', 'MaxFunctionEvaluations',200);</a:t>
            </a:r>
          </a:p>
          <a:p>
            <a:r>
              <a:rPr lang="en-IN" dirty="0">
                <a:solidFill>
                  <a:schemeClr val="tx1"/>
                </a:solidFill>
              </a:rPr>
              <a:t>solution_5=</a:t>
            </a:r>
            <a:r>
              <a:rPr lang="en-IN" dirty="0" err="1">
                <a:solidFill>
                  <a:schemeClr val="tx1"/>
                </a:solidFill>
              </a:rPr>
              <a:t>fsolve</a:t>
            </a:r>
            <a:r>
              <a:rPr lang="en-IN" dirty="0">
                <a:solidFill>
                  <a:schemeClr val="tx1"/>
                </a:solidFill>
              </a:rPr>
              <a:t>(eqn_2,guess_2,options);</a:t>
            </a:r>
          </a:p>
          <a:p>
            <a:r>
              <a:rPr lang="en-IN" dirty="0" err="1">
                <a:solidFill>
                  <a:schemeClr val="tx1"/>
                </a:solidFill>
              </a:rPr>
              <a:t>T_mix</a:t>
            </a:r>
            <a:r>
              <a:rPr lang="en-IN" dirty="0">
                <a:solidFill>
                  <a:schemeClr val="tx1"/>
                </a:solidFill>
              </a:rPr>
              <a:t>=solution_5(1);</a:t>
            </a:r>
          </a:p>
          <a:p>
            <a:r>
              <a:rPr lang="en-IN" dirty="0">
                <a:solidFill>
                  <a:schemeClr val="tx1"/>
                </a:solidFill>
              </a:rPr>
              <a:t>V_5=solution_5(2);</a:t>
            </a:r>
          </a:p>
        </p:txBody>
      </p:sp>
      <p:sp>
        <p:nvSpPr>
          <p:cNvPr id="6" name="TextBox 5">
            <a:extLst>
              <a:ext uri="{FF2B5EF4-FFF2-40B4-BE49-F238E27FC236}">
                <a16:creationId xmlns:a16="http://schemas.microsoft.com/office/drawing/2014/main" id="{0594A2C7-1A68-740C-3F38-5D2DE25A3966}"/>
              </a:ext>
            </a:extLst>
          </p:cNvPr>
          <p:cNvSpPr txBox="1"/>
          <p:nvPr/>
        </p:nvSpPr>
        <p:spPr>
          <a:xfrm>
            <a:off x="749561" y="5572321"/>
            <a:ext cx="11202954" cy="369332"/>
          </a:xfrm>
          <a:prstGeom prst="rect">
            <a:avLst/>
          </a:prstGeom>
          <a:noFill/>
        </p:spPr>
        <p:txBody>
          <a:bodyPr wrap="square" rtlCol="0">
            <a:spAutoFit/>
          </a:bodyPr>
          <a:lstStyle/>
          <a:p>
            <a:r>
              <a:rPr lang="en-IN" dirty="0"/>
              <a:t>Thus, we are able to calculate the primitive variables of the flow at the entry of the diverging nozzle.</a:t>
            </a:r>
          </a:p>
        </p:txBody>
      </p:sp>
    </p:spTree>
    <p:extLst>
      <p:ext uri="{BB962C8B-B14F-4D97-AF65-F5344CB8AC3E}">
        <p14:creationId xmlns:p14="http://schemas.microsoft.com/office/powerpoint/2010/main" val="2409226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DBA1-A30A-F1F0-15E3-E5544FF14358}"/>
              </a:ext>
            </a:extLst>
          </p:cNvPr>
          <p:cNvSpPr>
            <a:spLocks noGrp="1"/>
          </p:cNvSpPr>
          <p:nvPr>
            <p:ph type="title"/>
          </p:nvPr>
        </p:nvSpPr>
        <p:spPr>
          <a:xfrm>
            <a:off x="1371600" y="685800"/>
            <a:ext cx="9601200" cy="788437"/>
          </a:xfrm>
        </p:spPr>
        <p:txBody>
          <a:bodyPr/>
          <a:lstStyle/>
          <a:p>
            <a:r>
              <a:rPr lang="en-IN" dirty="0"/>
              <a:t>Gas-Gas Ejector:</a:t>
            </a:r>
          </a:p>
        </p:txBody>
      </p:sp>
      <p:sp>
        <p:nvSpPr>
          <p:cNvPr id="3" name="Content Placeholder 2">
            <a:extLst>
              <a:ext uri="{FF2B5EF4-FFF2-40B4-BE49-F238E27FC236}">
                <a16:creationId xmlns:a16="http://schemas.microsoft.com/office/drawing/2014/main" id="{3DAC9B90-BFAC-0DCF-0CF3-28F459F1B477}"/>
              </a:ext>
            </a:extLst>
          </p:cNvPr>
          <p:cNvSpPr>
            <a:spLocks noGrp="1"/>
          </p:cNvSpPr>
          <p:nvPr>
            <p:ph idx="1"/>
          </p:nvPr>
        </p:nvSpPr>
        <p:spPr>
          <a:xfrm>
            <a:off x="1371600" y="1744825"/>
            <a:ext cx="9601200" cy="2523330"/>
          </a:xfrm>
        </p:spPr>
        <p:txBody>
          <a:bodyPr/>
          <a:lstStyle/>
          <a:p>
            <a:pPr marL="0" indent="0">
              <a:buNone/>
            </a:pPr>
            <a:r>
              <a:rPr lang="en-US" dirty="0"/>
              <a:t>A gas ejector, also known as a gas-gas ejector or jet pump, is a device that uses a high-pressure gas stream to entrain and compress a lower-pressure gas. It accelerates the motive gas through a converging nozzle creating a vacuum that sucks in and entraps the secondary fluid. The mixture is then expanded through a diverging nozzle. Gas ejectors are commonly used in industrial processes for applications such as vacuum generation, gas compression, and mixing. They have no moving parts, making them highly reliable, low-maintenance, and suitable for use in harsh environments.</a:t>
            </a:r>
            <a:endParaRPr lang="en-IN" dirty="0"/>
          </a:p>
        </p:txBody>
      </p:sp>
      <p:pic>
        <p:nvPicPr>
          <p:cNvPr id="5" name="Picture 4">
            <a:extLst>
              <a:ext uri="{FF2B5EF4-FFF2-40B4-BE49-F238E27FC236}">
                <a16:creationId xmlns:a16="http://schemas.microsoft.com/office/drawing/2014/main" id="{7CB08D6B-D48E-6837-3CAA-CE012F5D888B}"/>
              </a:ext>
            </a:extLst>
          </p:cNvPr>
          <p:cNvPicPr>
            <a:picLocks noChangeAspect="1"/>
          </p:cNvPicPr>
          <p:nvPr/>
        </p:nvPicPr>
        <p:blipFill>
          <a:blip r:embed="rId2"/>
          <a:stretch>
            <a:fillRect/>
          </a:stretch>
        </p:blipFill>
        <p:spPr>
          <a:xfrm>
            <a:off x="2945972" y="4268154"/>
            <a:ext cx="7131089" cy="2061331"/>
          </a:xfrm>
          <a:prstGeom prst="rect">
            <a:avLst/>
          </a:prstGeom>
        </p:spPr>
      </p:pic>
    </p:spTree>
    <p:extLst>
      <p:ext uri="{BB962C8B-B14F-4D97-AF65-F5344CB8AC3E}">
        <p14:creationId xmlns:p14="http://schemas.microsoft.com/office/powerpoint/2010/main" val="103031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0F1E-CC90-9A59-1EA8-3726FEA4E52A}"/>
              </a:ext>
            </a:extLst>
          </p:cNvPr>
          <p:cNvSpPr>
            <a:spLocks noGrp="1"/>
          </p:cNvSpPr>
          <p:nvPr>
            <p:ph type="title"/>
          </p:nvPr>
        </p:nvSpPr>
        <p:spPr>
          <a:xfrm>
            <a:off x="1371600" y="335902"/>
            <a:ext cx="9601200" cy="914401"/>
          </a:xfrm>
        </p:spPr>
        <p:txBody>
          <a:bodyPr>
            <a:normAutofit/>
          </a:bodyPr>
          <a:lstStyle/>
          <a:p>
            <a:r>
              <a:rPr lang="en-IN" dirty="0"/>
              <a:t>The Ejector to be Modelled:</a:t>
            </a:r>
          </a:p>
        </p:txBody>
      </p:sp>
      <p:pic>
        <p:nvPicPr>
          <p:cNvPr id="6" name="Content Placeholder 5">
            <a:extLst>
              <a:ext uri="{FF2B5EF4-FFF2-40B4-BE49-F238E27FC236}">
                <a16:creationId xmlns:a16="http://schemas.microsoft.com/office/drawing/2014/main" id="{4C1FC941-B4AD-9C40-7790-C783EC383ED0}"/>
              </a:ext>
            </a:extLst>
          </p:cNvPr>
          <p:cNvPicPr>
            <a:picLocks noGrp="1" noChangeAspect="1"/>
          </p:cNvPicPr>
          <p:nvPr>
            <p:ph idx="1"/>
          </p:nvPr>
        </p:nvPicPr>
        <p:blipFill>
          <a:blip r:embed="rId2"/>
          <a:stretch>
            <a:fillRect/>
          </a:stretch>
        </p:blipFill>
        <p:spPr>
          <a:xfrm>
            <a:off x="1787203" y="1828800"/>
            <a:ext cx="9534176" cy="415989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44321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69D8-5BA8-7D27-DE9D-BC53C6F49877}"/>
              </a:ext>
            </a:extLst>
          </p:cNvPr>
          <p:cNvSpPr>
            <a:spLocks noGrp="1"/>
          </p:cNvSpPr>
          <p:nvPr>
            <p:ph type="title"/>
          </p:nvPr>
        </p:nvSpPr>
        <p:spPr>
          <a:xfrm>
            <a:off x="1371600" y="289248"/>
            <a:ext cx="9601200" cy="1203650"/>
          </a:xfrm>
        </p:spPr>
        <p:txBody>
          <a:bodyPr>
            <a:normAutofit fontScale="90000"/>
          </a:bodyPr>
          <a:lstStyle/>
          <a:p>
            <a:r>
              <a:rPr lang="en-IN" dirty="0"/>
              <a:t>Adiabatic Flow with area change and friction:</a:t>
            </a:r>
          </a:p>
        </p:txBody>
      </p:sp>
      <p:pic>
        <p:nvPicPr>
          <p:cNvPr id="5" name="Content Placeholder 4">
            <a:extLst>
              <a:ext uri="{FF2B5EF4-FFF2-40B4-BE49-F238E27FC236}">
                <a16:creationId xmlns:a16="http://schemas.microsoft.com/office/drawing/2014/main" id="{40CBD8BE-B316-3BAC-08E0-FE9ED60473E8}"/>
              </a:ext>
            </a:extLst>
          </p:cNvPr>
          <p:cNvPicPr>
            <a:picLocks noGrp="1" noChangeAspect="1"/>
          </p:cNvPicPr>
          <p:nvPr>
            <p:ph idx="1"/>
          </p:nvPr>
        </p:nvPicPr>
        <p:blipFill>
          <a:blip r:embed="rId2"/>
          <a:stretch>
            <a:fillRect/>
          </a:stretch>
        </p:blipFill>
        <p:spPr>
          <a:xfrm>
            <a:off x="1219200" y="1492898"/>
            <a:ext cx="3961283" cy="3237324"/>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368AF09-C5A1-83C7-2916-3AD241AEAB92}"/>
                  </a:ext>
                </a:extLst>
              </p:cNvPr>
              <p:cNvSpPr txBox="1"/>
              <p:nvPr/>
            </p:nvSpPr>
            <p:spPr>
              <a:xfrm>
                <a:off x="5645020" y="1632857"/>
                <a:ext cx="5327780" cy="1477328"/>
              </a:xfrm>
              <a:prstGeom prst="rect">
                <a:avLst/>
              </a:prstGeom>
              <a:noFill/>
            </p:spPr>
            <p:txBody>
              <a:bodyPr wrap="square" rtlCol="0">
                <a:spAutoFit/>
              </a:bodyPr>
              <a:lstStyle/>
              <a:p>
                <a:r>
                  <a:rPr lang="en-IN" dirty="0"/>
                  <a:t>Shown beside is the control volume of a nozzle with changing area. Firstly, we can start of with the law of conservation of mass:</a:t>
                </a:r>
              </a:p>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𝑉</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𝜌</m:t>
                          </m:r>
                        </m:e>
                      </m:d>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𝑉</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𝑑𝑉</m:t>
                          </m:r>
                        </m:e>
                      </m:d>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𝑑𝐴</m:t>
                          </m:r>
                        </m:e>
                      </m:d>
                      <m:r>
                        <a:rPr lang="en-IN" b="0" i="1" smtClean="0">
                          <a:latin typeface="Cambria Math" panose="02040503050406030204" pitchFamily="18" charset="0"/>
                          <a:ea typeface="Cambria Math" panose="02040503050406030204" pitchFamily="18" charset="0"/>
                        </a:rPr>
                        <m:t>;</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6368AF09-C5A1-83C7-2916-3AD241AEAB92}"/>
                  </a:ext>
                </a:extLst>
              </p:cNvPr>
              <p:cNvSpPr txBox="1">
                <a:spLocks noRot="1" noChangeAspect="1" noMove="1" noResize="1" noEditPoints="1" noAdjustHandles="1" noChangeArrowheads="1" noChangeShapeType="1" noTextEdit="1"/>
              </p:cNvSpPr>
              <p:nvPr/>
            </p:nvSpPr>
            <p:spPr>
              <a:xfrm>
                <a:off x="5645020" y="1632857"/>
                <a:ext cx="5327780" cy="1477328"/>
              </a:xfrm>
              <a:prstGeom prst="rect">
                <a:avLst/>
              </a:prstGeom>
              <a:blipFill>
                <a:blip r:embed="rId3"/>
                <a:stretch>
                  <a:fillRect l="-915" t="-2479"/>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E00CA6AC-1D66-963B-68FD-1CF7BA960EE9}"/>
              </a:ext>
            </a:extLst>
          </p:cNvPr>
          <p:cNvPicPr>
            <a:picLocks noChangeAspect="1"/>
          </p:cNvPicPr>
          <p:nvPr/>
        </p:nvPicPr>
        <p:blipFill>
          <a:blip r:embed="rId4"/>
          <a:stretch>
            <a:fillRect/>
          </a:stretch>
        </p:blipFill>
        <p:spPr>
          <a:xfrm>
            <a:off x="6363838" y="3160074"/>
            <a:ext cx="3543795" cy="12574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30024351-4D8B-EC3A-BDC6-123B91DC9DB1}"/>
              </a:ext>
            </a:extLst>
          </p:cNvPr>
          <p:cNvSpPr txBox="1"/>
          <p:nvPr/>
        </p:nvSpPr>
        <p:spPr>
          <a:xfrm>
            <a:off x="9106678" y="4021494"/>
            <a:ext cx="800955" cy="369332"/>
          </a:xfrm>
          <a:prstGeom prst="rect">
            <a:avLst/>
          </a:prstGeom>
          <a:noFill/>
        </p:spPr>
        <p:txBody>
          <a:bodyPr wrap="square" rtlCol="0">
            <a:spAutoFit/>
          </a:bodyPr>
          <a:lstStyle/>
          <a:p>
            <a:r>
              <a:rPr lang="en-IN" dirty="0"/>
              <a:t> ---(</a:t>
            </a:r>
            <a:r>
              <a:rPr lang="en-IN" dirty="0" err="1"/>
              <a:t>i</a:t>
            </a:r>
            <a:r>
              <a:rPr lang="en-IN" dirty="0"/>
              <a: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F9F34-5A99-89EC-EB51-BA8E8894C66E}"/>
                  </a:ext>
                </a:extLst>
              </p:cNvPr>
              <p:cNvSpPr txBox="1"/>
              <p:nvPr/>
            </p:nvSpPr>
            <p:spPr>
              <a:xfrm>
                <a:off x="1219200" y="5010539"/>
                <a:ext cx="5228253" cy="1040093"/>
              </a:xfrm>
              <a:prstGeom prst="rect">
                <a:avLst/>
              </a:prstGeom>
              <a:noFill/>
            </p:spPr>
            <p:txBody>
              <a:bodyPr wrap="square" rtlCol="0">
                <a:spAutoFit/>
              </a:bodyPr>
              <a:lstStyle/>
              <a:p>
                <a:r>
                  <a:rPr lang="en-IN" dirty="0"/>
                  <a:t>Next, we apply the conservation of momentum:</a:t>
                </a:r>
              </a:p>
              <a:p>
                <a:pPr/>
                <a14:m>
                  <m:oMathPara xmlns:m="http://schemas.openxmlformats.org/officeDocument/2006/math">
                    <m:oMathParaPr>
                      <m:jc m:val="centerGroup"/>
                    </m:oMathParaPr>
                    <m:oMath xmlns:m="http://schemas.openxmlformats.org/officeDocument/2006/math">
                      <m:nary>
                        <m:naryPr>
                          <m:chr m:val="∑"/>
                          <m:subHide m:val="on"/>
                          <m:supHide m:val="on"/>
                          <m:ctrlPr>
                            <a:rPr lang="en-IN" i="1" smtClean="0">
                              <a:latin typeface="Cambria Math" panose="02040503050406030204" pitchFamily="18" charset="0"/>
                            </a:rPr>
                          </m:ctrlPr>
                        </m:naryP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𝑥</m:t>
                              </m:r>
                            </m:sub>
                          </m:sSub>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𝑚</m:t>
                              </m:r>
                            </m:e>
                          </m:acc>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𝑜𝑢𝑡</m:t>
                              </m:r>
                              <m:r>
                                <a:rPr lang="en-IN" b="0" i="1" smtClean="0">
                                  <a:latin typeface="Cambria Math" panose="02040503050406030204" pitchFamily="18" charset="0"/>
                                </a:rPr>
                                <m:t>,</m:t>
                              </m:r>
                              <m:r>
                                <a:rPr lang="en-IN" b="0" i="1" smtClean="0">
                                  <a:latin typeface="Cambria Math" panose="02040503050406030204" pitchFamily="18" charset="0"/>
                                </a:rPr>
                                <m:t>𝑥</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𝑖𝑛</m:t>
                              </m:r>
                              <m:r>
                                <a:rPr lang="en-IN" b="0" i="1" smtClean="0">
                                  <a:latin typeface="Cambria Math" panose="02040503050406030204" pitchFamily="18" charset="0"/>
                                </a:rPr>
                                <m:t>,</m:t>
                              </m:r>
                              <m:r>
                                <a:rPr lang="en-IN" b="0" i="1" smtClean="0">
                                  <a:latin typeface="Cambria Math" panose="02040503050406030204" pitchFamily="18" charset="0"/>
                                </a:rPr>
                                <m:t>𝑥</m:t>
                              </m:r>
                            </m:sub>
                          </m:sSub>
                          <m:r>
                            <a:rPr lang="en-IN" b="0" i="1" smtClean="0">
                              <a:latin typeface="Cambria Math" panose="02040503050406030204" pitchFamily="18" charset="0"/>
                            </a:rPr>
                            <m:t>)</m:t>
                          </m:r>
                        </m:e>
                      </m:nary>
                    </m:oMath>
                  </m:oMathPara>
                </a14:m>
                <a:endParaRPr lang="en-IN" dirty="0"/>
              </a:p>
            </p:txBody>
          </p:sp>
        </mc:Choice>
        <mc:Fallback xmlns="">
          <p:sp>
            <p:nvSpPr>
              <p:cNvPr id="11" name="TextBox 10">
                <a:extLst>
                  <a:ext uri="{FF2B5EF4-FFF2-40B4-BE49-F238E27FC236}">
                    <a16:creationId xmlns:a16="http://schemas.microsoft.com/office/drawing/2014/main" id="{8BDF9F34-5A99-89EC-EB51-BA8E8894C66E}"/>
                  </a:ext>
                </a:extLst>
              </p:cNvPr>
              <p:cNvSpPr txBox="1">
                <a:spLocks noRot="1" noChangeAspect="1" noMove="1" noResize="1" noEditPoints="1" noAdjustHandles="1" noChangeArrowheads="1" noChangeShapeType="1" noTextEdit="1"/>
              </p:cNvSpPr>
              <p:nvPr/>
            </p:nvSpPr>
            <p:spPr>
              <a:xfrm>
                <a:off x="1219200" y="5010539"/>
                <a:ext cx="5228253" cy="1040093"/>
              </a:xfrm>
              <a:prstGeom prst="rect">
                <a:avLst/>
              </a:prstGeom>
              <a:blipFill>
                <a:blip r:embed="rId5"/>
                <a:stretch>
                  <a:fillRect l="-932" t="-3509"/>
                </a:stretch>
              </a:blipFill>
            </p:spPr>
            <p:txBody>
              <a:bodyPr/>
              <a:lstStyle/>
              <a:p>
                <a:r>
                  <a:rPr lang="en-IN">
                    <a:noFill/>
                  </a:rPr>
                  <a:t> </a:t>
                </a:r>
              </a:p>
            </p:txBody>
          </p:sp>
        </mc:Fallback>
      </mc:AlternateContent>
      <p:pic>
        <p:nvPicPr>
          <p:cNvPr id="13" name="Picture 12">
            <a:extLst>
              <a:ext uri="{FF2B5EF4-FFF2-40B4-BE49-F238E27FC236}">
                <a16:creationId xmlns:a16="http://schemas.microsoft.com/office/drawing/2014/main" id="{F52E0133-0F50-07A9-6961-C9CA1B5371BC}"/>
              </a:ext>
            </a:extLst>
          </p:cNvPr>
          <p:cNvPicPr>
            <a:picLocks noChangeAspect="1"/>
          </p:cNvPicPr>
          <p:nvPr/>
        </p:nvPicPr>
        <p:blipFill>
          <a:blip r:embed="rId6"/>
          <a:stretch>
            <a:fillRect/>
          </a:stretch>
        </p:blipFill>
        <p:spPr>
          <a:xfrm>
            <a:off x="6119327" y="4907448"/>
            <a:ext cx="5814564" cy="166130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01CC74E3-AACF-C867-0D43-3D4DB9F1ACEB}"/>
              </a:ext>
            </a:extLst>
          </p:cNvPr>
          <p:cNvSpPr txBox="1"/>
          <p:nvPr/>
        </p:nvSpPr>
        <p:spPr>
          <a:xfrm>
            <a:off x="10151706" y="6214188"/>
            <a:ext cx="970384" cy="369332"/>
          </a:xfrm>
          <a:prstGeom prst="rect">
            <a:avLst/>
          </a:prstGeom>
          <a:noFill/>
        </p:spPr>
        <p:txBody>
          <a:bodyPr wrap="square" rtlCol="0">
            <a:spAutoFit/>
          </a:bodyPr>
          <a:lstStyle/>
          <a:p>
            <a:r>
              <a:rPr lang="en-IN" dirty="0"/>
              <a:t>---(ii)</a:t>
            </a:r>
          </a:p>
        </p:txBody>
      </p:sp>
    </p:spTree>
    <p:extLst>
      <p:ext uri="{BB962C8B-B14F-4D97-AF65-F5344CB8AC3E}">
        <p14:creationId xmlns:p14="http://schemas.microsoft.com/office/powerpoint/2010/main" val="1028456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384E3AE-F0AC-23E0-237E-C1918FA53B14}"/>
                  </a:ext>
                </a:extLst>
              </p:cNvPr>
              <p:cNvSpPr txBox="1"/>
              <p:nvPr/>
            </p:nvSpPr>
            <p:spPr>
              <a:xfrm>
                <a:off x="961053" y="307910"/>
                <a:ext cx="8948057" cy="1434945"/>
              </a:xfrm>
              <a:prstGeom prst="rect">
                <a:avLst/>
              </a:prstGeom>
              <a:noFill/>
            </p:spPr>
            <p:txBody>
              <a:bodyPr wrap="square" rtlCol="0">
                <a:spAutoFit/>
              </a:bodyPr>
              <a:lstStyle/>
              <a:p>
                <a:r>
                  <a:rPr lang="en-IN" dirty="0"/>
                  <a:t>Here, ‘f’ is the Darcy friction factor: </a:t>
                </a:r>
                <a14:m>
                  <m:oMath xmlns:m="http://schemas.openxmlformats.org/officeDocument/2006/math">
                    <m:r>
                      <m:rPr>
                        <m:sty m:val="p"/>
                      </m:rPr>
                      <a:rPr lang="en-IN" b="0" i="0" smtClean="0">
                        <a:latin typeface="Cambria Math" panose="02040503050406030204" pitchFamily="18" charset="0"/>
                        <a:ea typeface="Cambria Math" panose="02040503050406030204" pitchFamily="18" charset="0"/>
                      </a:rPr>
                      <m:t>f</m:t>
                    </m:r>
                    <m:r>
                      <a:rPr lang="en-IN" b="0" i="0"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4∗</m:t>
                        </m:r>
                        <m:r>
                          <a:rPr lang="en-IN" i="1" smtClean="0">
                            <a:latin typeface="Cambria Math" panose="02040503050406030204" pitchFamily="18" charset="0"/>
                            <a:ea typeface="Cambria Math" panose="02040503050406030204" pitchFamily="18" charset="0"/>
                          </a:rPr>
                          <m:t>𝜏</m:t>
                        </m:r>
                      </m:e>
                      <m:sub>
                        <m:r>
                          <a:rPr lang="en-IN" b="0" i="1" smtClean="0">
                            <a:latin typeface="Cambria Math" panose="02040503050406030204" pitchFamily="18" charset="0"/>
                            <a:ea typeface="Cambria Math" panose="02040503050406030204" pitchFamily="18" charset="0"/>
                          </a:rPr>
                          <m:t>𝑤</m:t>
                        </m:r>
                      </m:sub>
                    </m:sSub>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𝜌</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𝑉</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oMath>
                </a14:m>
                <a:r>
                  <a:rPr lang="en-IN" dirty="0"/>
                  <a:t>;</a:t>
                </a:r>
              </a:p>
              <a:p>
                <a:r>
                  <a:rPr lang="en-IN" dirty="0"/>
                  <a:t>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𝑠</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𝜋</m:t>
                    </m:r>
                    <m:r>
                      <a:rPr lang="en-IN" b="0" i="1" smtClean="0">
                        <a:latin typeface="Cambria Math" panose="02040503050406030204" pitchFamily="18" charset="0"/>
                        <a:ea typeface="Cambria Math" panose="02040503050406030204" pitchFamily="18" charset="0"/>
                      </a:rPr>
                      <m:t>𝑑𝑥</m:t>
                    </m:r>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4</m:t>
                        </m:r>
                        <m:r>
                          <a:rPr lang="en-IN" b="0" i="1" smtClean="0">
                            <a:latin typeface="Cambria Math" panose="02040503050406030204" pitchFamily="18" charset="0"/>
                            <a:ea typeface="Cambria Math" panose="02040503050406030204" pitchFamily="18" charset="0"/>
                          </a:rPr>
                          <m:t>𝐴𝑑𝑥</m:t>
                        </m:r>
                      </m:num>
                      <m:den>
                        <m:r>
                          <a:rPr lang="en-IN" b="0" i="1" smtClean="0">
                            <a:latin typeface="Cambria Math" panose="02040503050406030204" pitchFamily="18" charset="0"/>
                            <a:ea typeface="Cambria Math" panose="02040503050406030204" pitchFamily="18" charset="0"/>
                          </a:rPr>
                          <m:t>𝐷</m:t>
                        </m:r>
                      </m:den>
                    </m:f>
                    <m:r>
                      <a:rPr lang="en-IN" b="0" i="1" smtClean="0">
                        <a:latin typeface="Cambria Math" panose="02040503050406030204" pitchFamily="18" charset="0"/>
                        <a:ea typeface="Cambria Math" panose="02040503050406030204" pitchFamily="18" charset="0"/>
                      </a:rPr>
                      <m:t>;</m:t>
                    </m:r>
                  </m:oMath>
                </a14:m>
                <a:endParaRPr lang="en-IN" dirty="0"/>
              </a:p>
              <a:p>
                <a:r>
                  <a:rPr lang="en-IN" dirty="0"/>
                  <a:t>Equation (ii) is divided by the ideal gas relation </a:t>
                </a:r>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𝑅</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𝑇</m:t>
                    </m:r>
                    <m:r>
                      <a:rPr lang="en-IN" b="0" i="1" smtClean="0">
                        <a:latin typeface="Cambria Math" panose="02040503050406030204" pitchFamily="18" charset="0"/>
                        <a:ea typeface="Cambria Math" panose="02040503050406030204" pitchFamily="18" charset="0"/>
                      </a:rPr>
                      <m:t> </m:t>
                    </m:r>
                  </m:oMath>
                </a14:m>
                <a:r>
                  <a:rPr lang="en-IN" dirty="0"/>
                  <a:t> ;</a:t>
                </a:r>
              </a:p>
              <a:p>
                <a:endParaRPr lang="en-IN" dirty="0"/>
              </a:p>
            </p:txBody>
          </p:sp>
        </mc:Choice>
        <mc:Fallback xmlns="">
          <p:sp>
            <p:nvSpPr>
              <p:cNvPr id="2" name="TextBox 1">
                <a:extLst>
                  <a:ext uri="{FF2B5EF4-FFF2-40B4-BE49-F238E27FC236}">
                    <a16:creationId xmlns:a16="http://schemas.microsoft.com/office/drawing/2014/main" id="{D384E3AE-F0AC-23E0-237E-C1918FA53B14}"/>
                  </a:ext>
                </a:extLst>
              </p:cNvPr>
              <p:cNvSpPr txBox="1">
                <a:spLocks noRot="1" noChangeAspect="1" noMove="1" noResize="1" noEditPoints="1" noAdjustHandles="1" noChangeArrowheads="1" noChangeShapeType="1" noTextEdit="1"/>
              </p:cNvSpPr>
              <p:nvPr/>
            </p:nvSpPr>
            <p:spPr>
              <a:xfrm>
                <a:off x="961053" y="307910"/>
                <a:ext cx="8948057" cy="1434945"/>
              </a:xfrm>
              <a:prstGeom prst="rect">
                <a:avLst/>
              </a:prstGeom>
              <a:blipFill>
                <a:blip r:embed="rId2"/>
                <a:stretch>
                  <a:fillRect l="-613"/>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314493AF-1114-7F66-6F08-72074E04F036}"/>
              </a:ext>
            </a:extLst>
          </p:cNvPr>
          <p:cNvPicPr>
            <a:picLocks noChangeAspect="1"/>
          </p:cNvPicPr>
          <p:nvPr/>
        </p:nvPicPr>
        <p:blipFill>
          <a:blip r:embed="rId3"/>
          <a:stretch>
            <a:fillRect/>
          </a:stretch>
        </p:blipFill>
        <p:spPr>
          <a:xfrm>
            <a:off x="3396359" y="1596444"/>
            <a:ext cx="3215919" cy="54868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30C7A6B-A96B-7CCD-4DCD-69E30F34A407}"/>
                  </a:ext>
                </a:extLst>
              </p:cNvPr>
              <p:cNvSpPr txBox="1"/>
              <p:nvPr/>
            </p:nvSpPr>
            <p:spPr>
              <a:xfrm>
                <a:off x="1063690" y="2481943"/>
                <a:ext cx="10487608" cy="832407"/>
              </a:xfrm>
              <a:prstGeom prst="rect">
                <a:avLst/>
              </a:prstGeom>
              <a:noFill/>
            </p:spPr>
            <p:txBody>
              <a:bodyPr wrap="square" rtlCol="0">
                <a:spAutoFit/>
              </a:bodyPr>
              <a:lstStyle/>
              <a:p>
                <a:r>
                  <a:rPr lang="en-IN" dirty="0"/>
                  <a:t>From the Mach number relation, we can write: </a:t>
                </a:r>
                <a14:m>
                  <m:oMath xmlns:m="http://schemas.openxmlformats.org/officeDocument/2006/math">
                    <m:r>
                      <a:rPr lang="en-IN" b="0" i="1" smtClean="0">
                        <a:latin typeface="Cambria Math" panose="02040503050406030204" pitchFamily="18" charset="0"/>
                      </a:rPr>
                      <m:t>𝑅𝑇</m:t>
                    </m:r>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𝑉</m:t>
                            </m:r>
                          </m:e>
                          <m:sup>
                            <m:r>
                              <a:rPr lang="en-IN" b="0" i="1" smtClean="0">
                                <a:latin typeface="Cambria Math" panose="02040503050406030204" pitchFamily="18" charset="0"/>
                              </a:rPr>
                              <m:t>2</m:t>
                            </m:r>
                          </m:sup>
                        </m:sSup>
                      </m:num>
                      <m:den>
                        <m:r>
                          <a:rPr lang="en-IN" b="0" i="1" smtClean="0">
                            <a:latin typeface="Cambria Math" panose="02040503050406030204" pitchFamily="18" charset="0"/>
                            <a:ea typeface="Cambria Math" panose="02040503050406030204" pitchFamily="18" charset="0"/>
                          </a:rPr>
                          <m:t>𝛾</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𝑀</m:t>
                            </m:r>
                          </m:e>
                          <m:sup>
                            <m:r>
                              <a:rPr lang="en-IN" b="0" i="1" smtClean="0">
                                <a:latin typeface="Cambria Math" panose="02040503050406030204" pitchFamily="18" charset="0"/>
                                <a:ea typeface="Cambria Math" panose="02040503050406030204" pitchFamily="18" charset="0"/>
                              </a:rPr>
                              <m:t>2</m:t>
                            </m:r>
                          </m:sup>
                        </m:sSup>
                      </m:den>
                    </m:f>
                  </m:oMath>
                </a14:m>
                <a:r>
                  <a:rPr lang="en-IN" dirty="0"/>
                  <a:t> </a:t>
                </a:r>
              </a:p>
              <a:p>
                <a:endParaRPr lang="en-IN" dirty="0"/>
              </a:p>
            </p:txBody>
          </p:sp>
        </mc:Choice>
        <mc:Fallback xmlns="">
          <p:sp>
            <p:nvSpPr>
              <p:cNvPr id="5" name="TextBox 4">
                <a:extLst>
                  <a:ext uri="{FF2B5EF4-FFF2-40B4-BE49-F238E27FC236}">
                    <a16:creationId xmlns:a16="http://schemas.microsoft.com/office/drawing/2014/main" id="{E30C7A6B-A96B-7CCD-4DCD-69E30F34A407}"/>
                  </a:ext>
                </a:extLst>
              </p:cNvPr>
              <p:cNvSpPr txBox="1">
                <a:spLocks noRot="1" noChangeAspect="1" noMove="1" noResize="1" noEditPoints="1" noAdjustHandles="1" noChangeArrowheads="1" noChangeShapeType="1" noTextEdit="1"/>
              </p:cNvSpPr>
              <p:nvPr/>
            </p:nvSpPr>
            <p:spPr>
              <a:xfrm>
                <a:off x="1063690" y="2481943"/>
                <a:ext cx="10487608" cy="832407"/>
              </a:xfrm>
              <a:prstGeom prst="rect">
                <a:avLst/>
              </a:prstGeom>
              <a:blipFill>
                <a:blip r:embed="rId4"/>
                <a:stretch>
                  <a:fillRect l="-465"/>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667D847F-B455-DC10-B6F7-46B680A2BC99}"/>
              </a:ext>
            </a:extLst>
          </p:cNvPr>
          <p:cNvPicPr>
            <a:picLocks noChangeAspect="1"/>
          </p:cNvPicPr>
          <p:nvPr/>
        </p:nvPicPr>
        <p:blipFill>
          <a:blip r:embed="rId5"/>
          <a:stretch>
            <a:fillRect/>
          </a:stretch>
        </p:blipFill>
        <p:spPr>
          <a:xfrm>
            <a:off x="3609737" y="3120363"/>
            <a:ext cx="2789162" cy="61727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7C5A397A-35DE-64A4-ACC7-7552BBA047F4}"/>
              </a:ext>
            </a:extLst>
          </p:cNvPr>
          <p:cNvSpPr txBox="1"/>
          <p:nvPr/>
        </p:nvSpPr>
        <p:spPr>
          <a:xfrm>
            <a:off x="6811347" y="3428999"/>
            <a:ext cx="1651518" cy="369332"/>
          </a:xfrm>
          <a:prstGeom prst="rect">
            <a:avLst/>
          </a:prstGeom>
          <a:noFill/>
        </p:spPr>
        <p:txBody>
          <a:bodyPr wrap="square" rtlCol="0">
            <a:spAutoFit/>
          </a:bodyPr>
          <a:lstStyle/>
          <a:p>
            <a:r>
              <a:rPr lang="en-IN" dirty="0"/>
              <a:t>---(iii)</a:t>
            </a:r>
          </a:p>
        </p:txBody>
      </p:sp>
      <p:sp>
        <p:nvSpPr>
          <p:cNvPr id="9" name="TextBox 8">
            <a:extLst>
              <a:ext uri="{FF2B5EF4-FFF2-40B4-BE49-F238E27FC236}">
                <a16:creationId xmlns:a16="http://schemas.microsoft.com/office/drawing/2014/main" id="{2323AC2F-1BBF-27B8-A9AD-346F2DCA2393}"/>
              </a:ext>
            </a:extLst>
          </p:cNvPr>
          <p:cNvSpPr txBox="1"/>
          <p:nvPr/>
        </p:nvSpPr>
        <p:spPr>
          <a:xfrm>
            <a:off x="1063690" y="4441371"/>
            <a:ext cx="10552922" cy="369332"/>
          </a:xfrm>
          <a:prstGeom prst="rect">
            <a:avLst/>
          </a:prstGeom>
          <a:noFill/>
        </p:spPr>
        <p:txBody>
          <a:bodyPr wrap="square" rtlCol="0">
            <a:spAutoFit/>
          </a:bodyPr>
          <a:lstStyle/>
          <a:p>
            <a:r>
              <a:rPr lang="en-IN" dirty="0"/>
              <a:t>On taking the differential of the ideal gas law and dividing that result by the ideal gas equation:</a:t>
            </a:r>
          </a:p>
        </p:txBody>
      </p:sp>
      <p:pic>
        <p:nvPicPr>
          <p:cNvPr id="11" name="Picture 10">
            <a:extLst>
              <a:ext uri="{FF2B5EF4-FFF2-40B4-BE49-F238E27FC236}">
                <a16:creationId xmlns:a16="http://schemas.microsoft.com/office/drawing/2014/main" id="{BC8353B8-C9E7-363B-3D57-FABF92DD45BD}"/>
              </a:ext>
            </a:extLst>
          </p:cNvPr>
          <p:cNvPicPr>
            <a:picLocks noChangeAspect="1"/>
          </p:cNvPicPr>
          <p:nvPr/>
        </p:nvPicPr>
        <p:blipFill>
          <a:blip r:embed="rId6"/>
          <a:stretch>
            <a:fillRect/>
          </a:stretch>
        </p:blipFill>
        <p:spPr>
          <a:xfrm>
            <a:off x="3834314" y="5112584"/>
            <a:ext cx="2261686" cy="103660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5104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D4209D-90DB-5882-5CD3-3396C13DF540}"/>
              </a:ext>
            </a:extLst>
          </p:cNvPr>
          <p:cNvSpPr txBox="1"/>
          <p:nvPr/>
        </p:nvSpPr>
        <p:spPr>
          <a:xfrm>
            <a:off x="1147665" y="382555"/>
            <a:ext cx="10524931" cy="369332"/>
          </a:xfrm>
          <a:prstGeom prst="rect">
            <a:avLst/>
          </a:prstGeom>
          <a:noFill/>
        </p:spPr>
        <p:txBody>
          <a:bodyPr wrap="square" rtlCol="0">
            <a:spAutoFit/>
          </a:bodyPr>
          <a:lstStyle/>
          <a:p>
            <a:r>
              <a:rPr lang="en-IN" dirty="0"/>
              <a:t>Using this result in Equation (iii):</a:t>
            </a:r>
          </a:p>
        </p:txBody>
      </p:sp>
      <p:pic>
        <p:nvPicPr>
          <p:cNvPr id="4" name="Picture 3">
            <a:extLst>
              <a:ext uri="{FF2B5EF4-FFF2-40B4-BE49-F238E27FC236}">
                <a16:creationId xmlns:a16="http://schemas.microsoft.com/office/drawing/2014/main" id="{27EC8AD4-1DEB-8982-5254-CEC3C018F0B4}"/>
              </a:ext>
            </a:extLst>
          </p:cNvPr>
          <p:cNvPicPr>
            <a:picLocks noChangeAspect="1"/>
          </p:cNvPicPr>
          <p:nvPr/>
        </p:nvPicPr>
        <p:blipFill>
          <a:blip r:embed="rId2"/>
          <a:stretch>
            <a:fillRect/>
          </a:stretch>
        </p:blipFill>
        <p:spPr>
          <a:xfrm>
            <a:off x="3095143" y="1073147"/>
            <a:ext cx="4256131" cy="80230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0677F4-B11E-AA83-BE2D-742FC1B3B32A}"/>
                  </a:ext>
                </a:extLst>
              </p:cNvPr>
              <p:cNvSpPr txBox="1"/>
              <p:nvPr/>
            </p:nvSpPr>
            <p:spPr>
              <a:xfrm>
                <a:off x="1147665" y="2313992"/>
                <a:ext cx="10347649" cy="646331"/>
              </a:xfrm>
              <a:prstGeom prst="rect">
                <a:avLst/>
              </a:prstGeom>
              <a:noFill/>
            </p:spPr>
            <p:txBody>
              <a:bodyPr wrap="square" rtlCol="0">
                <a:spAutoFit/>
              </a:bodyPr>
              <a:lstStyle/>
              <a:p>
                <a:r>
                  <a:rPr lang="en-IN" dirty="0"/>
                  <a:t>The term “</a:t>
                </a:r>
                <a14:m>
                  <m:oMath xmlns:m="http://schemas.openxmlformats.org/officeDocument/2006/math">
                    <m:r>
                      <a:rPr lang="en-IN" b="0" i="1" smtClean="0">
                        <a:latin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𝜌</m:t>
                    </m:r>
                  </m:oMath>
                </a14:m>
                <a:r>
                  <a:rPr lang="en-IN" dirty="0"/>
                  <a:t>” can be eliminated by using the result we derived from the conservation of mass, equation (</a:t>
                </a:r>
                <a:r>
                  <a:rPr lang="en-IN" dirty="0" err="1"/>
                  <a:t>i</a:t>
                </a:r>
                <a:r>
                  <a:rPr lang="en-IN" dirty="0"/>
                  <a:t>):</a:t>
                </a:r>
              </a:p>
            </p:txBody>
          </p:sp>
        </mc:Choice>
        <mc:Fallback xmlns="">
          <p:sp>
            <p:nvSpPr>
              <p:cNvPr id="5" name="TextBox 4">
                <a:extLst>
                  <a:ext uri="{FF2B5EF4-FFF2-40B4-BE49-F238E27FC236}">
                    <a16:creationId xmlns:a16="http://schemas.microsoft.com/office/drawing/2014/main" id="{DC0677F4-B11E-AA83-BE2D-742FC1B3B32A}"/>
                  </a:ext>
                </a:extLst>
              </p:cNvPr>
              <p:cNvSpPr txBox="1">
                <a:spLocks noRot="1" noChangeAspect="1" noMove="1" noResize="1" noEditPoints="1" noAdjustHandles="1" noChangeArrowheads="1" noChangeShapeType="1" noTextEdit="1"/>
              </p:cNvSpPr>
              <p:nvPr/>
            </p:nvSpPr>
            <p:spPr>
              <a:xfrm>
                <a:off x="1147665" y="2313992"/>
                <a:ext cx="10347649" cy="646331"/>
              </a:xfrm>
              <a:prstGeom prst="rect">
                <a:avLst/>
              </a:prstGeom>
              <a:blipFill>
                <a:blip r:embed="rId3"/>
                <a:stretch>
                  <a:fillRect l="-471" t="-5660" b="-14151"/>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C1437527-CBB1-98C9-1FAF-361CC393F415}"/>
              </a:ext>
            </a:extLst>
          </p:cNvPr>
          <p:cNvPicPr>
            <a:picLocks noChangeAspect="1"/>
          </p:cNvPicPr>
          <p:nvPr/>
        </p:nvPicPr>
        <p:blipFill>
          <a:blip r:embed="rId4"/>
          <a:stretch>
            <a:fillRect/>
          </a:stretch>
        </p:blipFill>
        <p:spPr>
          <a:xfrm>
            <a:off x="2905755" y="3123939"/>
            <a:ext cx="5263679" cy="90688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53B65E2-388D-05AD-D4BF-25925D148FBF}"/>
                  </a:ext>
                </a:extLst>
              </p:cNvPr>
              <p:cNvSpPr txBox="1"/>
              <p:nvPr/>
            </p:nvSpPr>
            <p:spPr>
              <a:xfrm>
                <a:off x="1147665" y="4553339"/>
                <a:ext cx="10692882" cy="491417"/>
              </a:xfrm>
              <a:prstGeom prst="rect">
                <a:avLst/>
              </a:prstGeom>
              <a:noFill/>
            </p:spPr>
            <p:txBody>
              <a:bodyPr wrap="square" rtlCol="0">
                <a:spAutoFit/>
              </a:bodyPr>
              <a:lstStyle/>
              <a:p>
                <a:r>
                  <a:rPr lang="en-IN" dirty="0"/>
                  <a:t>To eliminate the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𝑑𝑉</m:t>
                        </m:r>
                      </m:num>
                      <m:den>
                        <m:r>
                          <a:rPr lang="en-IN" b="0" i="1" smtClean="0">
                            <a:latin typeface="Cambria Math" panose="02040503050406030204" pitchFamily="18" charset="0"/>
                          </a:rPr>
                          <m:t>𝑉</m:t>
                        </m:r>
                      </m:den>
                    </m:f>
                  </m:oMath>
                </a14:m>
                <a:r>
                  <a:rPr lang="en-IN" dirty="0"/>
                  <a:t>” term , we differentiate the Mach number relation for ideal gases to get:</a:t>
                </a:r>
              </a:p>
            </p:txBody>
          </p:sp>
        </mc:Choice>
        <mc:Fallback xmlns="">
          <p:sp>
            <p:nvSpPr>
              <p:cNvPr id="8" name="TextBox 7">
                <a:extLst>
                  <a:ext uri="{FF2B5EF4-FFF2-40B4-BE49-F238E27FC236}">
                    <a16:creationId xmlns:a16="http://schemas.microsoft.com/office/drawing/2014/main" id="{653B65E2-388D-05AD-D4BF-25925D148FBF}"/>
                  </a:ext>
                </a:extLst>
              </p:cNvPr>
              <p:cNvSpPr txBox="1">
                <a:spLocks noRot="1" noChangeAspect="1" noMove="1" noResize="1" noEditPoints="1" noAdjustHandles="1" noChangeArrowheads="1" noChangeShapeType="1" noTextEdit="1"/>
              </p:cNvSpPr>
              <p:nvPr/>
            </p:nvSpPr>
            <p:spPr>
              <a:xfrm>
                <a:off x="1147665" y="4553339"/>
                <a:ext cx="10692882" cy="491417"/>
              </a:xfrm>
              <a:prstGeom prst="rect">
                <a:avLst/>
              </a:prstGeom>
              <a:blipFill>
                <a:blip r:embed="rId5"/>
                <a:stretch>
                  <a:fillRect l="-456" b="-6173"/>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FFFD3CF6-02CD-79D5-2D33-A8D46550F6FD}"/>
              </a:ext>
            </a:extLst>
          </p:cNvPr>
          <p:cNvPicPr>
            <a:picLocks noChangeAspect="1"/>
          </p:cNvPicPr>
          <p:nvPr/>
        </p:nvPicPr>
        <p:blipFill>
          <a:blip r:embed="rId6"/>
          <a:stretch>
            <a:fillRect/>
          </a:stretch>
        </p:blipFill>
        <p:spPr>
          <a:xfrm>
            <a:off x="4162844" y="5069508"/>
            <a:ext cx="3151105" cy="149924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2566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B3ACF89-57A3-64DA-AA4C-DACA6ECB79AA}"/>
                  </a:ext>
                </a:extLst>
              </p:cNvPr>
              <p:cNvSpPr txBox="1"/>
              <p:nvPr/>
            </p:nvSpPr>
            <p:spPr>
              <a:xfrm>
                <a:off x="1101012" y="251927"/>
                <a:ext cx="10804849" cy="4841838"/>
              </a:xfrm>
              <a:prstGeom prst="rect">
                <a:avLst/>
              </a:prstGeom>
              <a:noFill/>
            </p:spPr>
            <p:txBody>
              <a:bodyPr wrap="square" rtlCol="0">
                <a:spAutoFit/>
              </a:bodyPr>
              <a:lstStyle/>
              <a:p>
                <a:r>
                  <a:rPr lang="en-IN" dirty="0"/>
                  <a:t>As the conditions are adiabatic and there is no shaft work:</a:t>
                </a:r>
              </a:p>
              <a:p>
                <a:r>
                  <a:rPr lang="en-IN" dirty="0"/>
                  <a:t>The steady flow energy equation:</a:t>
                </a:r>
              </a:p>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𝑉</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𝑞</m:t>
                      </m:r>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h</m:t>
                          </m:r>
                        </m:e>
                        <m:sub>
                          <m:r>
                            <a:rPr lang="en-IN" b="0" i="0" smtClean="0">
                              <a:latin typeface="Cambria Math" panose="02040503050406030204" pitchFamily="18" charset="0"/>
                            </a:rPr>
                            <m:t>2</m:t>
                          </m:r>
                        </m:sub>
                      </m:sSub>
                      <m:r>
                        <a:rPr lang="en-IN" b="0" i="0" smtClean="0">
                          <a:latin typeface="Cambria Math" panose="02040503050406030204" pitchFamily="18" charset="0"/>
                        </a:rPr>
                        <m:t>+</m:t>
                      </m:r>
                      <m:f>
                        <m:fPr>
                          <m:ctrlPr>
                            <a:rPr lang="en-IN" b="0" i="1" smtClean="0">
                              <a:latin typeface="Cambria Math" panose="02040503050406030204" pitchFamily="18" charset="0"/>
                            </a:rPr>
                          </m:ctrlPr>
                        </m:fPr>
                        <m:num>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𝑉</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𝑊</m:t>
                      </m:r>
                      <m:r>
                        <a:rPr lang="en-IN" b="0" i="1" smtClean="0">
                          <a:latin typeface="Cambria Math" panose="02040503050406030204" pitchFamily="18" charset="0"/>
                        </a:rPr>
                        <m:t>_</m:t>
                      </m:r>
                      <m:r>
                        <a:rPr lang="en-IN" b="0" i="1" smtClean="0">
                          <a:latin typeface="Cambria Math" panose="02040503050406030204" pitchFamily="18" charset="0"/>
                        </a:rPr>
                        <m:t>𝑠</m:t>
                      </m:r>
                    </m:oMath>
                  </m:oMathPara>
                </a14:m>
                <a:endParaRPr lang="en-IN" dirty="0"/>
              </a:p>
              <a:p>
                <a:r>
                  <a:rPr lang="en-IN" dirty="0"/>
                  <a:t>Reduces to:</a:t>
                </a:r>
              </a:p>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𝑉</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num>
                        <m:den>
                          <m:r>
                            <a:rPr lang="en-IN" b="0" i="1" smtClean="0">
                              <a:latin typeface="Cambria Math" panose="02040503050406030204" pitchFamily="18" charset="0"/>
                            </a:rPr>
                            <m:t>2</m:t>
                          </m:r>
                        </m:den>
                      </m:f>
                      <m:r>
                        <a:rPr lang="en-IN" b="0" i="0" smtClean="0">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h</m:t>
                          </m:r>
                        </m:e>
                        <m:sub>
                          <m:r>
                            <a:rPr lang="en-IN">
                              <a:latin typeface="Cambria Math" panose="02040503050406030204" pitchFamily="18" charset="0"/>
                            </a:rPr>
                            <m:t>2</m:t>
                          </m:r>
                        </m:sub>
                      </m:sSub>
                      <m:r>
                        <a:rPr lang="en-IN">
                          <a:latin typeface="Cambria Math" panose="02040503050406030204" pitchFamily="18" charset="0"/>
                        </a:rPr>
                        <m:t>+</m:t>
                      </m:r>
                      <m:f>
                        <m:fPr>
                          <m:ctrlPr>
                            <a:rPr lang="en-IN" i="1">
                              <a:latin typeface="Cambria Math" panose="02040503050406030204" pitchFamily="18" charset="0"/>
                            </a:rPr>
                          </m:ctrlPr>
                        </m:fPr>
                        <m:num>
                          <m:sSubSup>
                            <m:sSubSupPr>
                              <m:ctrlPr>
                                <a:rPr lang="en-IN" i="1">
                                  <a:latin typeface="Cambria Math" panose="02040503050406030204" pitchFamily="18" charset="0"/>
                                </a:rPr>
                              </m:ctrlPr>
                            </m:sSubSupPr>
                            <m:e>
                              <m:r>
                                <a:rPr lang="en-IN" i="1">
                                  <a:latin typeface="Cambria Math" panose="02040503050406030204" pitchFamily="18" charset="0"/>
                                </a:rPr>
                                <m:t>𝑉</m:t>
                              </m:r>
                            </m:e>
                            <m:sub>
                              <m:r>
                                <a:rPr lang="en-IN" i="1">
                                  <a:latin typeface="Cambria Math" panose="02040503050406030204" pitchFamily="18" charset="0"/>
                                </a:rPr>
                                <m:t>2</m:t>
                              </m:r>
                            </m:sub>
                            <m:sup>
                              <m:r>
                                <a:rPr lang="en-IN" i="1">
                                  <a:latin typeface="Cambria Math" panose="02040503050406030204" pitchFamily="18" charset="0"/>
                                </a:rPr>
                                <m:t>2</m:t>
                              </m:r>
                            </m:sup>
                          </m:sSubSup>
                        </m:num>
                        <m:den>
                          <m:r>
                            <a:rPr lang="en-IN" i="1">
                              <a:latin typeface="Cambria Math" panose="02040503050406030204" pitchFamily="18" charset="0"/>
                            </a:rPr>
                            <m:t>2</m:t>
                          </m:r>
                        </m:den>
                      </m:f>
                    </m:oMath>
                  </m:oMathPara>
                </a14:m>
                <a:endParaRPr lang="en-IN" dirty="0"/>
              </a:p>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𝑜</m:t>
                          </m:r>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0,2</m:t>
                          </m:r>
                        </m:sub>
                      </m:sSub>
                    </m:oMath>
                  </m:oMathPara>
                </a14:m>
                <a:endParaRPr lang="en-IN" dirty="0"/>
              </a:p>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𝑝</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𝑜</m:t>
                          </m:r>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𝑝</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𝑜</m:t>
                          </m:r>
                          <m:r>
                            <a:rPr lang="en-IN" b="0" i="1" smtClean="0">
                              <a:latin typeface="Cambria Math" panose="02040503050406030204" pitchFamily="18" charset="0"/>
                            </a:rPr>
                            <m:t>,2</m:t>
                          </m:r>
                        </m:sub>
                      </m:sSub>
                    </m:oMath>
                  </m:oMathPara>
                </a14:m>
                <a:endParaRPr lang="en-IN" dirty="0"/>
              </a:p>
              <a:p>
                <a:r>
                  <a:rPr lang="en-IN" dirty="0"/>
                  <a:t>(The subscript ‘o’ denotes stagnation state.)</a:t>
                </a:r>
              </a:p>
              <a:p>
                <a:r>
                  <a:rPr lang="en-IN" dirty="0"/>
                  <a:t>(Assuming that the gases </a:t>
                </a:r>
                <a:r>
                  <a:rPr lang="en-IN"/>
                  <a:t>are calorically </a:t>
                </a:r>
                <a:r>
                  <a:rPr lang="en-IN" dirty="0"/>
                  <a:t>perfect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𝑝</m:t>
                        </m:r>
                      </m:sub>
                    </m:sSub>
                  </m:oMath>
                </a14:m>
                <a:r>
                  <a:rPr lang="en-IN" dirty="0"/>
                  <a:t>’ is independent of temperature.)</a:t>
                </a:r>
              </a:p>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𝑜</m:t>
                          </m:r>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𝑜</m:t>
                          </m:r>
                          <m:r>
                            <a:rPr lang="en-IN" b="0" i="1" smtClean="0">
                              <a:latin typeface="Cambria Math" panose="02040503050406030204" pitchFamily="18" charset="0"/>
                            </a:rPr>
                            <m:t>,2</m:t>
                          </m:r>
                        </m:sub>
                      </m:sSub>
                    </m:oMath>
                  </m:oMathPara>
                </a14:m>
                <a:endParaRPr lang="en-IN" dirty="0"/>
              </a:p>
              <a:p>
                <a:r>
                  <a:rPr lang="en-IN" dirty="0"/>
                  <a:t>Therefore, the stagnation temperatures remains constant throughout the flow.</a:t>
                </a:r>
              </a:p>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𝑜</m:t>
                          </m:r>
                        </m:sub>
                      </m:sSub>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(1+</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𝛾</m:t>
                          </m:r>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𝑀</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oMath>
                  </m:oMathPara>
                </a14:m>
                <a:endParaRPr lang="en-IN" dirty="0"/>
              </a:p>
              <a:p>
                <a:r>
                  <a:rPr lang="en-IN" dirty="0"/>
                  <a:t>On differentiating this:</a:t>
                </a:r>
              </a:p>
              <a:p>
                <a:endParaRPr lang="en-IN" dirty="0"/>
              </a:p>
            </p:txBody>
          </p:sp>
        </mc:Choice>
        <mc:Fallback xmlns="">
          <p:sp>
            <p:nvSpPr>
              <p:cNvPr id="2" name="TextBox 1">
                <a:extLst>
                  <a:ext uri="{FF2B5EF4-FFF2-40B4-BE49-F238E27FC236}">
                    <a16:creationId xmlns:a16="http://schemas.microsoft.com/office/drawing/2014/main" id="{EB3ACF89-57A3-64DA-AA4C-DACA6ECB79AA}"/>
                  </a:ext>
                </a:extLst>
              </p:cNvPr>
              <p:cNvSpPr txBox="1">
                <a:spLocks noRot="1" noChangeAspect="1" noMove="1" noResize="1" noEditPoints="1" noAdjustHandles="1" noChangeArrowheads="1" noChangeShapeType="1" noTextEdit="1"/>
              </p:cNvSpPr>
              <p:nvPr/>
            </p:nvSpPr>
            <p:spPr>
              <a:xfrm>
                <a:off x="1101012" y="251927"/>
                <a:ext cx="10804849" cy="4841838"/>
              </a:xfrm>
              <a:prstGeom prst="rect">
                <a:avLst/>
              </a:prstGeom>
              <a:blipFill>
                <a:blip r:embed="rId2"/>
                <a:stretch>
                  <a:fillRect l="-508" t="-629"/>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A273C6F2-9519-0E71-AF29-BAC7DE526117}"/>
              </a:ext>
            </a:extLst>
          </p:cNvPr>
          <p:cNvPicPr>
            <a:picLocks noChangeAspect="1"/>
          </p:cNvPicPr>
          <p:nvPr/>
        </p:nvPicPr>
        <p:blipFill>
          <a:blip r:embed="rId3"/>
          <a:stretch>
            <a:fillRect/>
          </a:stretch>
        </p:blipFill>
        <p:spPr>
          <a:xfrm>
            <a:off x="4673297" y="4842588"/>
            <a:ext cx="3071237" cy="17634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4164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B02D7E6-075C-A811-1E12-120E32F9907D}"/>
                  </a:ext>
                </a:extLst>
              </p:cNvPr>
              <p:cNvSpPr txBox="1"/>
              <p:nvPr/>
            </p:nvSpPr>
            <p:spPr>
              <a:xfrm>
                <a:off x="1175657" y="307910"/>
                <a:ext cx="10720874" cy="768415"/>
              </a:xfrm>
              <a:prstGeom prst="rect">
                <a:avLst/>
              </a:prstGeom>
              <a:noFill/>
            </p:spPr>
            <p:txBody>
              <a:bodyPr wrap="square" rtlCol="0">
                <a:spAutoFit/>
              </a:bodyPr>
              <a:lstStyle/>
              <a:p>
                <a:r>
                  <a:rPr lang="en-IN" dirty="0"/>
                  <a:t>This lets us eliminate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𝑑𝑇</m:t>
                        </m:r>
                      </m:num>
                      <m:den>
                        <m:r>
                          <a:rPr lang="en-IN" b="0" i="1" smtClean="0">
                            <a:latin typeface="Cambria Math" panose="02040503050406030204" pitchFamily="18" charset="0"/>
                          </a:rPr>
                          <m:t>𝑇</m:t>
                        </m:r>
                      </m:den>
                    </m:f>
                  </m:oMath>
                </a14:m>
                <a:r>
                  <a:rPr lang="en-IN" dirty="0"/>
                  <a:t>’.  Thus eliminating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𝑑𝑇</m:t>
                        </m:r>
                      </m:num>
                      <m:den>
                        <m:r>
                          <a:rPr lang="en-IN" i="1">
                            <a:latin typeface="Cambria Math" panose="02040503050406030204" pitchFamily="18" charset="0"/>
                          </a:rPr>
                          <m:t>𝑇</m:t>
                        </m:r>
                      </m:den>
                    </m:f>
                  </m:oMath>
                </a14:m>
                <a:r>
                  <a:rPr lang="en-IN" dirty="0"/>
                  <a:t>’ and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𝑑𝑉</m:t>
                        </m:r>
                      </m:num>
                      <m:den>
                        <m:r>
                          <a:rPr lang="en-IN" b="0" i="1" smtClean="0">
                            <a:latin typeface="Cambria Math" panose="02040503050406030204" pitchFamily="18" charset="0"/>
                          </a:rPr>
                          <m:t>𝑉</m:t>
                        </m:r>
                      </m:den>
                    </m:f>
                  </m:oMath>
                </a14:m>
                <a:r>
                  <a:rPr lang="en-IN" dirty="0"/>
                  <a:t>’, gives us:</a:t>
                </a:r>
              </a:p>
              <a:p>
                <a:endParaRPr lang="en-IN" dirty="0"/>
              </a:p>
            </p:txBody>
          </p:sp>
        </mc:Choice>
        <mc:Fallback xmlns="">
          <p:sp>
            <p:nvSpPr>
              <p:cNvPr id="2" name="TextBox 1">
                <a:extLst>
                  <a:ext uri="{FF2B5EF4-FFF2-40B4-BE49-F238E27FC236}">
                    <a16:creationId xmlns:a16="http://schemas.microsoft.com/office/drawing/2014/main" id="{FB02D7E6-075C-A811-1E12-120E32F9907D}"/>
                  </a:ext>
                </a:extLst>
              </p:cNvPr>
              <p:cNvSpPr txBox="1">
                <a:spLocks noRot="1" noChangeAspect="1" noMove="1" noResize="1" noEditPoints="1" noAdjustHandles="1" noChangeArrowheads="1" noChangeShapeType="1" noTextEdit="1"/>
              </p:cNvSpPr>
              <p:nvPr/>
            </p:nvSpPr>
            <p:spPr>
              <a:xfrm>
                <a:off x="1175657" y="307910"/>
                <a:ext cx="10720874" cy="768415"/>
              </a:xfrm>
              <a:prstGeom prst="rect">
                <a:avLst/>
              </a:prstGeom>
              <a:blipFill>
                <a:blip r:embed="rId2"/>
                <a:stretch>
                  <a:fillRect l="-512"/>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D2E8791D-A85C-2544-FB2C-A1026059CFBA}"/>
              </a:ext>
            </a:extLst>
          </p:cNvPr>
          <p:cNvPicPr>
            <a:picLocks noChangeAspect="1"/>
          </p:cNvPicPr>
          <p:nvPr/>
        </p:nvPicPr>
        <p:blipFill>
          <a:blip r:embed="rId3"/>
          <a:stretch>
            <a:fillRect/>
          </a:stretch>
        </p:blipFill>
        <p:spPr>
          <a:xfrm>
            <a:off x="3665051" y="1076326"/>
            <a:ext cx="5534933" cy="105078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FCEE56-30BE-6800-77A5-A0A88351F1BA}"/>
                  </a:ext>
                </a:extLst>
              </p:cNvPr>
              <p:cNvSpPr txBox="1"/>
              <p:nvPr/>
            </p:nvSpPr>
            <p:spPr>
              <a:xfrm>
                <a:off x="1175657" y="2771192"/>
                <a:ext cx="10646229" cy="646331"/>
              </a:xfrm>
              <a:prstGeom prst="rect">
                <a:avLst/>
              </a:prstGeom>
              <a:noFill/>
            </p:spPr>
            <p:txBody>
              <a:bodyPr wrap="square" rtlCol="0">
                <a:spAutoFit/>
              </a:bodyPr>
              <a:lstStyle/>
              <a:p>
                <a:r>
                  <a:rPr lang="en-IN" dirty="0"/>
                  <a:t>On dividing the above equation by ‘</a:t>
                </a:r>
                <a14:m>
                  <m:oMath xmlns:m="http://schemas.openxmlformats.org/officeDocument/2006/math">
                    <m:r>
                      <a:rPr lang="en-IN" b="0" i="1" smtClean="0">
                        <a:latin typeface="Cambria Math" panose="02040503050406030204" pitchFamily="18" charset="0"/>
                      </a:rPr>
                      <m:t>𝑑𝑥</m:t>
                    </m:r>
                  </m:oMath>
                </a14:m>
                <a:r>
                  <a:rPr lang="en-IN" dirty="0"/>
                  <a:t>’ , we obtain  a differential equation that describes the change in Mach number due to area change and friction. A final re-arrangement gives us:</a:t>
                </a:r>
              </a:p>
            </p:txBody>
          </p:sp>
        </mc:Choice>
        <mc:Fallback xmlns="">
          <p:sp>
            <p:nvSpPr>
              <p:cNvPr id="5" name="TextBox 4">
                <a:extLst>
                  <a:ext uri="{FF2B5EF4-FFF2-40B4-BE49-F238E27FC236}">
                    <a16:creationId xmlns:a16="http://schemas.microsoft.com/office/drawing/2014/main" id="{21FCEE56-30BE-6800-77A5-A0A88351F1BA}"/>
                  </a:ext>
                </a:extLst>
              </p:cNvPr>
              <p:cNvSpPr txBox="1">
                <a:spLocks noRot="1" noChangeAspect="1" noMove="1" noResize="1" noEditPoints="1" noAdjustHandles="1" noChangeArrowheads="1" noChangeShapeType="1" noTextEdit="1"/>
              </p:cNvSpPr>
              <p:nvPr/>
            </p:nvSpPr>
            <p:spPr>
              <a:xfrm>
                <a:off x="1175657" y="2771192"/>
                <a:ext cx="10646229" cy="646331"/>
              </a:xfrm>
              <a:prstGeom prst="rect">
                <a:avLst/>
              </a:prstGeom>
              <a:blipFill>
                <a:blip r:embed="rId4"/>
                <a:stretch>
                  <a:fillRect l="-515" t="-5660" r="-630" b="-14151"/>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00CEE492-6708-C921-B54C-F2617D3EF3CF}"/>
              </a:ext>
            </a:extLst>
          </p:cNvPr>
          <p:cNvPicPr>
            <a:picLocks noChangeAspect="1"/>
          </p:cNvPicPr>
          <p:nvPr/>
        </p:nvPicPr>
        <p:blipFill>
          <a:blip r:embed="rId5"/>
          <a:stretch>
            <a:fillRect/>
          </a:stretch>
        </p:blipFill>
        <p:spPr>
          <a:xfrm>
            <a:off x="3231534" y="3646520"/>
            <a:ext cx="6840862" cy="11027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FC8874F6-C418-BB7B-E304-9D21C6D8D49C}"/>
              </a:ext>
            </a:extLst>
          </p:cNvPr>
          <p:cNvSpPr txBox="1"/>
          <p:nvPr/>
        </p:nvSpPr>
        <p:spPr>
          <a:xfrm>
            <a:off x="9461242" y="4282751"/>
            <a:ext cx="1352939" cy="369332"/>
          </a:xfrm>
          <a:prstGeom prst="rect">
            <a:avLst/>
          </a:prstGeom>
          <a:noFill/>
        </p:spPr>
        <p:txBody>
          <a:bodyPr wrap="square" rtlCol="0">
            <a:spAutoFit/>
          </a:bodyPr>
          <a:lstStyle/>
          <a:p>
            <a:r>
              <a:rPr lang="en-IN" dirty="0"/>
              <a:t>----(iv)</a:t>
            </a:r>
          </a:p>
        </p:txBody>
      </p:sp>
    </p:spTree>
    <p:extLst>
      <p:ext uri="{BB962C8B-B14F-4D97-AF65-F5344CB8AC3E}">
        <p14:creationId xmlns:p14="http://schemas.microsoft.com/office/powerpoint/2010/main" val="254440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A273515-B17C-3C94-4F95-6FE27ADEFF75}"/>
                  </a:ext>
                </a:extLst>
              </p:cNvPr>
              <p:cNvSpPr txBox="1"/>
              <p:nvPr/>
            </p:nvSpPr>
            <p:spPr>
              <a:xfrm>
                <a:off x="877078" y="233265"/>
                <a:ext cx="11066106" cy="2099677"/>
              </a:xfrm>
              <a:prstGeom prst="rect">
                <a:avLst/>
              </a:prstGeom>
              <a:noFill/>
            </p:spPr>
            <p:txBody>
              <a:bodyPr wrap="square" rtlCol="0">
                <a:spAutoFit/>
              </a:bodyPr>
              <a:lstStyle/>
              <a:p>
                <a:r>
                  <a:rPr lang="en-IN" dirty="0"/>
                  <a:t>Utilising the fact that the stagnation temperature for any adiabatic flow with no shaft work remains the same across the flow:</a:t>
                </a:r>
              </a:p>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𝑜</m:t>
                          </m:r>
                        </m:sub>
                      </m:sSub>
                      <m:r>
                        <a:rPr lang="en-IN" b="0" i="1" smtClean="0">
                          <a:latin typeface="Cambria Math" panose="02040503050406030204" pitchFamily="18" charset="0"/>
                        </a:rPr>
                        <m:t>=</m:t>
                      </m:r>
                      <m:r>
                        <a:rPr lang="en-IN" b="0" i="1" smtClean="0">
                          <a:latin typeface="Cambria Math" panose="02040503050406030204" pitchFamily="18" charset="0"/>
                        </a:rPr>
                        <m:t>𝑇</m:t>
                      </m:r>
                      <m:d>
                        <m:dPr>
                          <m:ctrlPr>
                            <a:rPr lang="en-IN" b="0" i="1" smtClean="0">
                              <a:latin typeface="Cambria Math" panose="02040503050406030204" pitchFamily="18" charset="0"/>
                            </a:rPr>
                          </m:ctrlPr>
                        </m:dPr>
                        <m:e>
                          <m:r>
                            <a:rPr lang="en-IN" b="0" i="1" smtClean="0">
                              <a:latin typeface="Cambria Math" panose="02040503050406030204" pitchFamily="18" charset="0"/>
                            </a:rPr>
                            <m:t>1+</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𝛾</m:t>
                              </m:r>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𝑀</m:t>
                              </m:r>
                            </m:e>
                            <m:sup>
                              <m:r>
                                <a:rPr lang="en-IN" b="0" i="1" smtClean="0">
                                  <a:latin typeface="Cambria Math" panose="02040503050406030204" pitchFamily="18" charset="0"/>
                                  <a:ea typeface="Cambria Math" panose="02040503050406030204" pitchFamily="18" charset="0"/>
                                </a:rPr>
                                <m:t>2</m:t>
                              </m:r>
                            </m:sup>
                          </m:sSup>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𝑐𝑜𝑛𝑠𝑡</m:t>
                      </m:r>
                      <m:r>
                        <a:rPr lang="en-IN" b="0" i="1" smtClean="0">
                          <a:latin typeface="Cambria Math" panose="02040503050406030204" pitchFamily="18" charset="0"/>
                          <a:ea typeface="Cambria Math" panose="02040503050406030204" pitchFamily="18" charset="0"/>
                        </a:rPr>
                        <m:t>.</m:t>
                      </m:r>
                    </m:oMath>
                  </m:oMathPara>
                </a14:m>
                <a:endParaRPr lang="en-IN" dirty="0"/>
              </a:p>
              <a:p>
                <a:r>
                  <a:rPr lang="en-IN" dirty="0"/>
                  <a:t>For any two points ‘</a:t>
                </a:r>
                <a14:m>
                  <m:oMath xmlns:m="http://schemas.openxmlformats.org/officeDocument/2006/math">
                    <m:r>
                      <a:rPr lang="en-IN" b="0" i="1" smtClean="0">
                        <a:latin typeface="Cambria Math" panose="02040503050406030204" pitchFamily="18" charset="0"/>
                      </a:rPr>
                      <m:t>𝑖</m:t>
                    </m:r>
                  </m:oMath>
                </a14:m>
                <a:r>
                  <a:rPr lang="en-IN" dirty="0"/>
                  <a:t>’ and ‘</a:t>
                </a:r>
                <a14:m>
                  <m:oMath xmlns:m="http://schemas.openxmlformats.org/officeDocument/2006/math">
                    <m:r>
                      <a:rPr lang="en-IN" b="0" i="1" smtClean="0">
                        <a:latin typeface="Cambria Math" panose="02040503050406030204" pitchFamily="18" charset="0"/>
                      </a:rPr>
                      <m:t>𝑗</m:t>
                    </m:r>
                  </m:oMath>
                </a14:m>
                <a:r>
                  <a:rPr lang="en-IN" dirty="0"/>
                  <a:t>’, their temperatures can be related as:</a:t>
                </a:r>
              </a:p>
              <a:p>
                <a:endParaRPr lang="en-IN" dirty="0"/>
              </a:p>
              <a:p>
                <a:endParaRPr lang="en-IN" dirty="0"/>
              </a:p>
            </p:txBody>
          </p:sp>
        </mc:Choice>
        <mc:Fallback xmlns="">
          <p:sp>
            <p:nvSpPr>
              <p:cNvPr id="2" name="TextBox 1">
                <a:extLst>
                  <a:ext uri="{FF2B5EF4-FFF2-40B4-BE49-F238E27FC236}">
                    <a16:creationId xmlns:a16="http://schemas.microsoft.com/office/drawing/2014/main" id="{7A273515-B17C-3C94-4F95-6FE27ADEFF75}"/>
                  </a:ext>
                </a:extLst>
              </p:cNvPr>
              <p:cNvSpPr txBox="1">
                <a:spLocks noRot="1" noChangeAspect="1" noMove="1" noResize="1" noEditPoints="1" noAdjustHandles="1" noChangeArrowheads="1" noChangeShapeType="1" noTextEdit="1"/>
              </p:cNvSpPr>
              <p:nvPr/>
            </p:nvSpPr>
            <p:spPr>
              <a:xfrm>
                <a:off x="877078" y="233265"/>
                <a:ext cx="11066106" cy="2099677"/>
              </a:xfrm>
              <a:prstGeom prst="rect">
                <a:avLst/>
              </a:prstGeom>
              <a:blipFill>
                <a:blip r:embed="rId2"/>
                <a:stretch>
                  <a:fillRect l="-496" t="-1449"/>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EDAF3E9B-A352-CEA1-56B3-DF7253148C12}"/>
              </a:ext>
            </a:extLst>
          </p:cNvPr>
          <p:cNvPicPr>
            <a:picLocks noChangeAspect="1"/>
          </p:cNvPicPr>
          <p:nvPr/>
        </p:nvPicPr>
        <p:blipFill>
          <a:blip r:embed="rId3"/>
          <a:stretch>
            <a:fillRect/>
          </a:stretch>
        </p:blipFill>
        <p:spPr>
          <a:xfrm>
            <a:off x="4656124" y="2043403"/>
            <a:ext cx="3219060" cy="111967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DA7ACDA9-1C95-AD49-3BA5-D85314C56ADF}"/>
              </a:ext>
            </a:extLst>
          </p:cNvPr>
          <p:cNvSpPr txBox="1"/>
          <p:nvPr/>
        </p:nvSpPr>
        <p:spPr>
          <a:xfrm>
            <a:off x="774441" y="3620278"/>
            <a:ext cx="11168743" cy="369332"/>
          </a:xfrm>
          <a:prstGeom prst="rect">
            <a:avLst/>
          </a:prstGeom>
          <a:noFill/>
        </p:spPr>
        <p:txBody>
          <a:bodyPr wrap="square" rtlCol="0">
            <a:spAutoFit/>
          </a:bodyPr>
          <a:lstStyle/>
          <a:p>
            <a:r>
              <a:rPr lang="en-IN" dirty="0"/>
              <a:t>Now, to relate the pressures between these two points, we turn to the conservation of mass:</a:t>
            </a:r>
          </a:p>
        </p:txBody>
      </p:sp>
      <p:pic>
        <p:nvPicPr>
          <p:cNvPr id="7" name="Picture 6">
            <a:extLst>
              <a:ext uri="{FF2B5EF4-FFF2-40B4-BE49-F238E27FC236}">
                <a16:creationId xmlns:a16="http://schemas.microsoft.com/office/drawing/2014/main" id="{49D893DC-0E8A-1B44-8159-7E449363C893}"/>
              </a:ext>
            </a:extLst>
          </p:cNvPr>
          <p:cNvPicPr>
            <a:picLocks noChangeAspect="1"/>
          </p:cNvPicPr>
          <p:nvPr/>
        </p:nvPicPr>
        <p:blipFill>
          <a:blip r:embed="rId4"/>
          <a:stretch>
            <a:fillRect/>
          </a:stretch>
        </p:blipFill>
        <p:spPr>
          <a:xfrm>
            <a:off x="4167266" y="4242719"/>
            <a:ext cx="4820025" cy="218607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61AF5B56-975B-2632-09FF-C0DBF097E49A}"/>
              </a:ext>
            </a:extLst>
          </p:cNvPr>
          <p:cNvSpPr txBox="1"/>
          <p:nvPr/>
        </p:nvSpPr>
        <p:spPr>
          <a:xfrm>
            <a:off x="7464490" y="2735633"/>
            <a:ext cx="970383" cy="369332"/>
          </a:xfrm>
          <a:prstGeom prst="rect">
            <a:avLst/>
          </a:prstGeom>
          <a:noFill/>
        </p:spPr>
        <p:txBody>
          <a:bodyPr wrap="square" rtlCol="0">
            <a:spAutoFit/>
          </a:bodyPr>
          <a:lstStyle/>
          <a:p>
            <a:r>
              <a:rPr lang="en-IN" dirty="0"/>
              <a:t>---(v)</a:t>
            </a:r>
          </a:p>
        </p:txBody>
      </p:sp>
    </p:spTree>
    <p:extLst>
      <p:ext uri="{BB962C8B-B14F-4D97-AF65-F5344CB8AC3E}">
        <p14:creationId xmlns:p14="http://schemas.microsoft.com/office/powerpoint/2010/main" val="352850274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{8F54738A-CDE9-41A9-A8D6-D66A1BA7D8E6}tf10001105</Template>
  <TotalTime>393</TotalTime>
  <Words>2295</Words>
  <Application>Microsoft Office PowerPoint</Application>
  <PresentationFormat>Widescreen</PresentationFormat>
  <Paragraphs>132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Cambria Math</vt:lpstr>
      <vt:lpstr>Franklin Gothic Book</vt:lpstr>
      <vt:lpstr>Menlo</vt:lpstr>
      <vt:lpstr>Crop</vt:lpstr>
      <vt:lpstr>Mathematical modelling of a gas-gas ejector in MATLAB.</vt:lpstr>
      <vt:lpstr>Gas-Gas Ejector:</vt:lpstr>
      <vt:lpstr>The Ejector to be Modelled:</vt:lpstr>
      <vt:lpstr>Adiabatic Flow with area change and friction: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Modelling the Converging And Diverging Sections Of the Nozzle:</vt:lpstr>
      <vt:lpstr>PowerPoint Presentation</vt:lpstr>
      <vt:lpstr>PowerPoint Presentation</vt:lpstr>
      <vt:lpstr>PowerPoint Presentation</vt:lpstr>
      <vt:lpstr>Modelling the Duct for the Flue Gas: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Abraham</dc:creator>
  <cp:lastModifiedBy>Thomas Abraham</cp:lastModifiedBy>
  <cp:revision>1</cp:revision>
  <dcterms:created xsi:type="dcterms:W3CDTF">2025-01-11T07:12:52Z</dcterms:created>
  <dcterms:modified xsi:type="dcterms:W3CDTF">2025-10-26T13:14:21Z</dcterms:modified>
</cp:coreProperties>
</file>