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g2YahjrJPiJa/2ot3uN1Zams6w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slide" Target="slides/slide10.xml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c956016c1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1c956016c1e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c933aaa74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1c933aaa740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0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0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0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10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9" name="Google Shape;19;p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0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10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" type="subTitle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/>
        </p:txBody>
      </p:sp>
      <p:sp>
        <p:nvSpPr>
          <p:cNvPr id="23" name="Google Shape;23;p10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2" type="sldNum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12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b="0"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2"/>
          <p:cNvSpPr txBox="1"/>
          <p:nvPr>
            <p:ph idx="10" type="dt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1" type="ftr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8" name="Google Shape;38;p12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39" name="Google Shape;39;p12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12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" name="Google Shape;41;p12"/>
          <p:cNvSpPr txBox="1"/>
          <p:nvPr>
            <p:ph idx="12" type="sldNum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" type="body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45" name="Google Shape;45;p13"/>
          <p:cNvSpPr txBox="1"/>
          <p:nvPr>
            <p:ph idx="2" type="body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" type="body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2" name="Google Shape;52;p14"/>
          <p:cNvSpPr txBox="1"/>
          <p:nvPr>
            <p:ph idx="2" type="body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3" name="Google Shape;53;p14"/>
          <p:cNvSpPr txBox="1"/>
          <p:nvPr>
            <p:ph idx="3" type="body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4" name="Google Shape;54;p14"/>
          <p:cNvSpPr txBox="1"/>
          <p:nvPr>
            <p:ph idx="4" type="body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5" name="Google Shape;55;p14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7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72" name="Google Shape;72;p17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4" name="Google Shape;74;p17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5" name="Google Shape;75;p1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7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8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/>
          <p:nvPr>
            <p:ph idx="2" type="pic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18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5" name="Google Shape;85;p1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b="0" i="0" sz="5400" u="none" cap="none" strike="noStrik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10" name="Google Shape;10;p9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" name="Google Shape;11;p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" name="Google Shape;13;p9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origemdascoisas.com/a-origem-do-pong/" TargetMode="External"/><Relationship Id="rId4" Type="http://schemas.openxmlformats.org/officeDocument/2006/relationships/hyperlink" Target="https://www.theenemy.com.br/games/pong-40-anos#:~:text=A%20mec%C3%A2nica%20criada%20por%20Allan,rebatendo%2Da%20na%20dire%C3%A7%C3%A3o%20oposta" TargetMode="External"/><Relationship Id="rId5" Type="http://schemas.openxmlformats.org/officeDocument/2006/relationships/hyperlink" Target="https://www.101computing.net/breakout-tutorial-using-pygame-adding-a-bouncing-ball/" TargetMode="External"/><Relationship Id="rId6" Type="http://schemas.openxmlformats.org/officeDocument/2006/relationships/hyperlink" Target="https://www.geeksforgeeks.org/create-breakout-game-using-python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1069848" y="1399032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Font typeface="Times New Roman"/>
              <a:buNone/>
            </a:pPr>
            <a:r>
              <a:rPr lang="pt-BR" sz="5400">
                <a:latin typeface="Times New Roman"/>
                <a:ea typeface="Times New Roman"/>
                <a:cs typeface="Times New Roman"/>
                <a:sym typeface="Times New Roman"/>
              </a:rPr>
              <a:t>BREAKOUT – O JOGO DE QUEBRAR TIJOLOS</a:t>
            </a:r>
            <a:endParaRPr/>
          </a:p>
        </p:txBody>
      </p:sp>
      <p:sp>
        <p:nvSpPr>
          <p:cNvPr id="105" name="Google Shape;105;p1"/>
          <p:cNvSpPr txBox="1"/>
          <p:nvPr>
            <p:ph idx="1" type="subTitle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Alunos: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Daniel Nazário Oliveira de Souza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</a:pPr>
            <a:r>
              <a:rPr b="0" i="0" lang="pt-BR">
                <a:solidFill>
                  <a:srgbClr val="3C40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pt-BR">
                <a:solidFill>
                  <a:srgbClr val="3C40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á</a:t>
            </a:r>
            <a:r>
              <a:rPr b="0" i="0" lang="pt-BR">
                <a:solidFill>
                  <a:srgbClr val="3C40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rio Souza Rocha Filho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</a:pPr>
            <a:r>
              <a:rPr b="0" i="0" lang="pt-BR">
                <a:solidFill>
                  <a:srgbClr val="3C40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Evelyn Sabrina Mafra Bessa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Times New Roman"/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REFERÊNCIAS</a:t>
            </a:r>
            <a:endParaRPr/>
          </a:p>
        </p:txBody>
      </p:sp>
      <p:sp>
        <p:nvSpPr>
          <p:cNvPr id="220" name="Google Shape;220;p8"/>
          <p:cNvSpPr txBox="1"/>
          <p:nvPr>
            <p:ph idx="1" type="body"/>
          </p:nvPr>
        </p:nvSpPr>
        <p:spPr>
          <a:xfrm>
            <a:off x="509000" y="2121400"/>
            <a:ext cx="10619400" cy="4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Origem das Coisas. A Origem do Pong. Disponível em: </a:t>
            </a:r>
            <a:r>
              <a:rPr lang="pt-BR">
                <a:uFill>
                  <a:noFill/>
                </a:uFill>
                <a:hlinkClick r:id="rId3"/>
              </a:rPr>
              <a:t>https://origemdascoisas.com/a-origem-do-pong/</a:t>
            </a:r>
            <a:r>
              <a:rPr lang="pt-BR"/>
              <a:t>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The Enemy. Pong: 40 anos. Disponível em: </a:t>
            </a:r>
            <a:r>
              <a:rPr lang="pt-BR">
                <a:uFill>
                  <a:noFill/>
                </a:uFill>
                <a:hlinkClick r:id="rId4"/>
              </a:rPr>
              <a:t>https://www.theenemy.com.br/games/pong-40-anos#:~:text=A%20mec%C3%A2nica%20criada%20por%20Allan,rebatendo%2Da%20na%20dire%C3%A7%C3%A3o%20oposta</a:t>
            </a:r>
            <a:r>
              <a:rPr lang="pt-BR"/>
              <a:t>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101 Computing. Breakout Tutorial using Pygame. Disponível em: </a:t>
            </a:r>
            <a:r>
              <a:rPr lang="pt-BR">
                <a:uFill>
                  <a:noFill/>
                </a:uFill>
                <a:hlinkClick r:id="rId5"/>
              </a:rPr>
              <a:t>http/s://www.101computing.net/breakout-tutorial-using-pygame-adding-a-bouncing-ball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Geeks for geeks. Create Breakout Game using Pygame. Disponível em: </a:t>
            </a:r>
            <a:r>
              <a:rPr lang="pt-BR">
                <a:uFill>
                  <a:noFill/>
                </a:uFill>
                <a:hlinkClick r:id="rId6"/>
              </a:rPr>
              <a:t>https://www.geeksforgeeks.org/create-breakout-game-using-python/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8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pt-BR"/>
              <a:t>Descrição</a:t>
            </a:r>
            <a:endParaRPr/>
          </a:p>
        </p:txBody>
      </p:sp>
      <p:sp>
        <p:nvSpPr>
          <p:cNvPr id="111" name="Google Shape;111;p2"/>
          <p:cNvSpPr txBox="1"/>
          <p:nvPr>
            <p:ph idx="1" type="body"/>
          </p:nvPr>
        </p:nvSpPr>
        <p:spPr>
          <a:xfrm>
            <a:off x="750750" y="2540550"/>
            <a:ext cx="10690500" cy="17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/>
              <a:t>O objetivo do jogador consiste em quebrar todos os blocos existentes no jogo, com a bola e utilizando o auxílio de uma raquete para rebater a mesma. </a:t>
            </a:r>
            <a:endParaRPr sz="3400"/>
          </a:p>
        </p:txBody>
      </p:sp>
      <p:sp>
        <p:nvSpPr>
          <p:cNvPr id="112" name="Google Shape;112;p2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c956016c1e_0_7"/>
          <p:cNvSpPr txBox="1"/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pt-BR"/>
              <a:t>TELA</a:t>
            </a:r>
            <a:endParaRPr/>
          </a:p>
        </p:txBody>
      </p:sp>
      <p:sp>
        <p:nvSpPr>
          <p:cNvPr id="118" name="Google Shape;118;g1c956016c1e_0_7"/>
          <p:cNvSpPr txBox="1"/>
          <p:nvPr>
            <p:ph idx="1" type="body"/>
          </p:nvPr>
        </p:nvSpPr>
        <p:spPr>
          <a:xfrm>
            <a:off x="1069850" y="1973425"/>
            <a:ext cx="6203400" cy="3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pt-BR"/>
              <a:t>A tela começa com 800 x 600 ( Altura x Largura );</a:t>
            </a:r>
            <a:endParaRPr/>
          </a:p>
          <a:p>
            <a:pPr indent="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pt-BR"/>
              <a:t>O título do jogo é localizado no cabeçalho (Breakout Game - PyGame Edition);</a:t>
            </a:r>
            <a:endParaRPr/>
          </a:p>
          <a:p>
            <a:pPr indent="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pt-BR"/>
              <a:t>Todos os objetos, a bola, raquete, pontuações, tentativas, blocos, são alinhados em suas respectivas posições na tela.</a:t>
            </a:r>
            <a:endParaRPr/>
          </a:p>
        </p:txBody>
      </p:sp>
      <p:pic>
        <p:nvPicPr>
          <p:cNvPr id="119" name="Google Shape;119;g1c956016c1e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4115" y="1199389"/>
            <a:ext cx="3284129" cy="445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1c956016c1e_0_7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Times New Roman"/>
              <a:buNone/>
            </a:pPr>
            <a:r>
              <a:rPr lang="pt-BR"/>
              <a:t>BLOCO OU TIJOLO</a:t>
            </a:r>
            <a:endParaRPr/>
          </a:p>
        </p:txBody>
      </p:sp>
      <p:sp>
        <p:nvSpPr>
          <p:cNvPr id="126" name="Google Shape;126;p3"/>
          <p:cNvSpPr txBox="1"/>
          <p:nvPr>
            <p:ph idx="1" type="body"/>
          </p:nvPr>
        </p:nvSpPr>
        <p:spPr>
          <a:xfrm>
            <a:off x="1069850" y="1805450"/>
            <a:ext cx="67743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04040"/>
                </a:solidFill>
              </a:rPr>
              <a:t>O jogador tem cinco tentativas para tentar limpar a tela de tijolos. </a:t>
            </a:r>
            <a:endParaRPr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04040"/>
                </a:solidFill>
              </a:rPr>
              <a:t>Os blocos têm oito fileiras de tijolos, com cada duas fileiras de uma cor diferente, e quatorze colunas.</a:t>
            </a:r>
            <a:endParaRPr>
              <a:solidFill>
                <a:srgbClr val="404040"/>
              </a:solidFill>
            </a:endParaRPr>
          </a:p>
          <a:p>
            <a:pPr indent="-193675" lvl="0" marL="182880" rtl="0" algn="l">
              <a:spcBef>
                <a:spcPts val="1200"/>
              </a:spcBef>
              <a:spcAft>
                <a:spcPts val="0"/>
              </a:spcAft>
              <a:buSzPts val="1700"/>
              <a:buFont typeface="Rockwell"/>
              <a:buChar char="▪"/>
            </a:pPr>
            <a:r>
              <a:rPr lang="pt-BR">
                <a:solidFill>
                  <a:srgbClr val="404040"/>
                </a:solidFill>
              </a:rPr>
              <a:t>Tijolos amarelos são um ponto cada; </a:t>
            </a:r>
            <a:endParaRPr>
              <a:solidFill>
                <a:srgbClr val="404040"/>
              </a:solidFill>
            </a:endParaRPr>
          </a:p>
          <a:p>
            <a:pPr indent="-193675" lvl="0" marL="182880" rtl="0" algn="l">
              <a:spcBef>
                <a:spcPts val="1200"/>
              </a:spcBef>
              <a:spcAft>
                <a:spcPts val="0"/>
              </a:spcAft>
              <a:buSzPts val="1700"/>
              <a:buFont typeface="Rockwell"/>
              <a:buChar char="▪"/>
            </a:pPr>
            <a:r>
              <a:rPr lang="pt-BR">
                <a:solidFill>
                  <a:srgbClr val="404040"/>
                </a:solidFill>
              </a:rPr>
              <a:t>Tijolos verdes são três pontos; </a:t>
            </a:r>
            <a:endParaRPr>
              <a:solidFill>
                <a:srgbClr val="404040"/>
              </a:solidFill>
            </a:endParaRPr>
          </a:p>
          <a:p>
            <a:pPr indent="-193675" lvl="0" marL="182880" rtl="0" algn="l">
              <a:spcBef>
                <a:spcPts val="1200"/>
              </a:spcBef>
              <a:spcAft>
                <a:spcPts val="0"/>
              </a:spcAft>
              <a:buSzPts val="1700"/>
              <a:buFont typeface="Rockwell"/>
              <a:buChar char="▪"/>
            </a:pPr>
            <a:r>
              <a:rPr lang="pt-BR">
                <a:solidFill>
                  <a:srgbClr val="404040"/>
                </a:solidFill>
              </a:rPr>
              <a:t>Tijolos laranjas são cinco pontos;</a:t>
            </a:r>
            <a:endParaRPr>
              <a:solidFill>
                <a:srgbClr val="404040"/>
              </a:solidFill>
            </a:endParaRPr>
          </a:p>
          <a:p>
            <a:pPr indent="-193675" lvl="0" marL="182880" rtl="0" algn="l">
              <a:spcBef>
                <a:spcPts val="1200"/>
              </a:spcBef>
              <a:spcAft>
                <a:spcPts val="0"/>
              </a:spcAft>
              <a:buSzPts val="1700"/>
              <a:buFont typeface="Rockwell"/>
              <a:buChar char="▪"/>
            </a:pPr>
            <a:r>
              <a:rPr lang="pt-BR">
                <a:solidFill>
                  <a:srgbClr val="404040"/>
                </a:solidFill>
              </a:rPr>
              <a:t>Tijolos vermelhos são sete pontos cada.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04040"/>
                </a:solidFill>
              </a:rPr>
              <a:t>Quando a bola colide com o tijolo, a bola “quebra” o bloco, assim acontece o “rebote” da bola de volta para a raquete, caso o jogador não consiga alcançar a bola, o jogador perde uma tentativa.</a:t>
            </a:r>
            <a:endParaRPr b="0" i="0">
              <a:solidFill>
                <a:srgbClr val="40404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3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8" name="Google Shape;128;p3"/>
          <p:cNvPicPr preferRelativeResize="0"/>
          <p:nvPr/>
        </p:nvPicPr>
        <p:blipFill rotWithShape="1">
          <a:blip r:embed="rId3">
            <a:alphaModFix/>
          </a:blip>
          <a:srcRect b="39786" l="0" r="0" t="3139"/>
          <a:stretch/>
        </p:blipFill>
        <p:spPr>
          <a:xfrm>
            <a:off x="7844150" y="2156525"/>
            <a:ext cx="3284125" cy="254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pt-BR"/>
              <a:t>BOLA</a:t>
            </a:r>
            <a:endParaRPr/>
          </a:p>
        </p:txBody>
      </p:sp>
      <p:sp>
        <p:nvSpPr>
          <p:cNvPr id="134" name="Google Shape;134;p4"/>
          <p:cNvSpPr txBox="1"/>
          <p:nvPr>
            <p:ph idx="1" type="body"/>
          </p:nvPr>
        </p:nvSpPr>
        <p:spPr>
          <a:xfrm>
            <a:off x="1069850" y="1920475"/>
            <a:ext cx="6564900" cy="44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bola se movimenta em uma velocidade constante dependendo de quais blocos forem atingidos por ela, estabelecendo uma velocidade inicial 2;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pt-BR"/>
              <a:t>Se tijolos amarelos são destruídos, a velocidade permanece em 2; 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pt-BR"/>
              <a:t>Se tijolos verdes </a:t>
            </a:r>
            <a:r>
              <a:rPr lang="pt-BR"/>
              <a:t>são destruídos, a </a:t>
            </a:r>
            <a:r>
              <a:rPr lang="pt-BR"/>
              <a:t>velocidade aumenta e é mantida em 3;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pt-BR"/>
              <a:t>Se tijolos laranja são quebrados, a velocidade da bola </a:t>
            </a:r>
            <a:r>
              <a:rPr lang="pt-BR"/>
              <a:t>aumenta e é mantida em 5;</a:t>
            </a:r>
            <a:r>
              <a:rPr lang="pt-BR"/>
              <a:t> 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pt-BR"/>
              <a:t>Ao atingir os tijolos vermelhos a velocidade aumenta </a:t>
            </a:r>
            <a:r>
              <a:rPr lang="pt-BR"/>
              <a:t>e é mantida em</a:t>
            </a:r>
            <a:r>
              <a:rPr lang="pt-BR"/>
              <a:t> 7</a:t>
            </a:r>
            <a:r>
              <a:rPr lang="pt-BR"/>
              <a:t>.</a:t>
            </a:r>
            <a:endParaRPr/>
          </a:p>
        </p:txBody>
      </p:sp>
      <p:sp>
        <p:nvSpPr>
          <p:cNvPr id="135" name="Google Shape;135;p4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6" name="Google Shape;13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850" y="2176500"/>
            <a:ext cx="3025400" cy="312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/>
          <p:nvPr>
            <p:ph type="title"/>
          </p:nvPr>
        </p:nvSpPr>
        <p:spPr>
          <a:xfrm>
            <a:off x="1066798" y="4103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pt-BR"/>
              <a:t>RAQUETE (PLAYER)</a:t>
            </a:r>
            <a:endParaRPr/>
          </a:p>
        </p:txBody>
      </p:sp>
      <p:sp>
        <p:nvSpPr>
          <p:cNvPr id="142" name="Google Shape;142;p5"/>
          <p:cNvSpPr txBox="1"/>
          <p:nvPr>
            <p:ph idx="1" type="body"/>
          </p:nvPr>
        </p:nvSpPr>
        <p:spPr>
          <a:xfrm>
            <a:off x="1066800" y="1694475"/>
            <a:ext cx="9392100" cy="45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raquete é um recurso essencial para o jogo, pode ser movimentado para a esquerda ou para direita;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pt-BR"/>
              <a:t>Tamanho da raquete: 75x15 px;</a:t>
            </a:r>
            <a:endParaRPr/>
          </a:p>
          <a:p>
            <a:pPr indent="-172084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</a:pPr>
            <a:r>
              <a:rPr lang="pt-BR"/>
              <a:t>Formato da raquete: retangular;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 regra para movimentação da raquete é dada por seis eventos: </a:t>
            </a:r>
            <a:r>
              <a:rPr lang="pt-BR"/>
              <a:t>d</a:t>
            </a:r>
            <a:r>
              <a:rPr lang="pt-BR"/>
              <a:t>uas para pressionar a tecla (KeyDown), duas para soltar (KeyUp), sejam elas para a esquerda ou direita, mais dois eventos KeyDown e KeyUp para barra de espaço, esse em específico para controlar a velocidade da raquete.</a:t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pic>
        <p:nvPicPr>
          <p:cNvPr id="143" name="Google Shape;14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6123" y="4686472"/>
            <a:ext cx="2590242" cy="164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5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5" name="Google Shape;14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9525" y="4647563"/>
            <a:ext cx="3190875" cy="1724025"/>
          </a:xfrm>
          <a:prstGeom prst="rect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/>
          <p:nvPr>
            <p:ph idx="1" type="body"/>
          </p:nvPr>
        </p:nvSpPr>
        <p:spPr>
          <a:xfrm>
            <a:off x="1066800" y="1793825"/>
            <a:ext cx="100584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ckwell"/>
              <a:buChar char="▪"/>
            </a:pPr>
            <a:r>
              <a:rPr lang="pt-BR"/>
              <a:t>Se a bola estiver vindo da esquerda da raquete e bater a esquerda da raquete, ela rebate a bola na mesma direção em que ela veio, ou seja para esquerda e para cima </a:t>
            </a:r>
            <a:r>
              <a:rPr lang="pt-BR"/>
              <a:t>em um ângulo de 135°</a:t>
            </a:r>
            <a:r>
              <a:rPr lang="pt-BR"/>
              <a:t>;</a:t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Rockwell"/>
              <a:buChar char="▪"/>
            </a:pPr>
            <a:r>
              <a:rPr lang="pt-BR"/>
              <a:t>Se a bola estiver vindo da esquerda e bater à direita da raquete, ela retorna a bola para cima e para a direita </a:t>
            </a:r>
            <a:r>
              <a:rPr lang="pt-BR"/>
              <a:t>em um ângulo de 45°</a:t>
            </a:r>
            <a:r>
              <a:rPr lang="pt-BR"/>
              <a:t>;</a:t>
            </a:r>
            <a:endParaRPr/>
          </a:p>
        </p:txBody>
      </p:sp>
      <p:sp>
        <p:nvSpPr>
          <p:cNvPr id="151" name="Google Shape;151;p6"/>
          <p:cNvSpPr/>
          <p:nvPr/>
        </p:nvSpPr>
        <p:spPr>
          <a:xfrm>
            <a:off x="5336134" y="3674443"/>
            <a:ext cx="1258200" cy="234600"/>
          </a:xfrm>
          <a:prstGeom prst="rect">
            <a:avLst/>
          </a:prstGeom>
          <a:gradFill>
            <a:gsLst>
              <a:gs pos="0">
                <a:schemeClr val="dk1"/>
              </a:gs>
              <a:gs pos="48000">
                <a:srgbClr val="070707"/>
              </a:gs>
              <a:gs pos="100000">
                <a:srgbClr val="666666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2" name="Google Shape;152;p6"/>
          <p:cNvSpPr/>
          <p:nvPr/>
        </p:nvSpPr>
        <p:spPr>
          <a:xfrm>
            <a:off x="5257953" y="2838514"/>
            <a:ext cx="156300" cy="156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153" name="Google Shape;153;p6"/>
          <p:cNvCxnSpPr/>
          <p:nvPr/>
        </p:nvCxnSpPr>
        <p:spPr>
          <a:xfrm>
            <a:off x="5414261" y="3122076"/>
            <a:ext cx="132600" cy="385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4" name="Google Shape;154;p6"/>
          <p:cNvCxnSpPr/>
          <p:nvPr/>
        </p:nvCxnSpPr>
        <p:spPr>
          <a:xfrm rot="10800000">
            <a:off x="4914161" y="3081314"/>
            <a:ext cx="500100" cy="465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5" name="Google Shape;155;p6"/>
          <p:cNvSpPr/>
          <p:nvPr/>
        </p:nvSpPr>
        <p:spPr>
          <a:xfrm>
            <a:off x="4726507" y="2838514"/>
            <a:ext cx="156300" cy="156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6" name="Google Shape;156;p6"/>
          <p:cNvSpPr/>
          <p:nvPr/>
        </p:nvSpPr>
        <p:spPr>
          <a:xfrm>
            <a:off x="5325050" y="5489682"/>
            <a:ext cx="1258200" cy="234600"/>
          </a:xfrm>
          <a:prstGeom prst="rect">
            <a:avLst/>
          </a:prstGeom>
          <a:gradFill>
            <a:gsLst>
              <a:gs pos="0">
                <a:schemeClr val="dk1"/>
              </a:gs>
              <a:gs pos="48000">
                <a:srgbClr val="070707"/>
              </a:gs>
              <a:gs pos="100000">
                <a:srgbClr val="666666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157" name="Google Shape;157;p6"/>
          <p:cNvCxnSpPr>
            <a:stCxn id="158" idx="2"/>
          </p:cNvCxnSpPr>
          <p:nvPr/>
        </p:nvCxnSpPr>
        <p:spPr>
          <a:xfrm>
            <a:off x="5582953" y="5037750"/>
            <a:ext cx="636900" cy="332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8" name="Google Shape;158;p6"/>
          <p:cNvSpPr/>
          <p:nvPr/>
        </p:nvSpPr>
        <p:spPr>
          <a:xfrm>
            <a:off x="5504803" y="4881450"/>
            <a:ext cx="156300" cy="156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159" name="Google Shape;159;p6"/>
          <p:cNvCxnSpPr/>
          <p:nvPr/>
        </p:nvCxnSpPr>
        <p:spPr>
          <a:xfrm flipH="1" rot="10800000">
            <a:off x="6397077" y="4970882"/>
            <a:ext cx="294900" cy="392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0" name="Google Shape;160;p6"/>
          <p:cNvSpPr/>
          <p:nvPr/>
        </p:nvSpPr>
        <p:spPr>
          <a:xfrm>
            <a:off x="6710670" y="4733625"/>
            <a:ext cx="156300" cy="156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1" name="Google Shape;161;p6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2" name="Google Shape;162;p6"/>
          <p:cNvSpPr txBox="1"/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pt-BR"/>
              <a:t>REBOTE DA RAQUETE</a:t>
            </a:r>
            <a:endParaRPr/>
          </a:p>
        </p:txBody>
      </p:sp>
      <p:pic>
        <p:nvPicPr>
          <p:cNvPr id="163" name="Google Shape;163;p6"/>
          <p:cNvPicPr preferRelativeResize="0"/>
          <p:nvPr/>
        </p:nvPicPr>
        <p:blipFill rotWithShape="1">
          <a:blip r:embed="rId3">
            <a:alphaModFix/>
          </a:blip>
          <a:srcRect b="40004" l="39817" r="0" t="0"/>
          <a:stretch/>
        </p:blipFill>
        <p:spPr>
          <a:xfrm rot="-5400000">
            <a:off x="7982850" y="2539825"/>
            <a:ext cx="1575375" cy="1548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6"/>
          <p:cNvCxnSpPr/>
          <p:nvPr/>
        </p:nvCxnSpPr>
        <p:spPr>
          <a:xfrm flipH="1" rot="5400000">
            <a:off x="8286487" y="2829812"/>
            <a:ext cx="1093500" cy="105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6"/>
          <p:cNvSpPr txBox="1"/>
          <p:nvPr/>
        </p:nvSpPr>
        <p:spPr>
          <a:xfrm>
            <a:off x="8518325" y="2647700"/>
            <a:ext cx="64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ckwell"/>
                <a:ea typeface="Rockwell"/>
                <a:cs typeface="Rockwell"/>
                <a:sym typeface="Rockwell"/>
              </a:rPr>
              <a:t>135°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66" name="Google Shape;166;p6"/>
          <p:cNvPicPr preferRelativeResize="0"/>
          <p:nvPr/>
        </p:nvPicPr>
        <p:blipFill rotWithShape="1">
          <a:blip r:embed="rId3">
            <a:alphaModFix/>
          </a:blip>
          <a:srcRect b="40004" l="39817" r="0" t="0"/>
          <a:stretch/>
        </p:blipFill>
        <p:spPr>
          <a:xfrm>
            <a:off x="7982850" y="4673425"/>
            <a:ext cx="1575374" cy="1548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6"/>
          <p:cNvCxnSpPr/>
          <p:nvPr/>
        </p:nvCxnSpPr>
        <p:spPr>
          <a:xfrm flipH="1" rot="10800000">
            <a:off x="8179650" y="4981975"/>
            <a:ext cx="1093500" cy="105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6"/>
          <p:cNvSpPr txBox="1"/>
          <p:nvPr/>
        </p:nvSpPr>
        <p:spPr>
          <a:xfrm>
            <a:off x="8594525" y="4781300"/>
            <a:ext cx="50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ckwell"/>
                <a:ea typeface="Rockwell"/>
                <a:cs typeface="Rockwell"/>
                <a:sym typeface="Rockwell"/>
              </a:rPr>
              <a:t>45°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 txBox="1"/>
          <p:nvPr>
            <p:ph idx="1" type="body"/>
          </p:nvPr>
        </p:nvSpPr>
        <p:spPr>
          <a:xfrm>
            <a:off x="1066800" y="1768100"/>
            <a:ext cx="10058400" cy="44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pt-BR"/>
              <a:t>Se a bola estiver vindo da direita e atingir o lado direito da raquete, ela retorna a bola para cima e para a direita em um ângulo de 45°;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pt-BR"/>
              <a:t>Se a bola vier da direita e atingir o lado esquerdo, ela retorna a bola para cima e para a esquerda em um ângulo de 135°.</a:t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sp>
        <p:nvSpPr>
          <p:cNvPr id="174" name="Google Shape;174;p7"/>
          <p:cNvSpPr/>
          <p:nvPr/>
        </p:nvSpPr>
        <p:spPr>
          <a:xfrm>
            <a:off x="5229463" y="3642896"/>
            <a:ext cx="1258200" cy="234600"/>
          </a:xfrm>
          <a:prstGeom prst="rect">
            <a:avLst/>
          </a:prstGeom>
          <a:gradFill>
            <a:gsLst>
              <a:gs pos="0">
                <a:schemeClr val="dk1"/>
              </a:gs>
              <a:gs pos="48000">
                <a:srgbClr val="070707"/>
              </a:gs>
              <a:gs pos="100000">
                <a:srgbClr val="666666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5" name="Google Shape;175;p7"/>
          <p:cNvSpPr/>
          <p:nvPr/>
        </p:nvSpPr>
        <p:spPr>
          <a:xfrm>
            <a:off x="5244103" y="5781812"/>
            <a:ext cx="1258200" cy="234600"/>
          </a:xfrm>
          <a:prstGeom prst="rect">
            <a:avLst/>
          </a:prstGeom>
          <a:gradFill>
            <a:gsLst>
              <a:gs pos="0">
                <a:schemeClr val="dk1"/>
              </a:gs>
              <a:gs pos="48000">
                <a:srgbClr val="070707"/>
              </a:gs>
              <a:gs pos="100000">
                <a:srgbClr val="666666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176" name="Google Shape;176;p7"/>
          <p:cNvCxnSpPr/>
          <p:nvPr/>
        </p:nvCxnSpPr>
        <p:spPr>
          <a:xfrm flipH="1">
            <a:off x="6176940" y="2888204"/>
            <a:ext cx="310800" cy="627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7" name="Google Shape;177;p7"/>
          <p:cNvCxnSpPr/>
          <p:nvPr/>
        </p:nvCxnSpPr>
        <p:spPr>
          <a:xfrm flipH="1" rot="10800000">
            <a:off x="6266955" y="3080019"/>
            <a:ext cx="406500" cy="500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8" name="Google Shape;178;p7"/>
          <p:cNvCxnSpPr/>
          <p:nvPr/>
        </p:nvCxnSpPr>
        <p:spPr>
          <a:xfrm flipH="1">
            <a:off x="5733165" y="5085988"/>
            <a:ext cx="837600" cy="500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9" name="Google Shape;179;p7"/>
          <p:cNvSpPr/>
          <p:nvPr/>
        </p:nvSpPr>
        <p:spPr>
          <a:xfrm>
            <a:off x="6687996" y="4852972"/>
            <a:ext cx="156300" cy="156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0" name="Google Shape;180;p7"/>
          <p:cNvSpPr/>
          <p:nvPr/>
        </p:nvSpPr>
        <p:spPr>
          <a:xfrm>
            <a:off x="6461362" y="2640026"/>
            <a:ext cx="156300" cy="156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1" name="Google Shape;181;p7"/>
          <p:cNvSpPr/>
          <p:nvPr/>
        </p:nvSpPr>
        <p:spPr>
          <a:xfrm>
            <a:off x="6806216" y="2874272"/>
            <a:ext cx="156300" cy="156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2" name="Google Shape;182;p7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3" name="Google Shape;183;p7"/>
          <p:cNvSpPr txBox="1"/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pt-BR"/>
              <a:t>REBOTE DA RAQUETE</a:t>
            </a:r>
            <a:endParaRPr/>
          </a:p>
        </p:txBody>
      </p:sp>
      <p:cxnSp>
        <p:nvCxnSpPr>
          <p:cNvPr id="184" name="Google Shape;184;p7"/>
          <p:cNvCxnSpPr/>
          <p:nvPr/>
        </p:nvCxnSpPr>
        <p:spPr>
          <a:xfrm rot="10800000">
            <a:off x="5105375" y="5242900"/>
            <a:ext cx="328200" cy="343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5" name="Google Shape;185;p7"/>
          <p:cNvSpPr/>
          <p:nvPr/>
        </p:nvSpPr>
        <p:spPr>
          <a:xfrm>
            <a:off x="4872872" y="5009280"/>
            <a:ext cx="156300" cy="156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86" name="Google Shape;186;p7"/>
          <p:cNvPicPr preferRelativeResize="0"/>
          <p:nvPr/>
        </p:nvPicPr>
        <p:blipFill rotWithShape="1">
          <a:blip r:embed="rId3">
            <a:alphaModFix/>
          </a:blip>
          <a:srcRect b="40004" l="39817" r="0" t="0"/>
          <a:stretch/>
        </p:blipFill>
        <p:spPr>
          <a:xfrm>
            <a:off x="8059050" y="2387425"/>
            <a:ext cx="1575374" cy="1548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p7"/>
          <p:cNvCxnSpPr/>
          <p:nvPr/>
        </p:nvCxnSpPr>
        <p:spPr>
          <a:xfrm flipH="1" rot="10800000">
            <a:off x="8255850" y="2695975"/>
            <a:ext cx="1093500" cy="105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7"/>
          <p:cNvSpPr txBox="1"/>
          <p:nvPr/>
        </p:nvSpPr>
        <p:spPr>
          <a:xfrm>
            <a:off x="8670725" y="2495300"/>
            <a:ext cx="50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ckwell"/>
                <a:ea typeface="Rockwell"/>
                <a:cs typeface="Rockwell"/>
                <a:sym typeface="Rockwell"/>
              </a:rPr>
              <a:t>45°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89" name="Google Shape;189;p7"/>
          <p:cNvPicPr preferRelativeResize="0"/>
          <p:nvPr/>
        </p:nvPicPr>
        <p:blipFill rotWithShape="1">
          <a:blip r:embed="rId3">
            <a:alphaModFix/>
          </a:blip>
          <a:srcRect b="40004" l="39817" r="0" t="0"/>
          <a:stretch/>
        </p:blipFill>
        <p:spPr>
          <a:xfrm rot="-5400000">
            <a:off x="8059050" y="4749625"/>
            <a:ext cx="1575375" cy="1548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p7"/>
          <p:cNvCxnSpPr/>
          <p:nvPr/>
        </p:nvCxnSpPr>
        <p:spPr>
          <a:xfrm flipH="1" rot="5400000">
            <a:off x="8362687" y="5039612"/>
            <a:ext cx="1093500" cy="105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7"/>
          <p:cNvSpPr txBox="1"/>
          <p:nvPr/>
        </p:nvSpPr>
        <p:spPr>
          <a:xfrm>
            <a:off x="8670725" y="4781300"/>
            <a:ext cx="56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ckwell"/>
                <a:ea typeface="Rockwell"/>
                <a:cs typeface="Rockwell"/>
                <a:sym typeface="Rockwell"/>
              </a:rPr>
              <a:t>13</a:t>
            </a:r>
            <a:r>
              <a:rPr lang="pt-BR">
                <a:latin typeface="Rockwell"/>
                <a:ea typeface="Rockwell"/>
                <a:cs typeface="Rockwell"/>
                <a:sym typeface="Rockwell"/>
              </a:rPr>
              <a:t>5°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c933aaa740_0_92"/>
          <p:cNvSpPr txBox="1"/>
          <p:nvPr>
            <p:ph idx="1" type="body"/>
          </p:nvPr>
        </p:nvSpPr>
        <p:spPr>
          <a:xfrm>
            <a:off x="1085075" y="1768100"/>
            <a:ext cx="10058400" cy="45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pt-BR"/>
              <a:t>Se a bola estiver vindo da direita e atingir o centro da raquete, ela retorna a bola para cima e para a direita em um ângulo de 60°;</a:t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800"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pt-BR"/>
              <a:t>Se a bola vier da direita e atingir o centro, ela retorna a bola para cima e para a esquerda em um ângulo de 120°</a:t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sp>
        <p:nvSpPr>
          <p:cNvPr id="197" name="Google Shape;197;g1c933aaa740_0_92"/>
          <p:cNvSpPr/>
          <p:nvPr/>
        </p:nvSpPr>
        <p:spPr>
          <a:xfrm>
            <a:off x="5229463" y="3730246"/>
            <a:ext cx="1258200" cy="234600"/>
          </a:xfrm>
          <a:prstGeom prst="rect">
            <a:avLst/>
          </a:prstGeom>
          <a:gradFill>
            <a:gsLst>
              <a:gs pos="0">
                <a:schemeClr val="dk1"/>
              </a:gs>
              <a:gs pos="48000">
                <a:srgbClr val="070707"/>
              </a:gs>
              <a:gs pos="100000">
                <a:srgbClr val="666666"/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8" name="Google Shape;198;g1c933aaa740_0_92"/>
          <p:cNvSpPr/>
          <p:nvPr/>
        </p:nvSpPr>
        <p:spPr>
          <a:xfrm>
            <a:off x="5655566" y="5893312"/>
            <a:ext cx="1258200" cy="234600"/>
          </a:xfrm>
          <a:prstGeom prst="rect">
            <a:avLst/>
          </a:prstGeom>
          <a:gradFill>
            <a:gsLst>
              <a:gs pos="0">
                <a:schemeClr val="dk1"/>
              </a:gs>
              <a:gs pos="48000">
                <a:srgbClr val="070707"/>
              </a:gs>
              <a:gs pos="100000">
                <a:srgbClr val="666666"/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199" name="Google Shape;199;g1c933aaa740_0_92"/>
          <p:cNvCxnSpPr>
            <a:endCxn id="197" idx="0"/>
          </p:cNvCxnSpPr>
          <p:nvPr/>
        </p:nvCxnSpPr>
        <p:spPr>
          <a:xfrm flipH="1">
            <a:off x="5858563" y="3010846"/>
            <a:ext cx="919800" cy="719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0" name="Google Shape;200;g1c933aaa740_0_92"/>
          <p:cNvCxnSpPr>
            <a:stCxn id="197" idx="0"/>
          </p:cNvCxnSpPr>
          <p:nvPr/>
        </p:nvCxnSpPr>
        <p:spPr>
          <a:xfrm flipH="1" rot="10800000">
            <a:off x="5858563" y="3010846"/>
            <a:ext cx="450300" cy="719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1" name="Google Shape;201;g1c933aaa740_0_92"/>
          <p:cNvCxnSpPr>
            <a:endCxn id="198" idx="0"/>
          </p:cNvCxnSpPr>
          <p:nvPr/>
        </p:nvCxnSpPr>
        <p:spPr>
          <a:xfrm>
            <a:off x="5438366" y="5290612"/>
            <a:ext cx="846300" cy="602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2" name="Google Shape;202;g1c933aaa740_0_92"/>
          <p:cNvCxnSpPr>
            <a:stCxn id="198" idx="0"/>
          </p:cNvCxnSpPr>
          <p:nvPr/>
        </p:nvCxnSpPr>
        <p:spPr>
          <a:xfrm rot="10800000">
            <a:off x="5943866" y="5095012"/>
            <a:ext cx="340800" cy="798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3" name="Google Shape;203;g1c933aaa740_0_92"/>
          <p:cNvSpPr/>
          <p:nvPr/>
        </p:nvSpPr>
        <p:spPr>
          <a:xfrm>
            <a:off x="5208135" y="5120780"/>
            <a:ext cx="156300" cy="156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4" name="Google Shape;204;g1c933aaa740_0_92"/>
          <p:cNvSpPr/>
          <p:nvPr/>
        </p:nvSpPr>
        <p:spPr>
          <a:xfrm>
            <a:off x="5760009" y="4812072"/>
            <a:ext cx="156300" cy="156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5" name="Google Shape;205;g1c933aaa740_0_92"/>
          <p:cNvSpPr/>
          <p:nvPr/>
        </p:nvSpPr>
        <p:spPr>
          <a:xfrm>
            <a:off x="6240337" y="2726726"/>
            <a:ext cx="156300" cy="156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6" name="Google Shape;206;g1c933aaa740_0_92"/>
          <p:cNvSpPr/>
          <p:nvPr/>
        </p:nvSpPr>
        <p:spPr>
          <a:xfrm>
            <a:off x="6806216" y="2809222"/>
            <a:ext cx="156300" cy="156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7" name="Google Shape;207;g1c933aaa740_0_92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8" name="Google Shape;208;g1c933aaa740_0_92"/>
          <p:cNvSpPr txBox="1"/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pt-BR"/>
              <a:t>REBOTE DA RAQUETE</a:t>
            </a:r>
            <a:endParaRPr/>
          </a:p>
        </p:txBody>
      </p:sp>
      <p:pic>
        <p:nvPicPr>
          <p:cNvPr id="209" name="Google Shape;209;g1c933aaa740_0_92"/>
          <p:cNvPicPr preferRelativeResize="0"/>
          <p:nvPr/>
        </p:nvPicPr>
        <p:blipFill rotWithShape="1">
          <a:blip r:embed="rId3">
            <a:alphaModFix/>
          </a:blip>
          <a:srcRect b="40004" l="39817" r="0" t="0"/>
          <a:stretch/>
        </p:blipFill>
        <p:spPr>
          <a:xfrm>
            <a:off x="8096200" y="2313150"/>
            <a:ext cx="1575374" cy="1548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Google Shape;210;g1c933aaa740_0_92"/>
          <p:cNvCxnSpPr/>
          <p:nvPr/>
        </p:nvCxnSpPr>
        <p:spPr>
          <a:xfrm flipH="1" rot="10800000">
            <a:off x="8292887" y="2452050"/>
            <a:ext cx="574200" cy="1226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g1c933aaa740_0_92"/>
          <p:cNvSpPr txBox="1"/>
          <p:nvPr/>
        </p:nvSpPr>
        <p:spPr>
          <a:xfrm>
            <a:off x="8867075" y="2313150"/>
            <a:ext cx="50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ckwell"/>
                <a:ea typeface="Rockwell"/>
                <a:cs typeface="Rockwell"/>
                <a:sym typeface="Rockwell"/>
              </a:rPr>
              <a:t>60</a:t>
            </a:r>
            <a:r>
              <a:rPr lang="pt-BR">
                <a:latin typeface="Rockwell"/>
                <a:ea typeface="Rockwell"/>
                <a:cs typeface="Rockwell"/>
                <a:sym typeface="Rockwell"/>
              </a:rPr>
              <a:t>°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12" name="Google Shape;212;g1c933aaa740_0_92"/>
          <p:cNvPicPr preferRelativeResize="0"/>
          <p:nvPr/>
        </p:nvPicPr>
        <p:blipFill rotWithShape="1">
          <a:blip r:embed="rId3">
            <a:alphaModFix/>
          </a:blip>
          <a:srcRect b="40004" l="39817" r="0" t="0"/>
          <a:stretch/>
        </p:blipFill>
        <p:spPr>
          <a:xfrm rot="-5400000">
            <a:off x="8096200" y="4599150"/>
            <a:ext cx="1575375" cy="1548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Google Shape;213;g1c933aaa740_0_92"/>
          <p:cNvCxnSpPr/>
          <p:nvPr/>
        </p:nvCxnSpPr>
        <p:spPr>
          <a:xfrm rot="10800000">
            <a:off x="9003287" y="4767750"/>
            <a:ext cx="471600" cy="1196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g1c933aaa740_0_92"/>
          <p:cNvSpPr txBox="1"/>
          <p:nvPr/>
        </p:nvSpPr>
        <p:spPr>
          <a:xfrm>
            <a:off x="8373825" y="4585475"/>
            <a:ext cx="5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ckwell"/>
                <a:ea typeface="Rockwell"/>
                <a:cs typeface="Rockwell"/>
                <a:sym typeface="Rockwell"/>
              </a:rPr>
              <a:t>12</a:t>
            </a:r>
            <a:r>
              <a:rPr lang="pt-BR">
                <a:latin typeface="Rockwell"/>
                <a:ea typeface="Rockwell"/>
                <a:cs typeface="Rockwell"/>
                <a:sym typeface="Rockwell"/>
              </a:rPr>
              <a:t>0°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po de Madeira">
  <a:themeElements>
    <a:clrScheme name="Tipo de Madeira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2022-12-25T03:55:05Z</dcterms:created>
  <dc:creator>USER</dc:creator>
</cp:coreProperties>
</file>