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pmflow.gitbook.io/project/application-manuals/backoffice-manual/main-menu/processes/define-new-process/import-errors-codes/unsupported-elements-error-co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sDevKit/GsDevKit_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ighchar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obuzzi/OrbeonPersistenceLayer" TargetMode="External"/><Relationship Id="rId2" Type="http://schemas.openxmlformats.org/officeDocument/2006/relationships/hyperlink" Target="https://github.com/brunobuzzi/BpmFlo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Proyecto BPM </a:t>
            </a:r>
            <a:r>
              <a:rPr lang="es-UY" dirty="0" err="1" smtClean="0"/>
              <a:t>Flow</a:t>
            </a:r>
            <a:endParaRPr lang="es-UY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Implementación del standard BPMN con </a:t>
            </a:r>
            <a:r>
              <a:rPr lang="en-US" dirty="0" err="1"/>
              <a:t>GemStone</a:t>
            </a:r>
            <a:r>
              <a:rPr lang="en-US" dirty="0"/>
              <a:t>/S®, </a:t>
            </a:r>
            <a:r>
              <a:rPr lang="en-US" dirty="0" err="1"/>
              <a:t>Orbeon</a:t>
            </a:r>
            <a:r>
              <a:rPr lang="en-US" dirty="0"/>
              <a:t>®, </a:t>
            </a:r>
            <a:r>
              <a:rPr lang="en-US" dirty="0" err="1"/>
              <a:t>Bizagi</a:t>
            </a:r>
            <a:r>
              <a:rPr lang="en-US" dirty="0"/>
              <a:t>® and </a:t>
            </a:r>
            <a:r>
              <a:rPr lang="en-US" dirty="0" err="1"/>
              <a:t>Highcharts</a:t>
            </a:r>
            <a:r>
              <a:rPr lang="en-US" dirty="0"/>
              <a:t>®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14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Próximos Pasos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err="1" smtClean="0"/>
              <a:t>Testing</a:t>
            </a:r>
            <a:r>
              <a:rPr lang="es-UY" dirty="0" smtClean="0"/>
              <a:t> formal </a:t>
            </a:r>
          </a:p>
          <a:p>
            <a:r>
              <a:rPr lang="es-UY" dirty="0"/>
              <a:t>Mejorar el diseño actual</a:t>
            </a:r>
            <a:endParaRPr lang="es-UY" dirty="0" smtClean="0"/>
          </a:p>
          <a:p>
            <a:r>
              <a:rPr lang="es-UY" dirty="0" smtClean="0"/>
              <a:t>Arquitectura con cliente REST ???</a:t>
            </a:r>
          </a:p>
          <a:p>
            <a:r>
              <a:rPr lang="es-UY" dirty="0" smtClean="0"/>
              <a:t>Agregar más Test Cases</a:t>
            </a:r>
          </a:p>
          <a:p>
            <a:r>
              <a:rPr lang="es-UY" dirty="0" smtClean="0"/>
              <a:t>Completar el standard BPMN en 100%</a:t>
            </a:r>
          </a:p>
          <a:p>
            <a:pPr lvl="1"/>
            <a:r>
              <a:rPr lang="es-UY" dirty="0">
                <a:hlinkClick r:id="rId2"/>
              </a:rPr>
              <a:t>https://</a:t>
            </a:r>
            <a:r>
              <a:rPr lang="es-UY" dirty="0" smtClean="0">
                <a:hlinkClick r:id="rId2"/>
              </a:rPr>
              <a:t>bpmflow.gitbook.io/project/application-manuals/backoffice-manual/main-menu/processes/define-new-process/import-errors-codes/unsupported-elements-error-codes</a:t>
            </a:r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708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Proyecto y </a:t>
            </a:r>
            <a:r>
              <a:rPr lang="es-UY" dirty="0" smtClean="0"/>
              <a:t>Sub proyectos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/>
          <a:lstStyle/>
          <a:p>
            <a:r>
              <a:rPr lang="es-UY" dirty="0" smtClean="0"/>
              <a:t>BPM </a:t>
            </a:r>
            <a:r>
              <a:rPr lang="es-UY" dirty="0" err="1" smtClean="0"/>
              <a:t>Flow</a:t>
            </a:r>
            <a:r>
              <a:rPr lang="es-UY" dirty="0" smtClean="0"/>
              <a:t> </a:t>
            </a:r>
          </a:p>
          <a:p>
            <a:pPr lvl="1"/>
            <a:r>
              <a:rPr lang="es-UY" dirty="0"/>
              <a:t>Implementación del standard BPMN con </a:t>
            </a:r>
            <a:r>
              <a:rPr lang="en-US" dirty="0" err="1"/>
              <a:t>GemStone</a:t>
            </a:r>
            <a:r>
              <a:rPr lang="en-US" dirty="0"/>
              <a:t>/S®, </a:t>
            </a:r>
            <a:r>
              <a:rPr lang="en-US" dirty="0" err="1"/>
              <a:t>Orbeon</a:t>
            </a:r>
            <a:r>
              <a:rPr lang="en-US" dirty="0"/>
              <a:t>®, </a:t>
            </a:r>
            <a:r>
              <a:rPr lang="en-US" dirty="0" err="1"/>
              <a:t>Bizagi</a:t>
            </a:r>
            <a:r>
              <a:rPr lang="en-US" dirty="0"/>
              <a:t>® and </a:t>
            </a:r>
            <a:r>
              <a:rPr lang="en-US" dirty="0" err="1"/>
              <a:t>Highcharts</a:t>
            </a:r>
            <a:r>
              <a:rPr lang="en-US" dirty="0" smtClean="0"/>
              <a:t>®</a:t>
            </a:r>
            <a:endParaRPr lang="es-UY" dirty="0" smtClean="0"/>
          </a:p>
          <a:p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Persistence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endParaRPr lang="es-UY" dirty="0" smtClean="0"/>
          </a:p>
          <a:p>
            <a:pPr lvl="1"/>
            <a:r>
              <a:rPr lang="es-UY" dirty="0" smtClean="0"/>
              <a:t>Capa de persistencia nativa para </a:t>
            </a:r>
            <a:r>
              <a:rPr lang="es-UY" dirty="0" err="1" smtClean="0"/>
              <a:t>Orbeon</a:t>
            </a:r>
            <a:r>
              <a:rPr lang="es-UY" dirty="0" smtClean="0"/>
              <a:t> implementada en </a:t>
            </a:r>
            <a:r>
              <a:rPr lang="es-UY" dirty="0" err="1" smtClean="0"/>
              <a:t>GemStone</a:t>
            </a:r>
            <a:r>
              <a:rPr lang="es-UY" dirty="0" smtClean="0"/>
              <a:t>/S</a:t>
            </a:r>
            <a:endParaRPr lang="es-UY" dirty="0" smtClean="0"/>
          </a:p>
          <a:p>
            <a:r>
              <a:rPr lang="es-UY" dirty="0" smtClean="0"/>
              <a:t>Jade </a:t>
            </a:r>
            <a:r>
              <a:rPr lang="es-UY" dirty="0" err="1" smtClean="0"/>
              <a:t>for</a:t>
            </a: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1"/>
            <a:r>
              <a:rPr lang="es-UY" dirty="0" smtClean="0"/>
              <a:t>Extensiones al ambiente Jade para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2"/>
            <a:r>
              <a:rPr lang="es-UY" dirty="0" smtClean="0"/>
              <a:t>Extensión de la </a:t>
            </a:r>
            <a:r>
              <a:rPr lang="es-UY" dirty="0" err="1" smtClean="0"/>
              <a:t>SUnit</a:t>
            </a:r>
            <a:r>
              <a:rPr lang="es-UY" dirty="0" smtClean="0"/>
              <a:t> para desplegar procesos como SVG</a:t>
            </a:r>
          </a:p>
          <a:p>
            <a:pPr lvl="2"/>
            <a:r>
              <a:rPr lang="es-UY" dirty="0" smtClean="0"/>
              <a:t> Administración y monitoreo Web Servers y otros procesos</a:t>
            </a:r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67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GemStone</a:t>
            </a:r>
            <a:r>
              <a:rPr lang="es-UY" dirty="0" smtClean="0"/>
              <a:t>/S </a:t>
            </a:r>
            <a:r>
              <a:rPr lang="en-US" dirty="0" smtClean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749800"/>
          </a:xfrm>
        </p:spPr>
        <p:txBody>
          <a:bodyPr>
            <a:normAutofit/>
          </a:bodyPr>
          <a:lstStyle/>
          <a:p>
            <a:r>
              <a:rPr lang="es-UY" dirty="0" err="1" smtClean="0"/>
              <a:t>GemTalk</a:t>
            </a:r>
            <a:r>
              <a:rPr lang="es-UY" dirty="0" smtClean="0"/>
              <a:t> </a:t>
            </a:r>
            <a:r>
              <a:rPr lang="es-UY" dirty="0" err="1" smtClean="0"/>
              <a:t>Systems</a:t>
            </a:r>
            <a:r>
              <a:rPr lang="es-UY" dirty="0"/>
              <a:t> (https://gemtalksystems.com/)</a:t>
            </a:r>
          </a:p>
          <a:p>
            <a:r>
              <a:rPr lang="es-UY" dirty="0" smtClean="0"/>
              <a:t>Base </a:t>
            </a:r>
            <a:r>
              <a:rPr lang="es-UY" dirty="0" err="1" smtClean="0"/>
              <a:t>NoSQL</a:t>
            </a:r>
            <a:r>
              <a:rPr lang="es-UY" dirty="0" smtClean="0"/>
              <a:t> de Grafos (o base activa de objetos)</a:t>
            </a:r>
          </a:p>
          <a:p>
            <a:pPr lvl="1"/>
            <a:r>
              <a:rPr lang="es-UY" dirty="0" smtClean="0"/>
              <a:t>64 bits – Linux/Solaris/AIX/Darwin(MAC) </a:t>
            </a:r>
          </a:p>
          <a:p>
            <a:pPr lvl="1"/>
            <a:r>
              <a:rPr lang="es-UY" dirty="0" smtClean="0"/>
              <a:t>32 bits – Linux &amp; Windows</a:t>
            </a:r>
          </a:p>
          <a:p>
            <a:r>
              <a:rPr lang="en-US" dirty="0" err="1"/>
              <a:t>Versión</a:t>
            </a:r>
            <a:r>
              <a:rPr lang="en-US" dirty="0"/>
              <a:t> open source (</a:t>
            </a:r>
            <a:r>
              <a:rPr lang="en-US" dirty="0">
                <a:hlinkClick r:id="rId2"/>
              </a:rPr>
              <a:t>https://github.com/GsDevKit/GsDevKit_home</a:t>
            </a:r>
            <a:r>
              <a:rPr lang="en-US" dirty="0"/>
              <a:t>)</a:t>
            </a:r>
          </a:p>
          <a:p>
            <a:r>
              <a:rPr lang="en-US" dirty="0" err="1"/>
              <a:t>GemStone</a:t>
            </a:r>
            <a:r>
              <a:rPr lang="en-US" dirty="0"/>
              <a:t>/S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Smalltalk</a:t>
            </a:r>
            <a:endParaRPr lang="es-UY" dirty="0" smtClean="0"/>
          </a:p>
          <a:p>
            <a:r>
              <a:rPr lang="es-UY" dirty="0" smtClean="0"/>
              <a:t>Primera versión 1986 </a:t>
            </a:r>
          </a:p>
          <a:p>
            <a:r>
              <a:rPr lang="en-US" dirty="0" err="1" smtClean="0"/>
              <a:t>Soporte</a:t>
            </a:r>
            <a:r>
              <a:rPr lang="en-US" dirty="0" smtClean="0"/>
              <a:t> ACID para </a:t>
            </a:r>
            <a:r>
              <a:rPr lang="en-US" dirty="0" err="1" smtClean="0"/>
              <a:t>transacciones</a:t>
            </a:r>
            <a:endParaRPr lang="en-US" dirty="0" smtClean="0"/>
          </a:p>
          <a:p>
            <a:r>
              <a:rPr lang="en-US" i="1" dirty="0" smtClean="0"/>
              <a:t>Hot standby</a:t>
            </a:r>
          </a:p>
          <a:p>
            <a:r>
              <a:rPr lang="en-US" dirty="0" err="1" smtClean="0"/>
              <a:t>Soporta</a:t>
            </a:r>
            <a:r>
              <a:rPr lang="en-US" dirty="0" smtClean="0"/>
              <a:t> miles de </a:t>
            </a:r>
            <a:r>
              <a:rPr lang="en-US" dirty="0" err="1" smtClean="0"/>
              <a:t>sesiones</a:t>
            </a:r>
            <a:r>
              <a:rPr lang="en-US" dirty="0" smtClean="0"/>
              <a:t> </a:t>
            </a:r>
            <a:r>
              <a:rPr lang="en-US" dirty="0" err="1" smtClean="0"/>
              <a:t>concurrentes</a:t>
            </a:r>
            <a:endParaRPr lang="en-US" dirty="0" smtClean="0"/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98" y="624110"/>
            <a:ext cx="3085714" cy="825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445" y="3824407"/>
            <a:ext cx="4416555" cy="30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Bizagi</a:t>
            </a:r>
            <a:r>
              <a:rPr lang="es-UY" dirty="0" smtClean="0"/>
              <a:t> </a:t>
            </a:r>
            <a:r>
              <a:rPr lang="es-UY" dirty="0" err="1" smtClean="0"/>
              <a:t>Modeler</a:t>
            </a:r>
            <a:r>
              <a:rPr lang="es-UY" dirty="0" smtClean="0"/>
              <a:t> </a:t>
            </a:r>
            <a:r>
              <a:rPr lang="en-US" dirty="0" smtClean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285622"/>
          </a:xfrm>
        </p:spPr>
        <p:txBody>
          <a:bodyPr/>
          <a:lstStyle/>
          <a:p>
            <a:r>
              <a:rPr lang="es-UY" dirty="0" err="1" smtClean="0"/>
              <a:t>Bizagi</a:t>
            </a:r>
            <a:r>
              <a:rPr lang="es-UY" dirty="0"/>
              <a:t> (https://www.bizagi.com/es/productos/bpm-suite/modeler)</a:t>
            </a:r>
            <a:endParaRPr lang="es-UY" dirty="0" smtClean="0"/>
          </a:p>
          <a:p>
            <a:r>
              <a:rPr lang="es-UY" dirty="0" smtClean="0"/>
              <a:t>Comunicación Pasiva con BPM </a:t>
            </a:r>
            <a:r>
              <a:rPr lang="es-UY" dirty="0" err="1" smtClean="0"/>
              <a:t>Flow</a:t>
            </a:r>
            <a:endParaRPr lang="es-UY" dirty="0" smtClean="0"/>
          </a:p>
          <a:p>
            <a:r>
              <a:rPr lang="es-UY" dirty="0" smtClean="0"/>
              <a:t>Importación de archivos XPDL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05424"/>
            <a:ext cx="6781800" cy="41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Forms</a:t>
            </a:r>
            <a:r>
              <a:rPr lang="es-UY" dirty="0" smtClean="0"/>
              <a:t> </a:t>
            </a:r>
            <a:r>
              <a:rPr lang="en-US" dirty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298322"/>
          </a:xfrm>
        </p:spPr>
        <p:txBody>
          <a:bodyPr/>
          <a:lstStyle/>
          <a:p>
            <a:r>
              <a:rPr lang="es-UY" dirty="0" err="1" smtClean="0"/>
              <a:t>Orbeon</a:t>
            </a:r>
            <a:r>
              <a:rPr lang="es-UY" dirty="0"/>
              <a:t> (https://www.orbeon.com/)</a:t>
            </a:r>
          </a:p>
          <a:p>
            <a:r>
              <a:rPr lang="es-UY" dirty="0" smtClean="0"/>
              <a:t>Diseñador de Formularios Web</a:t>
            </a:r>
          </a:p>
          <a:p>
            <a:r>
              <a:rPr lang="es-UY" dirty="0" smtClean="0"/>
              <a:t>Primera versión 2003</a:t>
            </a:r>
          </a:p>
          <a:p>
            <a:r>
              <a:rPr lang="es-UY" dirty="0" err="1" smtClean="0"/>
              <a:t>GemStone</a:t>
            </a:r>
            <a:r>
              <a:rPr lang="es-UY" dirty="0" smtClean="0"/>
              <a:t>/S </a:t>
            </a:r>
            <a:r>
              <a:rPr lang="es-UY" dirty="0" err="1" smtClean="0"/>
              <a:t>interactua</a:t>
            </a:r>
            <a:r>
              <a:rPr lang="es-UY" dirty="0" smtClean="0"/>
              <a:t> de forma nativa con </a:t>
            </a:r>
            <a:r>
              <a:rPr lang="es-UY" dirty="0" err="1" smtClean="0"/>
              <a:t>Orbeon</a:t>
            </a:r>
            <a:endParaRPr lang="es-UY" dirty="0" smtClean="0"/>
          </a:p>
          <a:p>
            <a:pPr lvl="1"/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Persistence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endParaRPr lang="es-UY" dirty="0" smtClean="0"/>
          </a:p>
          <a:p>
            <a:r>
              <a:rPr lang="es-UY" dirty="0" smtClean="0"/>
              <a:t>Ampliamente utilizado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83" y="4180065"/>
            <a:ext cx="2996817" cy="25802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92261"/>
            <a:ext cx="5103906" cy="27657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726480"/>
            <a:ext cx="3479800" cy="21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Highcharts</a:t>
            </a:r>
            <a:r>
              <a:rPr lang="es-UY" dirty="0" smtClean="0"/>
              <a:t> </a:t>
            </a:r>
            <a:r>
              <a:rPr lang="en-US" dirty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74800"/>
            <a:ext cx="8915400" cy="4336422"/>
          </a:xfrm>
        </p:spPr>
        <p:txBody>
          <a:bodyPr/>
          <a:lstStyle/>
          <a:p>
            <a:r>
              <a:rPr lang="es-UY" dirty="0" err="1" smtClean="0"/>
              <a:t>Highcharts</a:t>
            </a:r>
            <a:r>
              <a:rPr lang="es-UY" dirty="0"/>
              <a:t> (</a:t>
            </a:r>
            <a:r>
              <a:rPr lang="es-UY" dirty="0">
                <a:hlinkClick r:id="rId2"/>
              </a:rPr>
              <a:t>https://www.highcharts.com</a:t>
            </a:r>
            <a:r>
              <a:rPr lang="es-UY" dirty="0" smtClean="0">
                <a:hlinkClick r:id="rId2"/>
              </a:rPr>
              <a:t>/</a:t>
            </a:r>
            <a:r>
              <a:rPr lang="es-UY" dirty="0" smtClean="0"/>
              <a:t>)</a:t>
            </a:r>
          </a:p>
          <a:p>
            <a:r>
              <a:rPr lang="es-UY" dirty="0" smtClean="0"/>
              <a:t>Librería JavaScript</a:t>
            </a:r>
          </a:p>
          <a:p>
            <a:r>
              <a:rPr lang="es-UY" dirty="0" smtClean="0"/>
              <a:t>Integrado de forma nativa con BPM </a:t>
            </a:r>
            <a:r>
              <a:rPr lang="es-UY" dirty="0" err="1" smtClean="0"/>
              <a:t>Flow</a:t>
            </a:r>
            <a:endParaRPr lang="es-UY" dirty="0" smtClean="0"/>
          </a:p>
          <a:p>
            <a:endParaRPr lang="es-UY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251952"/>
            <a:ext cx="4940300" cy="26060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309754"/>
            <a:ext cx="3829331" cy="254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200" y="1333500"/>
            <a:ext cx="3122075" cy="1280890"/>
          </a:xfrm>
        </p:spPr>
        <p:txBody>
          <a:bodyPr/>
          <a:lstStyle/>
          <a:p>
            <a:r>
              <a:rPr lang="es-UY" dirty="0" smtClean="0"/>
              <a:t>Arquitectura</a:t>
            </a:r>
            <a:br>
              <a:rPr lang="es-UY" dirty="0" smtClean="0"/>
            </a:b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1"/>
            <a:ext cx="888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BPM </a:t>
            </a:r>
            <a:r>
              <a:rPr lang="es-UY" dirty="0" err="1" smtClean="0"/>
              <a:t>Flow</a:t>
            </a:r>
            <a:r>
              <a:rPr lang="es-UY" dirty="0" smtClean="0"/>
              <a:t> - Características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5143500"/>
          </a:xfrm>
        </p:spPr>
        <p:txBody>
          <a:bodyPr>
            <a:normAutofit/>
          </a:bodyPr>
          <a:lstStyle/>
          <a:p>
            <a:r>
              <a:rPr lang="es-UY" dirty="0"/>
              <a:t>Desarrollo</a:t>
            </a:r>
          </a:p>
          <a:p>
            <a:pPr lvl="1"/>
            <a:r>
              <a:rPr lang="es-UY" dirty="0">
                <a:hlinkClick r:id="rId2"/>
              </a:rPr>
              <a:t>https://</a:t>
            </a:r>
            <a:r>
              <a:rPr lang="es-UY" dirty="0" smtClean="0">
                <a:hlinkClick r:id="rId2"/>
              </a:rPr>
              <a:t>github.com/brunobuzzi/BpmFlow</a:t>
            </a:r>
            <a:endParaRPr lang="es-UY" dirty="0" smtClean="0"/>
          </a:p>
          <a:p>
            <a:pPr lvl="1"/>
            <a:r>
              <a:rPr lang="es-UY" dirty="0">
                <a:hlinkClick r:id="rId3"/>
              </a:rPr>
              <a:t>https://</a:t>
            </a:r>
            <a:r>
              <a:rPr lang="es-UY" dirty="0" smtClean="0">
                <a:hlinkClick r:id="rId3"/>
              </a:rPr>
              <a:t>github.com/brunobuzzi/OrbeonPersistenceLayer</a:t>
            </a:r>
            <a:endParaRPr lang="es-UY" dirty="0" smtClean="0"/>
          </a:p>
          <a:p>
            <a:pPr lvl="1"/>
            <a:r>
              <a:rPr lang="es-UY" dirty="0"/>
              <a:t>https://github.com/brunobuzzi/JadeForBPM</a:t>
            </a:r>
          </a:p>
          <a:p>
            <a:pPr lvl="1"/>
            <a:r>
              <a:rPr lang="es-UY" dirty="0" smtClean="0"/>
              <a:t>Test </a:t>
            </a:r>
            <a:r>
              <a:rPr lang="es-UY" dirty="0"/>
              <a:t>Cases automáticos (</a:t>
            </a:r>
            <a:r>
              <a:rPr lang="es-UY" dirty="0" err="1"/>
              <a:t>SUnit</a:t>
            </a:r>
            <a:r>
              <a:rPr lang="es-UY" dirty="0"/>
              <a:t>)</a:t>
            </a:r>
          </a:p>
          <a:p>
            <a:pPr lvl="2"/>
            <a:r>
              <a:rPr lang="es-UY" dirty="0"/>
              <a:t>Cerca de 700</a:t>
            </a:r>
          </a:p>
          <a:p>
            <a:pPr marL="0" indent="0">
              <a:buNone/>
            </a:pPr>
            <a:endParaRPr lang="es-UY" dirty="0" smtClean="0"/>
          </a:p>
          <a:p>
            <a:r>
              <a:rPr lang="es-UY" dirty="0" smtClean="0"/>
              <a:t>Operaciones</a:t>
            </a:r>
          </a:p>
          <a:p>
            <a:pPr lvl="1"/>
            <a:r>
              <a:rPr lang="es-UY" dirty="0" smtClean="0"/>
              <a:t>24x7</a:t>
            </a:r>
          </a:p>
          <a:p>
            <a:pPr lvl="1"/>
            <a:r>
              <a:rPr lang="es-UY" dirty="0" smtClean="0"/>
              <a:t>Código transaccional</a:t>
            </a:r>
          </a:p>
          <a:p>
            <a:pPr lvl="1"/>
            <a:r>
              <a:rPr lang="es-UY" dirty="0" smtClean="0"/>
              <a:t>Jade </a:t>
            </a:r>
            <a:r>
              <a:rPr lang="es-UY" dirty="0" err="1" smtClean="0"/>
              <a:t>for</a:t>
            </a: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1"/>
            <a:r>
              <a:rPr lang="es-UY" dirty="0" err="1" smtClean="0"/>
              <a:t>Bash</a:t>
            </a:r>
            <a:r>
              <a:rPr lang="es-UY" dirty="0" smtClean="0"/>
              <a:t> Scripts </a:t>
            </a:r>
          </a:p>
          <a:p>
            <a:pPr lvl="1"/>
            <a:r>
              <a:rPr lang="es-UY" dirty="0" err="1" smtClean="0"/>
              <a:t>Topaz</a:t>
            </a:r>
            <a:r>
              <a:rPr lang="es-UY" dirty="0" smtClean="0"/>
              <a:t> </a:t>
            </a:r>
            <a:r>
              <a:rPr lang="es-UY" dirty="0" err="1" smtClean="0"/>
              <a:t>client</a:t>
            </a:r>
            <a:endParaRPr lang="es-UY" dirty="0" smtClean="0"/>
          </a:p>
          <a:p>
            <a:endParaRPr lang="es-UY" dirty="0" smtClean="0"/>
          </a:p>
          <a:p>
            <a:pPr lvl="1"/>
            <a:endParaRPr lang="es-UY" dirty="0" smtClean="0"/>
          </a:p>
          <a:p>
            <a:pPr marL="457200" lvl="1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371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BPM </a:t>
            </a:r>
            <a:r>
              <a:rPr lang="es-UY" dirty="0" err="1"/>
              <a:t>Flow</a:t>
            </a:r>
            <a:r>
              <a:rPr lang="es-UY" dirty="0"/>
              <a:t> -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4399922"/>
          </a:xfrm>
        </p:spPr>
        <p:txBody>
          <a:bodyPr>
            <a:normAutofit fontScale="92500" lnSpcReduction="10000"/>
          </a:bodyPr>
          <a:lstStyle/>
          <a:p>
            <a:r>
              <a:rPr lang="es-UY" dirty="0" smtClean="0"/>
              <a:t>Aplicaciones</a:t>
            </a:r>
          </a:p>
          <a:p>
            <a:pPr lvl="1"/>
            <a:r>
              <a:rPr lang="es-UY" dirty="0" err="1" smtClean="0"/>
              <a:t>Backoffice</a:t>
            </a:r>
            <a:endParaRPr lang="es-UY" dirty="0" smtClean="0"/>
          </a:p>
          <a:p>
            <a:pPr lvl="1"/>
            <a:r>
              <a:rPr lang="es-UY" dirty="0" err="1" smtClean="0"/>
              <a:t>Frontoffice</a:t>
            </a:r>
            <a:endParaRPr lang="es-UY" dirty="0" smtClean="0"/>
          </a:p>
          <a:p>
            <a:pPr lvl="1"/>
            <a:r>
              <a:rPr lang="es-UY" dirty="0" smtClean="0"/>
              <a:t>BI</a:t>
            </a:r>
          </a:p>
          <a:p>
            <a:r>
              <a:rPr lang="es-UY" dirty="0" smtClean="0"/>
              <a:t>Funcionalidades</a:t>
            </a:r>
            <a:endParaRPr lang="es-UY" dirty="0"/>
          </a:p>
          <a:p>
            <a:pPr lvl="1"/>
            <a:r>
              <a:rPr lang="es-UY" dirty="0" err="1"/>
              <a:t>Multi</a:t>
            </a:r>
            <a:r>
              <a:rPr lang="es-UY" dirty="0"/>
              <a:t> </a:t>
            </a:r>
            <a:r>
              <a:rPr lang="es-UY" dirty="0" err="1"/>
              <a:t>Tenant</a:t>
            </a:r>
            <a:endParaRPr lang="es-UY" dirty="0"/>
          </a:p>
          <a:p>
            <a:pPr lvl="1"/>
            <a:r>
              <a:rPr lang="es-UY" dirty="0"/>
              <a:t>Formularios </a:t>
            </a:r>
            <a:r>
              <a:rPr lang="es-UY" dirty="0" err="1"/>
              <a:t>Orbeon</a:t>
            </a:r>
            <a:r>
              <a:rPr lang="es-UY" dirty="0"/>
              <a:t> o componentes programables </a:t>
            </a:r>
            <a:r>
              <a:rPr lang="es-UY" dirty="0" err="1"/>
              <a:t>Seaside</a:t>
            </a:r>
            <a:endParaRPr lang="es-UY" dirty="0"/>
          </a:p>
          <a:p>
            <a:pPr lvl="1"/>
            <a:r>
              <a:rPr lang="es-UY" dirty="0"/>
              <a:t>Asignación automática de tareas (4 algoritmos </a:t>
            </a:r>
            <a:r>
              <a:rPr lang="es-UY" dirty="0" err="1"/>
              <a:t>none</a:t>
            </a:r>
            <a:r>
              <a:rPr lang="es-UY" dirty="0"/>
              <a:t>/</a:t>
            </a:r>
            <a:r>
              <a:rPr lang="es-UY" dirty="0" err="1"/>
              <a:t>fair</a:t>
            </a:r>
            <a:r>
              <a:rPr lang="es-UY" dirty="0"/>
              <a:t>/</a:t>
            </a:r>
            <a:r>
              <a:rPr lang="es-UY" dirty="0" err="1"/>
              <a:t>user&amp;role</a:t>
            </a:r>
            <a:r>
              <a:rPr lang="es-UY" dirty="0"/>
              <a:t> round </a:t>
            </a:r>
            <a:r>
              <a:rPr lang="es-UY" dirty="0" err="1"/>
              <a:t>robin</a:t>
            </a:r>
            <a:r>
              <a:rPr lang="es-UY" dirty="0"/>
              <a:t>)</a:t>
            </a:r>
          </a:p>
          <a:p>
            <a:pPr lvl="2"/>
            <a:r>
              <a:rPr lang="es-UY" dirty="0"/>
              <a:t>Asignación forzada</a:t>
            </a:r>
          </a:p>
          <a:p>
            <a:pPr lvl="1"/>
            <a:r>
              <a:rPr lang="es-UY" dirty="0" err="1"/>
              <a:t>Timers</a:t>
            </a:r>
            <a:r>
              <a:rPr lang="es-UY" dirty="0"/>
              <a:t> </a:t>
            </a:r>
          </a:p>
          <a:p>
            <a:pPr lvl="2"/>
            <a:r>
              <a:rPr lang="es-UY" dirty="0"/>
              <a:t>Calendarios</a:t>
            </a:r>
          </a:p>
          <a:p>
            <a:pPr lvl="1"/>
            <a:r>
              <a:rPr lang="es-UY" dirty="0"/>
              <a:t>Monitoreo y Cancelación de </a:t>
            </a:r>
            <a:r>
              <a:rPr lang="es-UY" dirty="0" smtClean="0"/>
              <a:t>Procesos</a:t>
            </a:r>
            <a:endParaRPr lang="es-UY" dirty="0"/>
          </a:p>
          <a:p>
            <a:pPr lvl="1"/>
            <a:r>
              <a:rPr lang="es-UY" dirty="0"/>
              <a:t>RACI roles (</a:t>
            </a:r>
            <a:r>
              <a:rPr lang="es-UY" dirty="0" err="1"/>
              <a:t>responsible</a:t>
            </a:r>
            <a:r>
              <a:rPr lang="es-UY" dirty="0"/>
              <a:t> and </a:t>
            </a:r>
            <a:r>
              <a:rPr lang="es-UY" dirty="0" err="1"/>
              <a:t>informed</a:t>
            </a:r>
            <a:r>
              <a:rPr lang="es-UY" dirty="0"/>
              <a:t>)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9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306</Words>
  <Application>Microsoft Office PowerPoint</Application>
  <PresentationFormat>Panorámica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Proyecto BPM Flow</vt:lpstr>
      <vt:lpstr>Proyecto y Sub proyectos</vt:lpstr>
      <vt:lpstr>GemStone/S ®</vt:lpstr>
      <vt:lpstr>Bizagi Modeler ®</vt:lpstr>
      <vt:lpstr>Orbeon Forms ®</vt:lpstr>
      <vt:lpstr>Highcharts ®</vt:lpstr>
      <vt:lpstr>Arquitectura  BPM Flow</vt:lpstr>
      <vt:lpstr>BPM Flow - Características</vt:lpstr>
      <vt:lpstr>BPM Flow - Características</vt:lpstr>
      <vt:lpstr>Próximos Pasos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BPM Flow</dc:title>
  <dc:creator>Usuario</dc:creator>
  <cp:lastModifiedBy>Usuario</cp:lastModifiedBy>
  <cp:revision>16</cp:revision>
  <dcterms:created xsi:type="dcterms:W3CDTF">2019-12-17T02:08:54Z</dcterms:created>
  <dcterms:modified xsi:type="dcterms:W3CDTF">2019-12-17T14:24:04Z</dcterms:modified>
</cp:coreProperties>
</file>