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AA229-DCBB-4A5D-A229-CE9DF1E2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145940-C5E2-40AD-890A-5F92415B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DD087B5-18E9-4706-BCA1-72744069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C6A1E6-1E62-4925-94FB-C115DDD5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49A825-ECFE-45CD-8F36-969187EE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99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D06723-1C53-4630-B221-FD7A5627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384CF41-47B3-4E5F-BC66-D260C1A4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2E7854-3709-428F-8141-176A07BF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38A289-B99C-4E28-BEF1-C9B162F9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80D7FCD-04B6-4AE2-A42E-4A92970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65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066947E-5083-43D0-9ED2-E0295CA4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15CBF68-5FF0-4163-A91C-D371063E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D5A546F-DAE3-4AD5-BB16-0452713E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D6B5C5-6D59-40D6-BDFE-C5E6F323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ECE2E7-C1F0-468F-8A33-FB01F26D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0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2DCCD7-67B0-4B71-AF1E-A30B07BB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3BDCE8-9015-4703-9E47-B50C2938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339EB2-7484-4430-850C-85FB8F2B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A65102A-8A54-49D7-8B3A-1C89E83C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AE456F-06E4-42C3-8D5C-31740C22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0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BF53D-09EB-4DDE-AFC3-5B7CF4C7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8311F3-3AC2-4E43-9E2D-F3B503DB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09B83EB-86A9-4E8D-8A51-CFBF258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5EC3157-561C-4484-9C97-B9C59420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B04A79-009F-4165-8716-2E76012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E16F1-A148-4FFF-83F9-72A66A5D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7B9831-0459-45D2-AA60-37659106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65E1786-90B5-4D49-A76A-24E2B391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B27C1F2-FE32-45F6-823E-918EB8DF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8EF09DB-67B5-4396-BF94-667D78F9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AB8A540-76AA-4B1A-9928-14590C61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78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0359C-DB34-499D-8A71-182A3842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8B4147-9AFF-4C45-B8C5-600B3A5BC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9F31F98-7EC0-46FF-B17E-E06740DF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D6FB7-B6DB-4C9B-ABA3-8240A307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5527F66-E1B5-4EE5-92A9-858D5C38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96043A6-F789-4D17-95F5-B8519681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9200B37-45D6-4B66-B987-8661F3CE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C11C415-FFE3-48DA-BE7C-A83C7E2E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422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DAD6F-4EC3-4B0A-B501-82F18C2B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EF0D554-387F-4956-8A22-E585974A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C0353FA-BFCE-426A-915E-CB0A64A0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A3DD91E-91F3-40EE-AFE0-C7F69CC0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6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E48CBE2-4466-4D8D-8ADD-630B2079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6549A8A-3988-4655-BC5D-5A01F419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C436549-C695-4CCC-8335-0713E16A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8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5DA0DC-AD31-44EE-88BE-D33D9F34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CDCE23-0A9B-400F-9820-F4355036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17EA8D2-00E7-42A1-A542-EDB6E281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154E28E-F28A-41EE-A660-0137A3B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A9ED74-5DA7-4D67-8DCF-CBD896C5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F5483F-593B-427E-8337-6FD0B17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3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D1644-DA12-448B-AFF8-4BAF5656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9C221F2-39A2-4F2A-B453-309E0F339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84EBC9A-511D-41F8-9D06-2B586E03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37F1BCC-8DA7-4B54-98D5-6B63819B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4BCDDE8-8F0C-4FC2-98C8-3273C89D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1C7AC4A-07B9-4777-9902-D54BEC92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132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C1FEA22-AF55-4B47-8B36-F7D34194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255ACC9-5BEB-4105-A36B-43C35E4C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5726913-6E76-4053-869E-4E6EA56E7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ADAD-CB1F-454C-8F81-73F2A54E043E}" type="datetimeFigureOut">
              <a:rPr lang="sk-SK" smtClean="0"/>
              <a:t>18. 6. 2021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E06C11-978A-48A2-9209-EC91D1BA5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03D3CE8-D5E3-44F9-A4DD-E72CF262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019C-4958-4FE3-BFB9-6F718E36AD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73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8C6CD-B726-46F9-B53F-8255B6550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23" y="3108959"/>
            <a:ext cx="11548754" cy="1539669"/>
          </a:xfrm>
        </p:spPr>
        <p:txBody>
          <a:bodyPr>
            <a:normAutofit/>
          </a:bodyPr>
          <a:lstStyle/>
          <a:p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Aproximácia inverzného modelu pomocou umelej neurónovej siete a jej použitie na feedforward kompenzáciu pri riadení </a:t>
            </a:r>
            <a:b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nelineárneho dynamického systému</a:t>
            </a:r>
            <a:endParaRPr lang="sk-SK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1B56BD-A9C0-4A94-90CA-5E233548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0468"/>
            <a:ext cx="9144000" cy="914399"/>
          </a:xfrm>
        </p:spPr>
        <p:txBody>
          <a:bodyPr>
            <a:normAutofit/>
          </a:bodyPr>
          <a:lstStyle/>
          <a:p>
            <a:r>
              <a:rPr lang="sk-SK" dirty="0"/>
              <a:t>RAI – Umelá Inteligencia</a:t>
            </a:r>
          </a:p>
          <a:p>
            <a:r>
              <a:rPr lang="sk-SK" dirty="0"/>
              <a:t>Juraj Cagáň</a:t>
            </a:r>
          </a:p>
          <a:p>
            <a:endParaRPr lang="sk-SK" dirty="0"/>
          </a:p>
        </p:txBody>
      </p:sp>
      <p:pic>
        <p:nvPicPr>
          <p:cNvPr id="4" name="Picture 2" descr="Ústav mechaniky těles, mechatroniky a biomechaniky, Fakulta Strojního  inženýrství, Vysoké učení technické v Brně ve s">
            <a:extLst>
              <a:ext uri="{FF2B5EF4-FFF2-40B4-BE49-F238E27FC236}">
                <a16:creationId xmlns:a16="http://schemas.microsoft.com/office/drawing/2014/main" id="{41FE9FD5-7CE6-4FFE-9324-72E9D624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4" y="182796"/>
            <a:ext cx="4614111" cy="9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64A485E-0B16-4DBE-87CE-100CCD0D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v nestabilnej oblasti elevácie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DBC2664-BA39-47F0-864D-71D3579F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71" y="822121"/>
            <a:ext cx="4250309" cy="5544858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8E94BAF7-C0CB-401C-8DB2-7FA89640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94" y="822121"/>
            <a:ext cx="4227489" cy="5544858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AFDEE117-F90E-4D55-8D94-BA0BA1FC0752}"/>
              </a:ext>
            </a:extLst>
          </p:cNvPr>
          <p:cNvSpPr txBox="1"/>
          <p:nvPr/>
        </p:nvSpPr>
        <p:spPr>
          <a:xfrm>
            <a:off x="1071050" y="6396335"/>
            <a:ext cx="4915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12)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Trénovací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kompenzácia pri riadení elevácie a azimutu (nestabilná oblasť elevácie)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25A0ECC2-C8F4-4AA4-A946-78B957DA0896}"/>
                  </a:ext>
                </a:extLst>
              </p:cNvPr>
              <p:cNvSpPr txBox="1"/>
              <p:nvPr/>
            </p:nvSpPr>
            <p:spPr>
              <a:xfrm>
                <a:off x="6391638" y="6396335"/>
                <a:ext cx="48967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Obrázok 13) Predikcia napätí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(feedforward net </a:t>
                </a:r>
                <a:r>
                  <a:rPr lang="en-US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2,1,2]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hidden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neurons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25A0ECC2-C8F4-4AA4-A946-78B957DA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38" y="6396335"/>
                <a:ext cx="489674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1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6D75387C-91CD-48AC-B947-A2A57C53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73" y="1013757"/>
            <a:ext cx="8464453" cy="5194096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A63F677D-B86E-4C1A-A6F6-EFBAAF9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v nestabilnej oblasti elevácie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A7FCF81-2140-4C02-9059-A7801EC16DBE}"/>
              </a:ext>
            </a:extLst>
          </p:cNvPr>
          <p:cNvSpPr txBox="1"/>
          <p:nvPr/>
        </p:nvSpPr>
        <p:spPr>
          <a:xfrm>
            <a:off x="2978615" y="6207853"/>
            <a:ext cx="6234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14) Riadenie elevácie a azimutu pomocou PD regulátorov s feedforward kompenzáciou</a:t>
            </a:r>
            <a:b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 stabilnej aj nestabilnej oblasti</a:t>
            </a:r>
          </a:p>
        </p:txBody>
      </p:sp>
    </p:spTree>
    <p:extLst>
      <p:ext uri="{BB962C8B-B14F-4D97-AF65-F5344CB8AC3E}">
        <p14:creationId xmlns:p14="http://schemas.microsoft.com/office/powerpoint/2010/main" val="37487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3E710AE-6DAE-4396-A3EF-97816C33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6" y="880844"/>
            <a:ext cx="4079316" cy="5448853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4D4F1805-49C9-4515-8858-B94945D7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v nestabilnej oblasti elevácie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171A6A0-08FD-4A3B-928A-53D1B3CCFBD5}"/>
              </a:ext>
            </a:extLst>
          </p:cNvPr>
          <p:cNvSpPr txBox="1"/>
          <p:nvPr/>
        </p:nvSpPr>
        <p:spPr>
          <a:xfrm>
            <a:off x="995399" y="6396335"/>
            <a:ext cx="4915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15)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Trénovací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kompenzácia pri riadení elevácie a azimutu (stabilná a nestabilná oblasť elevácie)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1E1289A9-D4EA-4FF8-ACD3-D63E36F5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68" y="880844"/>
            <a:ext cx="4079316" cy="5376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1F9F39A1-4CD2-4DCD-AE9C-E86FE0E3D3C9}"/>
                  </a:ext>
                </a:extLst>
              </p:cNvPr>
              <p:cNvSpPr txBox="1"/>
              <p:nvPr/>
            </p:nvSpPr>
            <p:spPr>
              <a:xfrm>
                <a:off x="6391638" y="6396335"/>
                <a:ext cx="48967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Obrázok 16) Predikcia napätí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(feedforward net </a:t>
                </a:r>
                <a:r>
                  <a:rPr lang="en-US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2,2]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hidden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neurons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1F9F39A1-4CD2-4DCD-AE9C-E86FE0E3D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38" y="6396335"/>
                <a:ext cx="489674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29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D2DF1A3-B63B-4FA6-9C18-9548C514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9" y="1098958"/>
            <a:ext cx="8343321" cy="5187455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9C948612-74BE-457E-A582-543F9D1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v nestabilnej oblasti elevácie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CA1DC5E0-3D69-47D5-B7FD-F8DA5D374281}"/>
              </a:ext>
            </a:extLst>
          </p:cNvPr>
          <p:cNvSpPr txBox="1"/>
          <p:nvPr/>
        </p:nvSpPr>
        <p:spPr>
          <a:xfrm>
            <a:off x="2978615" y="6207853"/>
            <a:ext cx="6234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17) Riadenie elevácie a azimutu pomocou PD regulátorov s feedforward kompenzáciou</a:t>
            </a:r>
            <a:b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 stabilnej aj nestabilnej oblasti</a:t>
            </a:r>
          </a:p>
        </p:txBody>
      </p:sp>
    </p:spTree>
    <p:extLst>
      <p:ext uri="{BB962C8B-B14F-4D97-AF65-F5344CB8AC3E}">
        <p14:creationId xmlns:p14="http://schemas.microsoft.com/office/powerpoint/2010/main" val="396680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B6102-D8F6-4BDF-B60C-C67B9E93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AAD0185-DAEE-4D90-973A-A09A94AE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911" y="2919878"/>
            <a:ext cx="7408178" cy="10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0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1276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E013E2-0EAE-4262-8C6D-209E6F28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946A7D-9E3A-48EE-9EB3-5E162F38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90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sk-SK" dirty="0"/>
              <a:t>Model riadeného dynamického systému</a:t>
            </a:r>
          </a:p>
          <a:p>
            <a:pPr>
              <a:lnSpc>
                <a:spcPct val="100000"/>
              </a:lnSpc>
            </a:pPr>
            <a:r>
              <a:rPr lang="sk-SK" sz="2800" dirty="0"/>
              <a:t>Feedforward kompenzácia a využitie umelej neurónovej siete</a:t>
            </a:r>
          </a:p>
          <a:p>
            <a:pPr>
              <a:lnSpc>
                <a:spcPct val="100000"/>
              </a:lnSpc>
            </a:pPr>
            <a:r>
              <a:rPr lang="sk-SK" sz="2800" dirty="0"/>
              <a:t>Čiastočná kompenzácia pri riadení elevácie</a:t>
            </a:r>
          </a:p>
          <a:p>
            <a:pPr>
              <a:lnSpc>
                <a:spcPct val="100000"/>
              </a:lnSpc>
            </a:pPr>
            <a:r>
              <a:rPr lang="sk-SK" sz="2800" dirty="0"/>
              <a:t>Kompenzácia pri riadení elevácie a azimutu</a:t>
            </a:r>
          </a:p>
          <a:p>
            <a:pPr>
              <a:lnSpc>
                <a:spcPct val="100000"/>
              </a:lnSpc>
            </a:pPr>
            <a:r>
              <a:rPr lang="sk-SK" dirty="0"/>
              <a:t>Kompenzácia v nestabilnej oblasti elevácie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9D44125-2CA0-4558-8948-76F6E5E848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2433"/>
          <a:stretch/>
        </p:blipFill>
        <p:spPr bwMode="auto">
          <a:xfrm>
            <a:off x="8019875" y="2751977"/>
            <a:ext cx="3552851" cy="35741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AFD22D06-59E7-45CC-B0A0-8A6C695B3F04}"/>
              </a:ext>
            </a:extLst>
          </p:cNvPr>
          <p:cNvSpPr txBox="1"/>
          <p:nvPr/>
        </p:nvSpPr>
        <p:spPr>
          <a:xfrm>
            <a:off x="8151224" y="6326128"/>
            <a:ext cx="32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sk-SK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Obrázok 1) Laboratórny model helikoptéry </a:t>
            </a:r>
            <a:r>
              <a:rPr lang="sk-SK" sz="12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Humusoft</a:t>
            </a:r>
            <a:r>
              <a:rPr lang="sk-SK" sz="12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 150</a:t>
            </a:r>
          </a:p>
        </p:txBody>
      </p:sp>
    </p:spTree>
    <p:extLst>
      <p:ext uri="{BB962C8B-B14F-4D97-AF65-F5344CB8AC3E}">
        <p14:creationId xmlns:p14="http://schemas.microsoft.com/office/powerpoint/2010/main" val="404135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BFFE0-140C-49B6-B439-79658C82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775"/>
            <a:ext cx="10515600" cy="923739"/>
          </a:xfrm>
        </p:spPr>
        <p:txBody>
          <a:bodyPr>
            <a:normAutofit/>
          </a:bodyPr>
          <a:lstStyle/>
          <a:p>
            <a:r>
              <a:rPr lang="sk-SK" sz="4000" dirty="0"/>
              <a:t>Model riadeného dynamického systému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E042F52-1710-4B62-A93B-C9C2D899C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1706" y="1502827"/>
                <a:ext cx="1930072" cy="5557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Elev</m:t>
                      </m:r>
                      <m:r>
                        <a:rPr lang="sk-SK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sk-SK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cia</m:t>
                      </m:r>
                      <m:r>
                        <a:rPr lang="sk-SK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sk-SK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E042F52-1710-4B62-A93B-C9C2D899C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1706" y="1502827"/>
                <a:ext cx="1930072" cy="5557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cký objekt 65">
            <a:extLst>
              <a:ext uri="{FF2B5EF4-FFF2-40B4-BE49-F238E27FC236}">
                <a16:creationId xmlns:a16="http://schemas.microsoft.com/office/drawing/2014/main" id="{39195115-C878-4E98-8143-9037CC6420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83" y="2046332"/>
            <a:ext cx="5204919" cy="3778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42BCC51-2C33-4D89-B86D-33EC58EC7B64}"/>
                  </a:ext>
                </a:extLst>
              </p:cNvPr>
              <p:cNvSpPr txBox="1"/>
              <p:nvPr/>
            </p:nvSpPr>
            <p:spPr>
              <a:xfrm>
                <a:off x="8016670" y="1431514"/>
                <a:ext cx="1537274" cy="463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𝐴𝑧𝑖𝑚𝑢𝑡</m:t>
                      </m:r>
                      <m:r>
                        <a:rPr lang="sk-SK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sk-SK" sz="2400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42BCC51-2C33-4D89-B86D-33EC58EC7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70" y="1431514"/>
                <a:ext cx="1537274" cy="463325"/>
              </a:xfrm>
              <a:prstGeom prst="rect">
                <a:avLst/>
              </a:prstGeom>
              <a:blipFill>
                <a:blip r:embed="rId5"/>
                <a:stretch>
                  <a:fillRect r="-397"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cký objekt 66">
            <a:extLst>
              <a:ext uri="{FF2B5EF4-FFF2-40B4-BE49-F238E27FC236}">
                <a16:creationId xmlns:a16="http://schemas.microsoft.com/office/drawing/2014/main" id="{D249A294-E9A3-4A7A-A55C-F79BA0D981D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053" y="2168589"/>
            <a:ext cx="5764508" cy="3656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EEB1BEFA-A78D-4EBF-9836-26FF7C4E65BE}"/>
                  </a:ext>
                </a:extLst>
              </p:cNvPr>
              <p:cNvSpPr txBox="1"/>
              <p:nvPr/>
            </p:nvSpPr>
            <p:spPr>
              <a:xfrm>
                <a:off x="1017988" y="5942126"/>
                <a:ext cx="395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Obrázok 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sk-SK" sz="1200" i="1" dirty="0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Elevácia</a:t>
                </a:r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1200" i="1">
                        <a:solidFill>
                          <a:srgbClr val="44546A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uhol natočenia vo vertikálnej rovine </a:t>
                </a:r>
                <a:endParaRPr lang="sk-SK" sz="11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EEB1BEFA-A78D-4EBF-9836-26FF7C4E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88" y="5942126"/>
                <a:ext cx="3957507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BD8843E0-091A-42C1-AC3B-22E67B8CDCE2}"/>
                  </a:ext>
                </a:extLst>
              </p:cNvPr>
              <p:cNvSpPr txBox="1"/>
              <p:nvPr/>
            </p:nvSpPr>
            <p:spPr>
              <a:xfrm>
                <a:off x="6806553" y="5937830"/>
                <a:ext cx="395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Obrázok </a:t>
                </a:r>
                <a:r>
                  <a:rPr lang="en-US" sz="1200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sk-SK" sz="1200" i="1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Azimut</a:t>
                </a:r>
                <a14:m>
                  <m:oMath xmlns:m="http://schemas.openxmlformats.org/officeDocument/2006/math">
                    <m:r>
                      <a:rPr lang="sk-SK" sz="1200" i="1">
                        <a:solidFill>
                          <a:srgbClr val="44546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sk-SK" sz="1200" i="1">
                        <a:solidFill>
                          <a:srgbClr val="44546A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uhol natočenia v horizontálnej rovine</a:t>
                </a:r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BD8843E0-091A-42C1-AC3B-22E67B8C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53" y="5937830"/>
                <a:ext cx="3957507" cy="276999"/>
              </a:xfrm>
              <a:prstGeom prst="rect">
                <a:avLst/>
              </a:prstGeom>
              <a:blipFill>
                <a:blip r:embed="rId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036D2-4A84-47B0-89CC-71FF73AF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0" y="368061"/>
            <a:ext cx="10515600" cy="1325563"/>
          </a:xfrm>
        </p:spPr>
        <p:txBody>
          <a:bodyPr>
            <a:normAutofit/>
          </a:bodyPr>
          <a:lstStyle/>
          <a:p>
            <a:r>
              <a:rPr lang="sk-SK" sz="4000" dirty="0"/>
              <a:t>Feedforward kompenzácia a využitie umelej neurónovej siete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83B18CF0-77E2-4E49-BE90-1021D19F515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312"/>
          <a:stretch/>
        </p:blipFill>
        <p:spPr bwMode="auto">
          <a:xfrm>
            <a:off x="3433427" y="3887675"/>
            <a:ext cx="5073447" cy="2459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Šípka: nadol 6">
            <a:extLst>
              <a:ext uri="{FF2B5EF4-FFF2-40B4-BE49-F238E27FC236}">
                <a16:creationId xmlns:a16="http://schemas.microsoft.com/office/drawing/2014/main" id="{B0BF0903-EF37-406A-9FBA-D35B03935F1F}"/>
              </a:ext>
            </a:extLst>
          </p:cNvPr>
          <p:cNvSpPr/>
          <p:nvPr/>
        </p:nvSpPr>
        <p:spPr>
          <a:xfrm>
            <a:off x="5642547" y="3402415"/>
            <a:ext cx="112086" cy="485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EBD0202A-355B-46C8-9932-E50C45933432}"/>
              </a:ext>
            </a:extLst>
          </p:cNvPr>
          <p:cNvSpPr/>
          <p:nvPr/>
        </p:nvSpPr>
        <p:spPr>
          <a:xfrm>
            <a:off x="4498069" y="2217244"/>
            <a:ext cx="2383340" cy="1185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67CCE60-C954-4130-B802-78E4F341FA58}"/>
              </a:ext>
            </a:extLst>
          </p:cNvPr>
          <p:cNvSpPr txBox="1"/>
          <p:nvPr/>
        </p:nvSpPr>
        <p:spPr>
          <a:xfrm>
            <a:off x="6783275" y="4917155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u1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84833A2-B8A3-42D8-AFF9-6ADD6E11E496}"/>
              </a:ext>
            </a:extLst>
          </p:cNvPr>
          <p:cNvSpPr txBox="1"/>
          <p:nvPr/>
        </p:nvSpPr>
        <p:spPr>
          <a:xfrm>
            <a:off x="6783275" y="5224932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u2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B7ECF1E-A217-4D1D-8C4F-570B80A70296}"/>
                  </a:ext>
                </a:extLst>
              </p:cNvPr>
              <p:cNvSpPr txBox="1"/>
              <p:nvPr/>
            </p:nvSpPr>
            <p:spPr>
              <a:xfrm>
                <a:off x="8293760" y="4880891"/>
                <a:ext cx="3465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sk-SK" sz="1600" dirty="0"/>
              </a:p>
            </p:txBody>
          </p:sp>
        </mc:Choice>
        <mc:Fallback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CB7ECF1E-A217-4D1D-8C4F-570B80A70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760" y="4880891"/>
                <a:ext cx="346587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0699951D-F074-4292-80DF-48765C00765C}"/>
                  </a:ext>
                </a:extLst>
              </p:cNvPr>
              <p:cNvSpPr txBox="1"/>
              <p:nvPr/>
            </p:nvSpPr>
            <p:spPr>
              <a:xfrm>
                <a:off x="8293760" y="5209543"/>
                <a:ext cx="26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6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sk-SK" sz="1600" dirty="0"/>
              </a:p>
            </p:txBody>
          </p:sp>
        </mc:Choice>
        <mc:Fallback>
          <p:sp>
            <p:nvSpPr>
              <p:cNvPr id="16" name="BlokTextu 15">
                <a:extLst>
                  <a:ext uri="{FF2B5EF4-FFF2-40B4-BE49-F238E27FC236}">
                    <a16:creationId xmlns:a16="http://schemas.microsoft.com/office/drawing/2014/main" id="{0699951D-F074-4292-80DF-48765C00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760" y="5209543"/>
                <a:ext cx="266945" cy="338554"/>
              </a:xfrm>
              <a:prstGeom prst="rect">
                <a:avLst/>
              </a:prstGeom>
              <a:blipFill>
                <a:blip r:embed="rId4"/>
                <a:stretch>
                  <a:fillRect l="-2326" r="-23256" b="-109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Obrázok 17">
            <a:extLst>
              <a:ext uri="{FF2B5EF4-FFF2-40B4-BE49-F238E27FC236}">
                <a16:creationId xmlns:a16="http://schemas.microsoft.com/office/drawing/2014/main" id="{14C1F16F-EAB2-46E2-8AF9-6A95A7DD0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64" y="2283452"/>
            <a:ext cx="1616899" cy="1052755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526A548B-2D4A-49EC-B940-F684FCB0596A}"/>
              </a:ext>
            </a:extLst>
          </p:cNvPr>
          <p:cNvSpPr txBox="1"/>
          <p:nvPr/>
        </p:nvSpPr>
        <p:spPr>
          <a:xfrm>
            <a:off x="6399628" y="2479956"/>
            <a:ext cx="53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u1</a:t>
            </a:r>
            <a:r>
              <a:rPr lang="sk-SK" sz="800" dirty="0"/>
              <a:t>FFC</a:t>
            </a:r>
            <a:endParaRPr lang="sk-SK" dirty="0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5DEF72F0-6A6B-47DE-B41C-B94E78164652}"/>
              </a:ext>
            </a:extLst>
          </p:cNvPr>
          <p:cNvSpPr txBox="1"/>
          <p:nvPr/>
        </p:nvSpPr>
        <p:spPr>
          <a:xfrm>
            <a:off x="6399627" y="2824375"/>
            <a:ext cx="53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u2</a:t>
            </a:r>
            <a:r>
              <a:rPr lang="sk-SK" sz="800" dirty="0"/>
              <a:t>FFC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DD2E8FC6-F5A6-417A-9F90-5F3FB17A4E1C}"/>
                  </a:ext>
                </a:extLst>
              </p:cNvPr>
              <p:cNvSpPr txBox="1"/>
              <p:nvPr/>
            </p:nvSpPr>
            <p:spPr>
              <a:xfrm>
                <a:off x="4495071" y="2441544"/>
                <a:ext cx="3465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sk-SK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sz="1600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DD2E8FC6-F5A6-417A-9F90-5F3FB17A4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71" y="2441544"/>
                <a:ext cx="346587" cy="338554"/>
              </a:xfrm>
              <a:prstGeom prst="rect">
                <a:avLst/>
              </a:prstGeom>
              <a:blipFill>
                <a:blip r:embed="rId6"/>
                <a:stretch>
                  <a:fillRect r="-8772" b="-109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7FA9621B-AACD-4C20-A896-6A644A82ABE5}"/>
                  </a:ext>
                </a:extLst>
              </p:cNvPr>
              <p:cNvSpPr txBox="1"/>
              <p:nvPr/>
            </p:nvSpPr>
            <p:spPr>
              <a:xfrm>
                <a:off x="4513890" y="2780098"/>
                <a:ext cx="26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6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6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k-SK" sz="1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sz="1600" dirty="0"/>
              </a:p>
            </p:txBody>
          </p:sp>
        </mc:Choice>
        <mc:Fallback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7FA9621B-AACD-4C20-A896-6A644A82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90" y="2780098"/>
                <a:ext cx="266945" cy="338554"/>
              </a:xfrm>
              <a:prstGeom prst="rect">
                <a:avLst/>
              </a:prstGeom>
              <a:blipFill>
                <a:blip r:embed="rId7"/>
                <a:stretch>
                  <a:fillRect r="-40909" b="-89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lokTextu 25">
            <a:extLst>
              <a:ext uri="{FF2B5EF4-FFF2-40B4-BE49-F238E27FC236}">
                <a16:creationId xmlns:a16="http://schemas.microsoft.com/office/drawing/2014/main" id="{1884912F-B9C9-4B9A-8BC6-593A660EC74E}"/>
              </a:ext>
            </a:extLst>
          </p:cNvPr>
          <p:cNvSpPr txBox="1"/>
          <p:nvPr/>
        </p:nvSpPr>
        <p:spPr>
          <a:xfrm>
            <a:off x="4205316" y="6350613"/>
            <a:ext cx="3529668" cy="284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PID regulátor s feedforward kompenzáciou </a:t>
            </a:r>
          </a:p>
        </p:txBody>
      </p:sp>
      <p:pic>
        <p:nvPicPr>
          <p:cNvPr id="28" name="Obrázok 27">
            <a:extLst>
              <a:ext uri="{FF2B5EF4-FFF2-40B4-BE49-F238E27FC236}">
                <a16:creationId xmlns:a16="http://schemas.microsoft.com/office/drawing/2014/main" id="{0C87AA45-08CC-48E0-AF6D-D1CF24B00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5140" y="1906412"/>
            <a:ext cx="5670020" cy="44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4A6E2-5A0D-4747-B266-A0B547C0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8" y="389118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Čiastočná kompenzácia pri riadení elevácie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EE18DB3-A39A-49E8-88A3-9A695B6D6318}"/>
              </a:ext>
            </a:extLst>
          </p:cNvPr>
          <p:cNvSpPr txBox="1"/>
          <p:nvPr/>
        </p:nvSpPr>
        <p:spPr>
          <a:xfrm>
            <a:off x="4348110" y="6392045"/>
            <a:ext cx="3495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Trénovací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kompenzácia elevácie</a:t>
            </a:r>
          </a:p>
        </p:txBody>
      </p:sp>
      <p:pic>
        <p:nvPicPr>
          <p:cNvPr id="14" name="Obrázok 13">
            <a:extLst>
              <a:ext uri="{FF2B5EF4-FFF2-40B4-BE49-F238E27FC236}">
                <a16:creationId xmlns:a16="http://schemas.microsoft.com/office/drawing/2014/main" id="{ED77F125-9979-4DCA-9BC5-AEFED32B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56" y="1409668"/>
            <a:ext cx="8422878" cy="49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A3ABB6F-573D-4755-8DF4-999CD120E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3" y="1468074"/>
            <a:ext cx="8751811" cy="4785634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5D56412-2DDC-4AB5-8CC8-97FDAAF913AC}"/>
              </a:ext>
            </a:extLst>
          </p:cNvPr>
          <p:cNvSpPr txBox="1"/>
          <p:nvPr/>
        </p:nvSpPr>
        <p:spPr>
          <a:xfrm>
            <a:off x="4062718" y="6354375"/>
            <a:ext cx="4066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Feedforward riadenie elevácie v otvorenej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smyčke</a:t>
            </a:r>
            <a:endParaRPr lang="sk-SK" sz="1200" i="1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851451F0-6859-40C6-B427-B01388D3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8" y="389118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Čiastočná kompenzácia pri riadení elevácie</a:t>
            </a:r>
          </a:p>
        </p:txBody>
      </p:sp>
    </p:spTree>
    <p:extLst>
      <p:ext uri="{BB962C8B-B14F-4D97-AF65-F5344CB8AC3E}">
        <p14:creationId xmlns:p14="http://schemas.microsoft.com/office/powerpoint/2010/main" val="9859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A31F98BF-1814-4B9A-BC2A-AE93781A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pri riadení elevácie a azimutu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54E051A4-9AA1-4574-92A3-6CFF8372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63" y="911095"/>
            <a:ext cx="4159872" cy="5533561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C5913E83-D62E-42D2-A61C-F40FA03C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09" y="911095"/>
            <a:ext cx="4337324" cy="5533561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58D007C7-EED3-4941-B9E3-4028BC0EE482}"/>
              </a:ext>
            </a:extLst>
          </p:cNvPr>
          <p:cNvSpPr txBox="1"/>
          <p:nvPr/>
        </p:nvSpPr>
        <p:spPr>
          <a:xfrm>
            <a:off x="75501" y="6513712"/>
            <a:ext cx="6350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7)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Trénovací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kompenzácia pri riadení elevácie a azimutu (stabilná oblasť elevácie)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B606F3E6-4AAB-4F6B-BE1C-AABBE8CB0C3B}"/>
                  </a:ext>
                </a:extLst>
              </p:cNvPr>
              <p:cNvSpPr txBox="1"/>
              <p:nvPr/>
            </p:nvSpPr>
            <p:spPr>
              <a:xfrm>
                <a:off x="6549909" y="6513712"/>
                <a:ext cx="48967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Obrázok 8) Predikcia napätí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(feedforward net </a:t>
                </a:r>
                <a:r>
                  <a:rPr lang="en-US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10,5]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hidden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neurons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2" name="BlokTextu 21">
                <a:extLst>
                  <a:ext uri="{FF2B5EF4-FFF2-40B4-BE49-F238E27FC236}">
                    <a16:creationId xmlns:a16="http://schemas.microsoft.com/office/drawing/2014/main" id="{B606F3E6-4AAB-4F6B-BE1C-AABBE8CB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09" y="6513712"/>
                <a:ext cx="489674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35047FA-2E76-4CFA-B7C1-7D39CEB41B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854" y="1411619"/>
            <a:ext cx="6811061" cy="447745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3366B262-2167-4A7F-A447-C804731A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pri riadení elevácie a azimutu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1B980185-B840-4ECE-982E-3A8A0B34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04" y="880844"/>
            <a:ext cx="3969342" cy="5540696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157CF9B-9BAF-4A54-8711-5D1ED1B1D003}"/>
              </a:ext>
            </a:extLst>
          </p:cNvPr>
          <p:cNvSpPr txBox="1"/>
          <p:nvPr/>
        </p:nvSpPr>
        <p:spPr>
          <a:xfrm>
            <a:off x="989841" y="6189015"/>
            <a:ext cx="6124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9) Riadenie elevácie a azimutu pomocou PID regulátorov s feedforward kompenzáciou </a:t>
            </a:r>
            <a:b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(feedforward net </a:t>
            </a:r>
            <a:r>
              <a:rPr lang="en-US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10,5]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neurons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1D04E4FC-3B5B-4492-A277-1242AADC1079}"/>
                  </a:ext>
                </a:extLst>
              </p:cNvPr>
              <p:cNvSpPr txBox="1"/>
              <p:nvPr/>
            </p:nvSpPr>
            <p:spPr>
              <a:xfrm>
                <a:off x="7205993" y="6467546"/>
                <a:ext cx="49809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Obrázok 10) Predikcia napätí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sk-SK" sz="1200" i="1">
                            <a:solidFill>
                              <a:srgbClr val="44546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(feedforward net [2,2]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hidden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sk-SK" sz="1200" i="1" dirty="0" err="1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neurons</a:t>
                </a:r>
                <a:r>
                  <a:rPr lang="sk-SK" sz="1200" i="1" dirty="0">
                    <a:solidFill>
                      <a:srgbClr val="44546A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1D04E4FC-3B5B-4492-A277-1242AADC1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93" y="6467546"/>
                <a:ext cx="498096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8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557392F-152E-4C62-9BFE-184AA0C7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9" y="1105062"/>
            <a:ext cx="8326510" cy="4968363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8C1A7F2B-2546-464A-B02F-4B9C14A3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81" y="113455"/>
            <a:ext cx="10515600" cy="767389"/>
          </a:xfrm>
        </p:spPr>
        <p:txBody>
          <a:bodyPr>
            <a:normAutofit/>
          </a:bodyPr>
          <a:lstStyle/>
          <a:p>
            <a:r>
              <a:rPr lang="sk-SK" sz="4000" dirty="0"/>
              <a:t>Kompenzácia pri riadení elevácie a azimutu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82FF41A-9D94-4299-9DE8-F76DCA37FFD5}"/>
              </a:ext>
            </a:extLst>
          </p:cNvPr>
          <p:cNvSpPr txBox="1"/>
          <p:nvPr/>
        </p:nvSpPr>
        <p:spPr>
          <a:xfrm>
            <a:off x="2913197" y="6167532"/>
            <a:ext cx="6234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Obrázok 11) Riadenie elevácie a azimutu pomocou PID regulátorov s feedforward kompenzáciou</a:t>
            </a:r>
            <a:b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(feedforward net [2,2]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hidden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200" i="1" dirty="0" err="1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neurons</a:t>
            </a:r>
            <a:r>
              <a:rPr lang="sk-SK" sz="1200" i="1" dirty="0">
                <a:solidFill>
                  <a:srgbClr val="44546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9828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389</Words>
  <Application>Microsoft Office PowerPoint</Application>
  <PresentationFormat>Širokouhlá</PresentationFormat>
  <Paragraphs>51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Motív Office</vt:lpstr>
      <vt:lpstr>Aproximácia inverzného modelu pomocou umelej neurónovej siete a jej použitie na feedforward kompenzáciu pri riadení  nelineárneho dynamického systému</vt:lpstr>
      <vt:lpstr>Obsah</vt:lpstr>
      <vt:lpstr>Model riadeného dynamického systému</vt:lpstr>
      <vt:lpstr>Feedforward kompenzácia a využitie umelej neurónovej siete</vt:lpstr>
      <vt:lpstr>Čiastočná kompenzácia pri riadení elevácie</vt:lpstr>
      <vt:lpstr>Čiastočná kompenzácia pri riadení elevácie</vt:lpstr>
      <vt:lpstr>Kompenzácia pri riadení elevácie a azimutu</vt:lpstr>
      <vt:lpstr>Kompenzácia pri riadení elevácie a azimutu</vt:lpstr>
      <vt:lpstr>Kompenzácia pri riadení elevácie a azimutu</vt:lpstr>
      <vt:lpstr>Kompenzácia v nestabilnej oblasti elevácie</vt:lpstr>
      <vt:lpstr>Kompenzácia v nestabilnej oblasti elevácie</vt:lpstr>
      <vt:lpstr>Kompenzácia v nestabilnej oblasti elevácie</vt:lpstr>
      <vt:lpstr>Kompenzácia v nestabilnej oblasti elevácie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Aproximácia inverzného modelu pomocou umelej neurónovej siete a jej použitie na feedforward kompenzáciu  pri riadení nelineárneho dynamického systému</dc:title>
  <dc:creator>Juraj</dc:creator>
  <cp:lastModifiedBy>Juraj</cp:lastModifiedBy>
  <cp:revision>30</cp:revision>
  <dcterms:created xsi:type="dcterms:W3CDTF">2021-06-18T11:18:19Z</dcterms:created>
  <dcterms:modified xsi:type="dcterms:W3CDTF">2021-06-19T16:57:59Z</dcterms:modified>
</cp:coreProperties>
</file>