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8"/>
  </p:notesMasterIdLst>
  <p:sldIdLst>
    <p:sldId id="256" r:id="rId5"/>
    <p:sldId id="257" r:id="rId6"/>
    <p:sldId id="265" r:id="rId7"/>
    <p:sldId id="258" r:id="rId8"/>
    <p:sldId id="259" r:id="rId9"/>
    <p:sldId id="268" r:id="rId10"/>
    <p:sldId id="267" r:id="rId11"/>
    <p:sldId id="261" r:id="rId12"/>
    <p:sldId id="269" r:id="rId13"/>
    <p:sldId id="266" r:id="rId14"/>
    <p:sldId id="26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08B18-3231-4248-9FCD-160213AB4097}" v="1473" vWet="1474" dt="2024-01-22T13:31:08.542"/>
    <p1510:client id="{E7475F96-D693-4653-9D28-3A6B39E1D3EA}" v="1024" dt="2024-01-22T18:06:38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/>
              <a:t>Digitalizacija</a:t>
            </a:r>
            <a:br>
              <a:rPr lang="en-US"/>
            </a:br>
            <a:r>
              <a:rPr lang="hr-HR" sz="4400"/>
              <a:t>Jura </a:t>
            </a:r>
            <a:r>
              <a:rPr lang="hr-HR" sz="4400" err="1"/>
              <a:t>Hostić</a:t>
            </a:r>
            <a:r>
              <a:rPr lang="hr-HR" sz="4400"/>
              <a:t> i Film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Ispitivanje</a:t>
            </a:r>
            <a:r>
              <a:rPr lang="en-US"/>
              <a:t> </a:t>
            </a:r>
            <a:r>
              <a:rPr lang="en-US" err="1"/>
              <a:t>sustava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2400" dirty="0"/>
              <a:t>Testiranje komponenti:</a:t>
            </a:r>
          </a:p>
          <a:p>
            <a:pPr lvl="2"/>
            <a:r>
              <a:rPr lang="hr-HR" sz="2000" dirty="0"/>
              <a:t>poslužiteljska strana</a:t>
            </a:r>
          </a:p>
          <a:p>
            <a:pPr lvl="2"/>
            <a:r>
              <a:rPr lang="hr-HR" sz="2000" dirty="0" err="1"/>
              <a:t>unit</a:t>
            </a:r>
            <a:r>
              <a:rPr lang="hr-HR" sz="2000" dirty="0"/>
              <a:t> testovi</a:t>
            </a:r>
          </a:p>
          <a:p>
            <a:pPr lvl="2"/>
            <a:r>
              <a:rPr lang="hr-HR" sz="2000" dirty="0"/>
              <a:t>testiranje najvažnijih krajnjih točaka </a:t>
            </a:r>
          </a:p>
          <a:p>
            <a:pPr lvl="1"/>
            <a:r>
              <a:rPr lang="hr-HR" sz="2400" dirty="0"/>
              <a:t>Testiranje sustava:</a:t>
            </a:r>
          </a:p>
          <a:p>
            <a:pPr lvl="2"/>
            <a:r>
              <a:rPr lang="hr-HR" sz="2000" dirty="0"/>
              <a:t>na razini mobilne aplikacije</a:t>
            </a:r>
          </a:p>
          <a:p>
            <a:pPr lvl="2"/>
            <a:r>
              <a:rPr lang="hr-HR" sz="2000" dirty="0"/>
              <a:t>simuliranje korisničkih unosa</a:t>
            </a:r>
          </a:p>
          <a:p>
            <a:pPr lvl="2"/>
            <a:r>
              <a:rPr lang="hr-HR" sz="2000" dirty="0"/>
              <a:t>ključni paketi: </a:t>
            </a:r>
            <a:r>
              <a:rPr lang="hr-HR" sz="2000" dirty="0" err="1"/>
              <a:t>flutter_test</a:t>
            </a:r>
            <a:r>
              <a:rPr lang="hr-HR" sz="2000" dirty="0"/>
              <a:t> i </a:t>
            </a:r>
            <a:r>
              <a:rPr lang="hr-HR" sz="2000" dirty="0" err="1"/>
              <a:t>integration_test</a:t>
            </a:r>
            <a:endParaRPr lang="hr-HR" sz="2000" dirty="0"/>
          </a:p>
          <a:p>
            <a:pPr lvl="2"/>
            <a:r>
              <a:rPr lang="hr-HR" sz="2000" dirty="0"/>
              <a:t>testiranje važnih funkcionalnosti i integracije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3943350" cy="49313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r-HR" sz="1600" b="1" dirty="0"/>
              <a:t>Komunikacija unutar tima: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Whats</a:t>
            </a:r>
            <a:r>
              <a:rPr lang="en-US" sz="1200"/>
              <a:t>A</a:t>
            </a:r>
            <a:r>
              <a:rPr lang="hr-HR" sz="1200"/>
              <a:t>pp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Discord</a:t>
            </a:r>
          </a:p>
          <a:p>
            <a:pPr>
              <a:lnSpc>
                <a:spcPct val="100000"/>
              </a:lnSpc>
            </a:pPr>
            <a:r>
              <a:rPr lang="hr-HR" sz="1600" b="1" dirty="0"/>
              <a:t>Izrada UML dijagrama: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dbdiagram (za dijagram baze podataka)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Visual Paradigm Online (za dijagram razreda)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Astah (za ostale UML dijagrame)</a:t>
            </a:r>
          </a:p>
          <a:p>
            <a:pPr>
              <a:lnSpc>
                <a:spcPct val="100000"/>
              </a:lnSpc>
            </a:pPr>
            <a:r>
              <a:rPr lang="hr-HR" sz="1600" b="1" dirty="0"/>
              <a:t>Sustav upravljanja verzijama: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Git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Github (udaljeni repozitorij)</a:t>
            </a:r>
          </a:p>
          <a:p>
            <a:pPr>
              <a:lnSpc>
                <a:spcPct val="100000"/>
              </a:lnSpc>
            </a:pPr>
            <a:r>
              <a:rPr lang="hr-HR" sz="1600" b="1" dirty="0"/>
              <a:t>Razvojna okruženja: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PyCharm (za razvoj API-ja)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Android Studio (za razvoj mobilne aplikacije)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F35567-A64A-2535-B36E-9BF2E78185C2}"/>
              </a:ext>
            </a:extLst>
          </p:cNvPr>
          <p:cNvSpPr txBox="1">
            <a:spLocks/>
          </p:cNvSpPr>
          <p:nvPr/>
        </p:nvSpPr>
        <p:spPr>
          <a:xfrm>
            <a:off x="4572000" y="1395554"/>
            <a:ext cx="3943350" cy="493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r-HR" sz="1600" b="1" dirty="0"/>
              <a:t>Razvojni okviri i programski jezici: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Flutter (razvojni okvir)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Dart (programski jezik, korišten uz Flutter)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FastAPI (razvojni okvir, baziran na Flasku, za kreiranje API-ja)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Python (korišten za kreiranje API-ja)</a:t>
            </a:r>
          </a:p>
          <a:p>
            <a:pPr>
              <a:lnSpc>
                <a:spcPct val="100000"/>
              </a:lnSpc>
            </a:pPr>
            <a:r>
              <a:rPr lang="hr-HR" sz="1600" b="1" dirty="0"/>
              <a:t>Hosting i oblak: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Render (za puštanje aplikacije u pogon)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Microsoft Azure (korišten za hosting i druge potrebe)</a:t>
            </a:r>
          </a:p>
          <a:p>
            <a:pPr>
              <a:lnSpc>
                <a:spcPct val="100000"/>
              </a:lnSpc>
            </a:pPr>
            <a:r>
              <a:rPr lang="hr-HR" sz="1600" b="1" dirty="0"/>
              <a:t>Dodatne tehnologije: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OpenAPI standard (automatska dokumentacija za FastAPI)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Google Cloud Vision API (za prepoznavanje teksta na slikama)</a:t>
            </a:r>
          </a:p>
          <a:p>
            <a:pPr lvl="1">
              <a:lnSpc>
                <a:spcPct val="100000"/>
              </a:lnSpc>
            </a:pPr>
            <a:r>
              <a:rPr lang="hr-HR" sz="1200" dirty="0"/>
              <a:t>Baza podatak</a:t>
            </a:r>
            <a:r>
              <a:rPr lang="en-US" sz="1200" dirty="0"/>
              <a:t>a</a:t>
            </a:r>
            <a:endParaRPr lang="hr-HR" sz="700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6" name="Slika 5" descr="Slika na kojoj se prikazuje tekst, broj, Font, paralelno&#10;&#10;Opis je automatski generiran">
            <a:extLst>
              <a:ext uri="{FF2B5EF4-FFF2-40B4-BE49-F238E27FC236}">
                <a16:creationId xmlns:a16="http://schemas.microsoft.com/office/drawing/2014/main" id="{F82951C3-B8B6-3498-57D9-6ED6EF51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35" y="2763593"/>
            <a:ext cx="2523140" cy="3222118"/>
          </a:xfrm>
          <a:prstGeom prst="rect">
            <a:avLst/>
          </a:prstGeom>
        </p:spPr>
      </p:pic>
      <p:pic>
        <p:nvPicPr>
          <p:cNvPr id="8" name="Slika 7" descr="Slika na kojoj se prikazuje tekst, broj, snimka zaslona, paralelno&#10;&#10;Opis je automatski generiran">
            <a:extLst>
              <a:ext uri="{FF2B5EF4-FFF2-40B4-BE49-F238E27FC236}">
                <a16:creationId xmlns:a16="http://schemas.microsoft.com/office/drawing/2014/main" id="{9826E064-D374-23DC-56DC-1F9B87CCB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597999"/>
            <a:ext cx="2486602" cy="2881908"/>
          </a:xfrm>
          <a:prstGeom prst="rect">
            <a:avLst/>
          </a:prstGeom>
        </p:spPr>
      </p:pic>
      <p:pic>
        <p:nvPicPr>
          <p:cNvPr id="16" name="Slika 15" descr="Slika na kojoj se prikazuje snimka zaslona, kvadrat, šarenilo, Trokut&#10;&#10;Opis je automatski generiran">
            <a:extLst>
              <a:ext uri="{FF2B5EF4-FFF2-40B4-BE49-F238E27FC236}">
                <a16:creationId xmlns:a16="http://schemas.microsoft.com/office/drawing/2014/main" id="{A9D71A37-DBAE-145A-972F-47DB8EBB8D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8" y="1274302"/>
            <a:ext cx="2788358" cy="394050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A6EFC29-B9CA-E2BB-6B6F-3E9C57F5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75" y="5287790"/>
            <a:ext cx="4886476" cy="100184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hr-HR" sz="2000" dirty="0"/>
              <a:t>Projekt se odvijao u dvije etape koje se prvotno poklapaju s </a:t>
            </a:r>
            <a:r>
              <a:rPr lang="hr-HR" sz="2000" dirty="0" err="1"/>
              <a:t>vodopadnim</a:t>
            </a:r>
            <a:r>
              <a:rPr lang="hr-HR" sz="2000" dirty="0"/>
              <a:t> modelom, no efektivno, zbog većeg broja sastanaka i nastojanja za brzom prilagodbom provedeno vrijeme moglo se osloviti i kao agilni razvoj</a:t>
            </a: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>
                <a:sym typeface="Wingdings" panose="05000000000000000000" pitchFamily="2" charset="2"/>
              </a:rPr>
              <a:t>Pravilna raspodjela i međusobna ispomoć ključni su za uspješan rad na projektu</a:t>
            </a:r>
          </a:p>
          <a:p>
            <a:r>
              <a:rPr lang="hr-HR" sz="2400" dirty="0">
                <a:sym typeface="Wingdings" panose="05000000000000000000" pitchFamily="2" charset="2"/>
              </a:rPr>
              <a:t>Novi alati najbolje se savladavaju upotrebom</a:t>
            </a:r>
          </a:p>
          <a:p>
            <a:r>
              <a:rPr lang="hr-HR" sz="2400" dirty="0">
                <a:sym typeface="Wingdings" panose="05000000000000000000" pitchFamily="2" charset="2"/>
              </a:rPr>
              <a:t>Točna definicija zadataka pomaže u međusobnom razumijevanju i izbjegavanju sukoba</a:t>
            </a:r>
          </a:p>
          <a:p>
            <a:r>
              <a:rPr lang="hr-HR" sz="2400" dirty="0">
                <a:sym typeface="Wingdings" panose="05000000000000000000" pitchFamily="2" charset="2"/>
              </a:rPr>
              <a:t>Podjela na povezane dijelova ušteđuje puno vremena (na udaljenim repozitorijima, u sklopa kodu, …)</a:t>
            </a:r>
          </a:p>
          <a:p>
            <a:r>
              <a:rPr lang="hr-HR" sz="2400" dirty="0">
                <a:sym typeface="Wingdings" panose="05000000000000000000" pitchFamily="2" charset="2"/>
              </a:rPr>
              <a:t>Odvojiti dokumentaciju od koda</a:t>
            </a:r>
          </a:p>
          <a:p>
            <a:r>
              <a:rPr lang="hr-HR" sz="2400" dirty="0">
                <a:sym typeface="Wingdings" panose="05000000000000000000" pitchFamily="2" charset="2"/>
              </a:rPr>
              <a:t>Uskladiti rad s </a:t>
            </a:r>
            <a:r>
              <a:rPr lang="hr-HR" sz="2400" dirty="0" err="1">
                <a:sym typeface="Wingdings" panose="05000000000000000000" pitchFamily="2" charset="2"/>
              </a:rPr>
              <a:t>Git</a:t>
            </a:r>
            <a:r>
              <a:rPr lang="hr-HR" sz="2400" dirty="0">
                <a:sym typeface="Wingdings" panose="05000000000000000000" pitchFamily="2" charset="2"/>
              </a:rPr>
              <a:t> procesima među članovima, koristiti konvencije</a:t>
            </a:r>
          </a:p>
          <a:p>
            <a:r>
              <a:rPr lang="hr-HR" sz="2400" dirty="0">
                <a:sym typeface="Wingdings" panose="05000000000000000000" pitchFamily="2" charset="2"/>
              </a:rPr>
              <a:t>Pregledavati kod međusobno</a:t>
            </a:r>
          </a:p>
          <a:p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Opis zadatka</a:t>
            </a:r>
          </a:p>
          <a:p>
            <a:r>
              <a:rPr lang="hr-HR"/>
              <a:t>Pregled zahtjeva</a:t>
            </a:r>
          </a:p>
          <a:p>
            <a:r>
              <a:rPr lang="hr-HR"/>
              <a:t>Korišteni alati i tehnologije</a:t>
            </a:r>
          </a:p>
          <a:p>
            <a:r>
              <a:rPr lang="hr-HR"/>
              <a:t>Organizacija rada</a:t>
            </a:r>
          </a:p>
          <a:p>
            <a:r>
              <a:rPr lang="hr-HR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Članovi</a:t>
            </a:r>
            <a:r>
              <a:rPr lang="en-US"/>
              <a:t> </a:t>
            </a:r>
            <a:r>
              <a:rPr lang="en-US" err="1"/>
              <a:t>tima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/>
              <a:t>Rad na mobilnoj aplikaciji:</a:t>
            </a:r>
          </a:p>
          <a:p>
            <a:pPr lvl="1"/>
            <a:r>
              <a:rPr lang="hr-HR" sz="1800"/>
              <a:t>voditelj: Tvrtko Puškarić</a:t>
            </a:r>
          </a:p>
          <a:p>
            <a:pPr lvl="1"/>
            <a:r>
              <a:rPr lang="hr-HR" sz="1800"/>
              <a:t>Luka Bradarić </a:t>
            </a:r>
            <a:r>
              <a:rPr lang="hr-HR" sz="1800" err="1"/>
              <a:t>Lisić</a:t>
            </a:r>
            <a:endParaRPr lang="hr-HR" sz="1800"/>
          </a:p>
          <a:p>
            <a:pPr lvl="1"/>
            <a:r>
              <a:rPr lang="hr-HR" sz="1800"/>
              <a:t>Martin Subotić</a:t>
            </a:r>
          </a:p>
          <a:p>
            <a:r>
              <a:rPr lang="hr-HR" sz="2400"/>
              <a:t>Rad na poslužitelju:</a:t>
            </a:r>
          </a:p>
          <a:p>
            <a:pPr lvl="1"/>
            <a:r>
              <a:rPr lang="hr-HR" sz="1800"/>
              <a:t>voditelj: Jura </a:t>
            </a:r>
            <a:r>
              <a:rPr lang="hr-HR" sz="1800" err="1"/>
              <a:t>Hostić</a:t>
            </a:r>
          </a:p>
          <a:p>
            <a:pPr lvl="1"/>
            <a:r>
              <a:rPr lang="hr-HR" sz="1800"/>
              <a:t>Karlo </a:t>
            </a:r>
            <a:r>
              <a:rPr lang="hr-HR" sz="1800" err="1"/>
              <a:t>Grgičin</a:t>
            </a:r>
            <a:endParaRPr lang="hr-HR" sz="1800"/>
          </a:p>
          <a:p>
            <a:pPr lvl="1"/>
            <a:r>
              <a:rPr lang="hr-HR" sz="1800"/>
              <a:t>Andrea Milanović</a:t>
            </a:r>
          </a:p>
          <a:p>
            <a:pPr lvl="1"/>
            <a:r>
              <a:rPr lang="hr-HR" sz="1800"/>
              <a:t>Katarina Pešić</a:t>
            </a:r>
          </a:p>
          <a:p>
            <a:pPr lvl="1"/>
            <a:endParaRPr lang="hr-HR" sz="1800"/>
          </a:p>
          <a:p>
            <a:r>
              <a:rPr lang="hr-HR" sz="2400"/>
              <a:t>Voditelj: Tvrtko Puškarić</a:t>
            </a:r>
          </a:p>
          <a:p>
            <a:r>
              <a:rPr lang="hr-HR" sz="2400"/>
              <a:t>Svi članovi tima radili su na izradi tehničke dokumentacije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>
                <a:ea typeface="+mn-lt"/>
                <a:cs typeface="+mn-lt"/>
              </a:rPr>
              <a:t>Cilj našeg projekat je razviti mobilnu aplikaciju zaduženu za digitalizaciju dokumenata unutar pojedine tvrtke</a:t>
            </a:r>
            <a:endParaRPr lang="hr-HR" sz="2400"/>
          </a:p>
          <a:p>
            <a:pPr>
              <a:lnSpc>
                <a:spcPct val="100000"/>
              </a:lnSpc>
            </a:pPr>
            <a:r>
              <a:rPr lang="hr-HR" sz="2400"/>
              <a:t>Na tržištu postoje slični proizvodi kao što su Google </a:t>
            </a:r>
            <a:r>
              <a:rPr lang="hr-HR" sz="2400" err="1"/>
              <a:t>Workspace</a:t>
            </a:r>
            <a:r>
              <a:rPr lang="hr-HR" sz="2400"/>
              <a:t>, Amazon </a:t>
            </a:r>
            <a:r>
              <a:rPr lang="hr-HR" sz="2400" err="1"/>
              <a:t>Textract</a:t>
            </a:r>
            <a:r>
              <a:rPr lang="hr-HR" sz="2400"/>
              <a:t>, ABBYY </a:t>
            </a:r>
            <a:r>
              <a:rPr lang="hr-HR" sz="2400" err="1"/>
              <a:t>FineReader</a:t>
            </a:r>
            <a:r>
              <a:rPr lang="hr-HR" sz="2400"/>
              <a:t> i drugi</a:t>
            </a:r>
          </a:p>
          <a:p>
            <a:pPr lvl="1">
              <a:lnSpc>
                <a:spcPct val="100000"/>
              </a:lnSpc>
            </a:pPr>
            <a:r>
              <a:rPr lang="hr-HR" sz="2000"/>
              <a:t>Svim tim programima je zajedničko korištenje OCR-a za digitaliziranje dokumenata, a naše rješenje bi </a:t>
            </a:r>
            <a:r>
              <a:rPr lang="hr-HR" sz="2000" err="1"/>
              <a:t>donjelo</a:t>
            </a:r>
            <a:r>
              <a:rPr lang="hr-HR" sz="2000"/>
              <a:t> veću prilagodljivost specifičnim zahtjevima i različite uloge za različite poslove u specifičnoj firmi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4528786" cy="844838"/>
          </a:xfrm>
        </p:spPr>
        <p:txBody>
          <a:bodyPr/>
          <a:lstStyle/>
          <a:p>
            <a:r>
              <a:rPr lang="hr-HR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5"/>
            <a:ext cx="7787439" cy="26530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/>
              <a:t>Neki od</a:t>
            </a:r>
            <a:r>
              <a:rPr lang="hr-HR" sz="2400"/>
              <a:t> glavnih funkcionalnih zahtjeva su:</a:t>
            </a:r>
            <a:endParaRPr lang="hr-HR" sz="240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hr-HR" sz="2000">
                <a:ea typeface="+mn-lt"/>
                <a:cs typeface="+mn-lt"/>
              </a:rPr>
              <a:t>Unos do 50 dokumenata odjednom</a:t>
            </a:r>
          </a:p>
          <a:p>
            <a:pPr lvl="1">
              <a:lnSpc>
                <a:spcPct val="100000"/>
              </a:lnSpc>
            </a:pPr>
            <a:r>
              <a:rPr lang="hr-HR" sz="2000">
                <a:ea typeface="+mn-lt"/>
                <a:cs typeface="+mn-lt"/>
              </a:rPr>
              <a:t>implementacija OCR-a, provjera uvjeta za unos dokumenata</a:t>
            </a:r>
          </a:p>
          <a:p>
            <a:pPr lvl="1">
              <a:lnSpc>
                <a:spcPct val="100000"/>
              </a:lnSpc>
            </a:pPr>
            <a:r>
              <a:rPr lang="hr-HR" sz="2000">
                <a:ea typeface="+mn-lt"/>
                <a:cs typeface="+mn-lt"/>
              </a:rPr>
              <a:t>prikaz skeniranih dokumenata</a:t>
            </a:r>
          </a:p>
          <a:p>
            <a:pPr lvl="1">
              <a:lnSpc>
                <a:spcPct val="100000"/>
              </a:lnSpc>
            </a:pPr>
            <a:r>
              <a:rPr lang="hr-HR" sz="2000">
                <a:ea typeface="+mn-lt"/>
                <a:cs typeface="+mn-lt"/>
              </a:rPr>
              <a:t>spremanje dokumenata u bazu</a:t>
            </a:r>
          </a:p>
          <a:p>
            <a:pPr lvl="1">
              <a:lnSpc>
                <a:spcPct val="100000"/>
              </a:lnSpc>
            </a:pPr>
            <a:r>
              <a:rPr lang="hr-HR" sz="2000">
                <a:ea typeface="+mn-lt"/>
                <a:cs typeface="+mn-lt"/>
              </a:rPr>
              <a:t>više vrsta dokumenata</a:t>
            </a:r>
          </a:p>
          <a:p>
            <a:pPr lvl="1">
              <a:lnSpc>
                <a:spcPct val="100000"/>
              </a:lnSpc>
            </a:pPr>
            <a:r>
              <a:rPr lang="hr-HR" sz="2000">
                <a:ea typeface="+mn-lt"/>
                <a:cs typeface="+mn-lt"/>
              </a:rPr>
              <a:t>više vrsta uloga</a:t>
            </a:r>
            <a:endParaRPr lang="hr-HR" sz="200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CC8A10-EC29-BFE6-9D76-A3145333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/>
              <a:t>UML dijagrami obrasca uporabe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1AB339B-2CA6-6915-C1C8-B8851F20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3CECE9CB-3F16-DE7A-5FF0-5736E99A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0" y="3723451"/>
            <a:ext cx="3811781" cy="2256243"/>
          </a:xfrm>
          <a:prstGeom prst="rect">
            <a:avLst/>
          </a:prstGeom>
        </p:spPr>
      </p:pic>
      <p:pic>
        <p:nvPicPr>
          <p:cNvPr id="8" name="Picture 7" descr="A diagram of a document&#10;&#10;Description automatically generated">
            <a:extLst>
              <a:ext uri="{FF2B5EF4-FFF2-40B4-BE49-F238E27FC236}">
                <a16:creationId xmlns:a16="http://schemas.microsoft.com/office/drawing/2014/main" id="{C97858FF-7C43-3F66-1E1D-67B41152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39" y="3717758"/>
            <a:ext cx="3811781" cy="2261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4DDAD-B52C-4836-6E23-76736484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0" y="1258666"/>
            <a:ext cx="3811781" cy="2239880"/>
          </a:xfrm>
          <a:prstGeom prst="rect">
            <a:avLst/>
          </a:prstGeom>
        </p:spPr>
      </p:pic>
      <p:pic>
        <p:nvPicPr>
          <p:cNvPr id="5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A5705276-AB73-90BC-5093-86DE638DE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680" y="1248980"/>
            <a:ext cx="4026582" cy="22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682D-5D00-EFFF-678C-C7410830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>
                <a:latin typeface="Arial"/>
                <a:cs typeface="Arial"/>
              </a:rPr>
              <a:t>Nefunkcionalni i zahtjevi domene primjene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396A-53C7-757E-9CD3-E0C13061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>
                <a:latin typeface="Arial"/>
                <a:cs typeface="Arial"/>
              </a:rPr>
              <a:t>Aplikacija i njene funkcije moraju biti intuitivno postavljene</a:t>
            </a:r>
            <a:endParaRPr lang="hr-HR"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hr-HR" sz="2000">
                <a:latin typeface="Arial"/>
                <a:cs typeface="Arial"/>
              </a:rPr>
              <a:t>Funkcije aplikacije moraju biti zaštićene od potencijalnih grešaka prilikom rubnih slučajeva</a:t>
            </a:r>
          </a:p>
          <a:p>
            <a:pPr>
              <a:lnSpc>
                <a:spcPct val="100000"/>
              </a:lnSpc>
            </a:pPr>
            <a:r>
              <a:rPr lang="hr-HR" sz="2000">
                <a:latin typeface="Arial"/>
                <a:cs typeface="Arial"/>
              </a:rPr>
              <a:t>Dohvaćanje podataka s baze podataka ne smije trajati dugo</a:t>
            </a:r>
          </a:p>
          <a:p>
            <a:pPr>
              <a:lnSpc>
                <a:spcPct val="100000"/>
              </a:lnSpc>
            </a:pPr>
            <a:r>
              <a:rPr lang="hr-HR" sz="2000">
                <a:latin typeface="Arial"/>
                <a:cs typeface="Arial"/>
              </a:rPr>
              <a:t>Izgled aplikacije mora biti oku ugodan te tako omogućiti višesatno korištenje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000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827D8-F15C-C05E-4032-6B947647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10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 - razredi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Slika 5" descr="Slika na kojoj se prikazuje tekst, snimka zaslona, Font, paralelno&#10;&#10;Opis je automatski generiran">
            <a:extLst>
              <a:ext uri="{FF2B5EF4-FFF2-40B4-BE49-F238E27FC236}">
                <a16:creationId xmlns:a16="http://schemas.microsoft.com/office/drawing/2014/main" id="{C6F5FBA6-DABA-50CF-1E8B-5C597CEBA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66" y="1615950"/>
            <a:ext cx="4268408" cy="3626097"/>
          </a:xfrm>
          <a:prstGeom prst="rect">
            <a:avLst/>
          </a:prstGeom>
        </p:spPr>
      </p:pic>
      <p:pic>
        <p:nvPicPr>
          <p:cNvPr id="8" name="Slika 7" descr="Slika na kojoj se prikazuje tekst, snimka zaslona, Font, Trokut&#10;&#10;Opis je automatski generiran">
            <a:extLst>
              <a:ext uri="{FF2B5EF4-FFF2-40B4-BE49-F238E27FC236}">
                <a16:creationId xmlns:a16="http://schemas.microsoft.com/office/drawing/2014/main" id="{92AA6554-A026-9F3F-FF18-DB2650CC4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6" y="1927290"/>
            <a:ext cx="4267531" cy="30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tekst, dijagram, Plan, Trokut&#10;&#10;Opis je automatski generiran">
            <a:extLst>
              <a:ext uri="{FF2B5EF4-FFF2-40B4-BE49-F238E27FC236}">
                <a16:creationId xmlns:a16="http://schemas.microsoft.com/office/drawing/2014/main" id="{4A68C5F3-51E7-679C-420C-9FD2DBD98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3" y="2090546"/>
            <a:ext cx="4207323" cy="2856104"/>
          </a:xfrm>
          <a:prstGeom prst="rect">
            <a:avLst/>
          </a:prstGeom>
        </p:spPr>
      </p:pic>
      <p:pic>
        <p:nvPicPr>
          <p:cNvPr id="12" name="Slika 11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6572A988-A27A-3692-AAAA-BB738461D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1" y="2090546"/>
            <a:ext cx="4047516" cy="28962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EC1946-90C1-428F-917F-D4DC5BDD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 fontScale="90000"/>
          </a:bodyPr>
          <a:lstStyle/>
          <a:p>
            <a:r>
              <a:rPr lang="hr-HR" dirty="0"/>
              <a:t>Arhitektura sustava – </a:t>
            </a:r>
            <a:br>
              <a:rPr lang="hr-HR" dirty="0"/>
            </a:br>
            <a:r>
              <a:rPr lang="hr-HR" dirty="0"/>
              <a:t>komponente i razmještaj</a:t>
            </a:r>
          </a:p>
        </p:txBody>
      </p:sp>
    </p:spTree>
    <p:extLst>
      <p:ext uri="{BB962C8B-B14F-4D97-AF65-F5344CB8AC3E}">
        <p14:creationId xmlns:p14="http://schemas.microsoft.com/office/powerpoint/2010/main" val="194553917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6fcfcd-a592-4e2f-ae6c-db248941f7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F51CAD1019261428857D7688E9E14FF" ma:contentTypeVersion="16" ma:contentTypeDescription="Stvaranje novog dokumenta." ma:contentTypeScope="" ma:versionID="d7b4ed7ee93e0f170ae73ef5579e6d1f">
  <xsd:schema xmlns:xsd="http://www.w3.org/2001/XMLSchema" xmlns:xs="http://www.w3.org/2001/XMLSchema" xmlns:p="http://schemas.microsoft.com/office/2006/metadata/properties" xmlns:ns3="6e6fcfcd-a592-4e2f-ae6c-db248941f7cd" xmlns:ns4="f56556ad-cf72-4329-bc07-d1459331e39c" targetNamespace="http://schemas.microsoft.com/office/2006/metadata/properties" ma:root="true" ma:fieldsID="521cb37fe394a107cb2f05bfc76b5af8" ns3:_="" ns4:_="">
    <xsd:import namespace="6e6fcfcd-a592-4e2f-ae6c-db248941f7cd"/>
    <xsd:import namespace="f56556ad-cf72-4329-bc07-d1459331e3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cfcd-a592-4e2f-ae6c-db248941f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556ad-cf72-4329-bc07-d1459331e39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C19746-FD61-4C24-B5A8-B6897E061A6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6e6fcfcd-a592-4e2f-ae6c-db248941f7cd"/>
    <ds:schemaRef ds:uri="http://purl.org/dc/terms/"/>
    <ds:schemaRef ds:uri="http://schemas.openxmlformats.org/package/2006/metadata/core-properties"/>
    <ds:schemaRef ds:uri="f56556ad-cf72-4329-bc07-d1459331e39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F402BD-88F8-4D4A-9631-3C72DA280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8D782A-1A2E-43A1-957F-ABC0E91CE9CD}">
  <ds:schemaRefs>
    <ds:schemaRef ds:uri="6e6fcfcd-a592-4e2f-ae6c-db248941f7cd"/>
    <ds:schemaRef ds:uri="f56556ad-cf72-4329-bc07-d1459331e3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25</TotalTime>
  <Words>520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Digitalizacija Jura Hostić i Film</vt:lpstr>
      <vt:lpstr>Sadržaj</vt:lpstr>
      <vt:lpstr>Članovi tima</vt:lpstr>
      <vt:lpstr>Opis zadatka</vt:lpstr>
      <vt:lpstr>Pregled zahtjeva</vt:lpstr>
      <vt:lpstr>UML dijagrami obrasca uporabe</vt:lpstr>
      <vt:lpstr>Nefunkcionalni i zahtjevi domene primjene</vt:lpstr>
      <vt:lpstr>Arhitektura sustava - razredi</vt:lpstr>
      <vt:lpstr>Arhitektura sustava –  komponente i razmještaj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Tvrtko Puškarić</cp:lastModifiedBy>
  <cp:revision>4</cp:revision>
  <dcterms:created xsi:type="dcterms:W3CDTF">2016-01-18T13:10:52Z</dcterms:created>
  <dcterms:modified xsi:type="dcterms:W3CDTF">2024-01-22T22:26:11Z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0x010100DF51CAD1019261428857D7688E9E14FF</vt:lpwstr>
  </property>
</Properties>
</file>