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notesMaster" Target="notesMasters/notesMaster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To begin</a:t>
            </a:r>
            <a:r>
              <a:rPr/>
              <a:t>, let’s take a look at the agenda for today’s presentation. </a:t>
            </a:r>
            <a:r>
              <a:rPr b="1"/>
              <a:t>First</a:t>
            </a:r>
            <a:r>
              <a:rPr/>
              <a:t>, I will be giving a brief overview of the current energy landscape and the challenges we face in the building sector. </a:t>
            </a:r>
            <a:r>
              <a:rPr b="1"/>
              <a:t>Then</a:t>
            </a:r>
            <a:r>
              <a:rPr/>
              <a:t>, we’ll move into a discussion of the major roadblocks hindering the widespread adoption of renewable energy technologies in our buildings. </a:t>
            </a:r>
            <a:r>
              <a:rPr b="1"/>
              <a:t>Having established this foundation</a:t>
            </a:r>
            <a:r>
              <a:rPr/>
              <a:t>, I’ll be outlining some potential solutions, focusing on the crucial role of policy and innovation. </a:t>
            </a:r>
            <a:r>
              <a:rPr b="1"/>
              <a:t>Finally</a:t>
            </a:r>
            <a:r>
              <a:rPr/>
              <a:t>, I will evaluate these solutions and offer some concluding thoughts.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Let’s start by considering the bigger picture</a:t>
            </a:r>
            <a:r>
              <a:rPr/>
              <a:t>. As we all know, the global demand for energy is constantly growing. Couple this with the urgent need to address climate change and it becomes clear that we need to rethink our approach to energy consumption, especially in the building sector.</a:t>
            </a:r>
          </a:p>
          <a:p>
            <a:pPr lvl="0" indent="0" marL="0">
              <a:buNone/>
            </a:pPr>
          </a:p>
          <a:p>
            <a:pPr lvl="0" indent="0" marL="0">
              <a:buNone/>
            </a:pPr>
            <a:r>
              <a:rPr b="1"/>
              <a:t>Why the building sector, you might ask?</a:t>
            </a:r>
            <a:r>
              <a:rPr/>
              <a:t> The reason is that buildings account for a substantial portion of global energy consumption and greenhouse gas emissions. This is where renewable energy sources come in, offering a viable pathway to reduce the carbon footprint of buildings and create a more sustainable future.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Now, let’s shift our attention to the heart of the matter: the challenges we need to overcome.</a:t>
            </a:r>
            <a:r>
              <a:rPr/>
              <a:t> Despite the promise of renewable energy, its widespread adoption in buildings faces several obstacles. </a:t>
            </a:r>
            <a:r>
              <a:rPr b="1"/>
              <a:t>These barriers include</a:t>
            </a:r>
            <a:r>
              <a:rPr/>
              <a:t>:</a:t>
            </a:r>
          </a:p>
          <a:p>
            <a:pPr lvl="0" indent="0" marL="0">
              <a:buNone/>
            </a:pPr>
          </a:p>
          <a:p>
            <a:pPr lvl="0"/>
            <a:r>
              <a:rPr b="1"/>
              <a:t>High upfront costs:</a:t>
            </a:r>
            <a:r>
              <a:rPr/>
              <a:t> The initial investment required for renewable energy systems can be a deterrent for many building owners.</a:t>
            </a:r>
          </a:p>
          <a:p>
            <a:pPr lvl="0" indent="0" marL="0">
              <a:buNone/>
            </a:pPr>
          </a:p>
          <a:p>
            <a:pPr lvl="0"/>
            <a:r>
              <a:rPr b="1"/>
              <a:t>Technological limitations</a:t>
            </a:r>
            <a:r>
              <a:rPr/>
              <a:t>: While promising, some technologies are still under development and may not yet be efficient or cost-effective for all types of buildings.</a:t>
            </a:r>
          </a:p>
          <a:p>
            <a:pPr lvl="0" indent="0" marL="0">
              <a:buNone/>
            </a:pPr>
          </a:p>
          <a:p>
            <a:pPr lvl="0"/>
            <a:r>
              <a:rPr b="1"/>
              <a:t>Lack of public awareness:</a:t>
            </a:r>
            <a:r>
              <a:rPr/>
              <a:t> Many people are simply not aware of the benefits of renewable energy or the options available to them.</a:t>
            </a:r>
          </a:p>
          <a:p>
            <a:pPr lvl="0" indent="0" marL="0">
              <a:buNone/>
            </a:pPr>
          </a:p>
          <a:p>
            <a:pPr lvl="0"/>
            <a:r>
              <a:rPr b="1"/>
              <a:t>Policy and regulatory inconsistencies</a:t>
            </a:r>
            <a:r>
              <a:rPr/>
              <a:t>: A lack of clear, consistent policies and regulations can create uncertainty for investors and hinder the growth of the renewable energy market in the building sector.</a:t>
            </a:r>
          </a:p>
          <a:p>
            <a:pPr lvl="0" indent="0" marL="0">
              <a:buNone/>
            </a:pPr>
          </a:p>
          <a:p>
            <a:pPr lvl="0" indent="0" marL="0">
              <a:buNone/>
            </a:pPr>
            <a:r>
              <a:rPr b="1"/>
              <a:t>With these challenges in mind, let’s explore some potential solutions.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First</a:t>
            </a:r>
            <a:r>
              <a:rPr/>
              <a:t>, let’s talk about the role of government policy.</a:t>
            </a:r>
          </a:p>
          <a:p>
            <a:pPr lvl="0" indent="0" marL="0">
              <a:buNone/>
            </a:pPr>
          </a:p>
          <a:p>
            <a:pPr lvl="0"/>
            <a:r>
              <a:rPr/>
              <a:t>Governments can play a significant role in promoting renewable energy use in buildings by implementing supportive policies.</a:t>
            </a:r>
          </a:p>
          <a:p>
            <a:pPr lvl="0" indent="0" marL="0">
              <a:buNone/>
            </a:pPr>
          </a:p>
          <a:p>
            <a:pPr lvl="0"/>
            <a:r>
              <a:rPr/>
              <a:t>This could include:</a:t>
            </a:r>
          </a:p>
          <a:p>
            <a:pPr lvl="0" indent="0" marL="0">
              <a:buNone/>
            </a:pPr>
          </a:p>
          <a:p>
            <a:pPr lvl="1"/>
            <a:r>
              <a:rPr/>
              <a:t>Mandatory building energy codes that set minimum standards for energy efficiency and encourage renewable energy integration.</a:t>
            </a:r>
          </a:p>
          <a:p>
            <a:pPr lvl="0" indent="0" marL="0">
              <a:buNone/>
            </a:pPr>
          </a:p>
          <a:p>
            <a:pPr lvl="1"/>
            <a:r>
              <a:rPr/>
              <a:t>Financial incentives such as tax credits, grants, and subsidies to make renewable energy systems more financially attractive.</a:t>
            </a:r>
          </a:p>
          <a:p>
            <a:pPr lvl="0" indent="0" marL="0">
              <a:buNone/>
            </a:pPr>
          </a:p>
          <a:p>
            <a:pPr lvl="1"/>
            <a:r>
              <a:rPr/>
              <a:t>Programs to support capacity development and training for industry professionals on the design, installation, and maintenance of renewable energy systems.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 addition to these measures, several specific policy instruments have proven effective in promoting renewable energy adoption</a:t>
            </a:r>
            <a:r>
              <a:rPr/>
              <a:t>.</a:t>
            </a:r>
          </a:p>
          <a:p>
            <a:pPr lvl="0" indent="0" marL="0">
              <a:buNone/>
            </a:pPr>
          </a:p>
          <a:p>
            <a:pPr lvl="0"/>
            <a:r>
              <a:rPr b="1"/>
              <a:t>Renewable Portfolio Standards (RPS)</a:t>
            </a:r>
            <a:r>
              <a:rPr/>
              <a:t>: These policies require utilities to generate a certain percentage of their electricity from renewable sources.</a:t>
            </a:r>
          </a:p>
          <a:p>
            <a:pPr lvl="0" indent="0" marL="0">
              <a:buNone/>
            </a:pPr>
          </a:p>
          <a:p>
            <a:pPr lvl="0"/>
            <a:r>
              <a:rPr b="1"/>
              <a:t>Renewable Energy Standards (RES)</a:t>
            </a:r>
            <a:r>
              <a:rPr/>
              <a:t>: Similar to RPS, RES policies mandate a certain percentage of energy consumption to come from renewables.</a:t>
            </a:r>
          </a:p>
          <a:p>
            <a:pPr lvl="0" indent="0" marL="0">
              <a:buNone/>
            </a:pPr>
          </a:p>
          <a:p>
            <a:pPr lvl="0"/>
            <a:r>
              <a:rPr b="1"/>
              <a:t>Feed-in tariffs:</a:t>
            </a:r>
            <a:r>
              <a:rPr/>
              <a:t> These policies offer long-term contracts to renewable energy producers, guaranteeing a fixed price for the electricity they feed into the grid.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Moving on to our second key area, innovation</a:t>
            </a:r>
            <a:r>
              <a:rPr/>
              <a:t>, technological advancements are essential to improve the efficiency, affordability, and accessibility of renewable energy systems.</a:t>
            </a:r>
          </a:p>
          <a:p>
            <a:pPr lvl="0" indent="0" marL="0">
              <a:buNone/>
            </a:pPr>
          </a:p>
          <a:p>
            <a:pPr lvl="0"/>
            <a:r>
              <a:rPr/>
              <a:t>Continued research and development of innovative renewable energy technologies are crucial for wider adoption in the building sector.</a:t>
            </a:r>
          </a:p>
          <a:p>
            <a:pPr lvl="0" indent="0" marL="0">
              <a:buNone/>
            </a:pPr>
          </a:p>
          <a:p>
            <a:pPr lvl="0"/>
            <a:r>
              <a:rPr/>
              <a:t>This includes:</a:t>
            </a:r>
          </a:p>
          <a:p>
            <a:pPr lvl="0" indent="0" marL="0">
              <a:buNone/>
            </a:pPr>
          </a:p>
          <a:p>
            <a:pPr lvl="1"/>
            <a:r>
              <a:rPr/>
              <a:t>Further development of building-integrated photovoltaics (BIPV) that seamlessly incorporate solar panels into building designs.</a:t>
            </a:r>
          </a:p>
          <a:p>
            <a:pPr lvl="0" indent="0" marL="0">
              <a:buNone/>
            </a:pPr>
          </a:p>
          <a:p>
            <a:pPr lvl="1"/>
            <a:r>
              <a:rPr/>
              <a:t>Advancements in solar thermal technologies that use sunlight to heat water and air for buildings.</a:t>
            </a:r>
          </a:p>
          <a:p>
            <a:pPr lvl="0" indent="0" marL="0">
              <a:buNone/>
            </a:pPr>
          </a:p>
          <a:p>
            <a:pPr lvl="1"/>
            <a:r>
              <a:rPr/>
              <a:t>Exploration of geothermal energy, utilizing the earth’s heat for heating and cooling purposes.</a:t>
            </a:r>
          </a:p>
          <a:p>
            <a:pPr lvl="0" indent="0" marL="0">
              <a:buNone/>
            </a:pPr>
          </a:p>
          <a:p>
            <a:pPr lvl="1"/>
            <a:r>
              <a:rPr/>
              <a:t>Development of micro-wind turbines that can generate electricity from wind in urban environments.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Another area where innovation is key is in energy storage</a:t>
            </a:r>
            <a:r>
              <a:rPr/>
              <a:t>. Improved energy storage solutions can address one of the main challenges with renewable energy: its intermittency. By storing excess energy generated during periods of high production, we can ensure a consistent and reliable energy supply even when the sun isn’t shining or the wind isn’t blowing.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Now that we’ve explored both policy and innovation, let’s take a moment to evaluate these solutions.</a:t>
            </a:r>
          </a:p>
          <a:p>
            <a:pPr lvl="0" indent="0" marL="0">
              <a:buNone/>
            </a:pPr>
          </a:p>
          <a:p>
            <a:pPr lvl="0" indent="0" marL="0">
              <a:buNone/>
            </a:pPr>
            <a:r>
              <a:rPr b="1"/>
              <a:t>Policy-driven approaches can be highly effective</a:t>
            </a:r>
            <a:r>
              <a:rPr/>
              <a:t>. By creating a supportive policy environment, governments can incentivize the adoption of renewable energy, attract investment, and drive market transformation.</a:t>
            </a:r>
          </a:p>
          <a:p>
            <a:pPr lvl="0" indent="0" marL="0">
              <a:buNone/>
            </a:pPr>
          </a:p>
          <a:p>
            <a:pPr lvl="0"/>
            <a:r>
              <a:rPr b="1"/>
              <a:t>However</a:t>
            </a:r>
            <a:r>
              <a:rPr/>
              <a:t>, there are also potential drawbacks.</a:t>
            </a:r>
          </a:p>
          <a:p>
            <a:pPr lvl="0" indent="0" marL="0">
              <a:buNone/>
            </a:pPr>
          </a:p>
          <a:p>
            <a:pPr lvl="1"/>
            <a:r>
              <a:rPr/>
              <a:t>Policy inconsistencies, lack of enforcement, and changes in government priorities can undermine the effectiveness of these measures.</a:t>
            </a:r>
          </a:p>
          <a:p>
            <a:pPr lvl="0" indent="0" marL="0">
              <a:buNone/>
            </a:pPr>
          </a:p>
          <a:p>
            <a:pPr lvl="0" indent="0" marL="0">
              <a:buNone/>
            </a:pPr>
            <a:r>
              <a:rPr b="1"/>
              <a:t>Technology-driven solutions offer the promise of increased efficiency, reduced costs over time, and the potential for breakthroughs that can revolutionize the way we power our buildings</a:t>
            </a:r>
            <a:r>
              <a:rPr/>
              <a:t>.</a:t>
            </a:r>
          </a:p>
          <a:p>
            <a:pPr lvl="0" indent="0" marL="0">
              <a:buNone/>
            </a:pPr>
          </a:p>
          <a:p>
            <a:pPr lvl="0"/>
            <a:r>
              <a:rPr b="1"/>
              <a:t>However,</a:t>
            </a:r>
            <a:r>
              <a:rPr/>
              <a:t> these solutions are not without challenges.</a:t>
            </a:r>
          </a:p>
          <a:p>
            <a:pPr lvl="0" indent="0" marL="0">
              <a:buNone/>
            </a:pPr>
          </a:p>
          <a:p>
            <a:pPr lvl="1"/>
            <a:r>
              <a:rPr/>
              <a:t>High upfront costs, the need for specialized expertise, and the risk of technological obsolescence are factors that need to be carefully considered.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In conclusion</a:t>
            </a:r>
            <a:r>
              <a:rPr/>
              <a:t>, I believe that a balanced approach that combines supportive policies with continuous technological innovation is the key to unlocking the full potential of renewable energy in buildings. Governments, industry leaders, and individuals must work together to create a policy environment that encourages investment and innovation. At the same time, continued technological advancements are needed to make renewable energy systems more efficient, affordable, and accessible. By embracing both policy and innovation, we can accelerate the transition towards a future where our buildings are powered by clean, sustainable energy, mitigating climate change, enhancing energy security, and creating a healthier planet for generations to come. Thank you.</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9.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16/j.landusepol.2020.104898" TargetMode="External" /><Relationship Id="rId3" Type="http://schemas.openxmlformats.org/officeDocument/2006/relationships/hyperlink" Target="https://doi.org/10.3390/buildings12101745" TargetMode="External" /><Relationship Id="rId4" Type="http://schemas.openxmlformats.org/officeDocument/2006/relationships/hyperlink" Target="https://doi.org/10.1007/s10311-023-01617-y" TargetMode="External" /><Relationship Id="rId5" Type="http://schemas.openxmlformats.org/officeDocument/2006/relationships/hyperlink" Target="https://doi.org/10.1007/s10311-023-01675-2" TargetMode="External" /><Relationship Id="rId6" Type="http://schemas.openxmlformats.org/officeDocument/2006/relationships/hyperlink" Target="https://www.iea.org/energy-system/buildings" TargetMode="External" /><Relationship Id="rId7" Type="http://schemas.openxmlformats.org/officeDocument/2006/relationships/hyperlink" Target="https://www.unep.org/resources/report/global-status-report-buildings-and-construction" TargetMode="External" /><Relationship Id="rId8" Type="http://schemas.openxmlformats.org/officeDocument/2006/relationships/hyperlink" Target="https://www.flickr.com/photos/specific-ikc/30088006605/" TargetMode="External" /><Relationship Id="rId9" Type="http://schemas.openxmlformats.org/officeDocument/2006/relationships/hyperlink" Target="https://doi.org/10.1017/9781009157926.011" TargetMode="External" /><Relationship Id="rId10" Type="http://schemas.openxmlformats.org/officeDocument/2006/relationships/hyperlink" Target="https://doi.org/10.3390/su16135374" TargetMode="External" /><Relationship Id="rId11" Type="http://schemas.openxmlformats.org/officeDocument/2006/relationships/hyperlink" Target="https://doi.org/10.30574/wjarr.2024.22.1.1047" TargetMode="External" /><Relationship Id="rId12" Type="http://schemas.openxmlformats.org/officeDocument/2006/relationships/hyperlink" Target="https://www.flickr.com/photos/194605019@N03/52708970693/" TargetMode="External" /><Relationship Id="rId13" Type="http://schemas.openxmlformats.org/officeDocument/2006/relationships/hyperlink" Target="https://www.flickr.com/photos/111683772@N02/14529433557/" TargetMode="External" /><Relationship Id="rId14" Type="http://schemas.openxmlformats.org/officeDocument/2006/relationships/hyperlink" Target="https://vertenergygroup.com/the-evolution-of-green-building-policy-in-2023-and-beyond/" TargetMode="External" /><Relationship Id="rId15" Type="http://schemas.openxmlformats.org/officeDocument/2006/relationships/hyperlink" Target="https://www.mitrex.com/blog/through-the-looking-glass-the-role-of-solar-glass-in-advancing-solar-panel-architecture" TargetMode="External" /><Relationship Id="rId16" Type="http://schemas.openxmlformats.org/officeDocument/2006/relationships/hyperlink" Target="https://doi.org/10.1007/s10311-022-01499-6"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Advancing Renewable Energy in Buildings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Overcoming Challenges Through Policy and Innovation</a:t>
            </a:r>
            <a:br/>
            <a:br/>
            <a:r>
              <a:rPr/>
              <a:t>Juracy Américo de Oliveira Filho</a:t>
            </a:r>
          </a:p>
        </p:txBody>
      </p:sp>
      <p:sp>
        <p:nvSpPr>
          <p:cNvPr id="4" name="Date Placeholder 3"/>
          <p:cNvSpPr>
            <a:spLocks noGrp="1"/>
          </p:cNvSpPr>
          <p:nvPr>
            <p:ph idx="10" sz="half" type="dt"/>
          </p:nvPr>
        </p:nvSpPr>
        <p:spPr/>
        <p:txBody>
          <a:bodyPr/>
          <a:lstStyle/>
          <a:p>
            <a:pPr lvl="0" indent="0" marL="0">
              <a:buNone/>
            </a:pPr>
            <a:r>
              <a:rPr/>
              <a:t>2024-09-04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Solutions – Technological Innovation</a:t>
            </a:r>
          </a:p>
        </p:txBody>
      </p:sp>
      <p:sp>
        <p:nvSpPr>
          <p:cNvPr id="3" name="Content Placeholder 2"/>
          <p:cNvSpPr>
            <a:spLocks noGrp="1"/>
          </p:cNvSpPr>
          <p:nvPr>
            <p:ph idx="1" sz="half"/>
          </p:nvPr>
        </p:nvSpPr>
        <p:spPr/>
        <p:txBody>
          <a:bodyPr/>
          <a:lstStyle/>
          <a:p>
            <a:pPr lvl="0"/>
            <a:r>
              <a:rPr/>
              <a:t>Need for Technological Advancements</a:t>
            </a:r>
          </a:p>
          <a:p>
            <a:pPr lvl="1"/>
            <a:r>
              <a:rPr/>
              <a:t>Efficiency, affordability, accessibility</a:t>
            </a:r>
          </a:p>
          <a:p>
            <a:pPr lvl="0"/>
            <a:r>
              <a:rPr/>
              <a:t>Innovative Technologies:</a:t>
            </a:r>
          </a:p>
          <a:p>
            <a:pPr lvl="1"/>
            <a:r>
              <a:rPr/>
              <a:t>Building-Integrated Photovoltaics (BIPV)</a:t>
            </a:r>
          </a:p>
          <a:p>
            <a:pPr lvl="1"/>
            <a:r>
              <a:rPr/>
              <a:t>Solar Thermal Technologies</a:t>
            </a:r>
          </a:p>
          <a:p>
            <a:pPr lvl="1"/>
            <a:r>
              <a:rPr/>
              <a:t>Geothermal Energy</a:t>
            </a:r>
          </a:p>
          <a:p>
            <a:pPr lvl="1"/>
            <a:r>
              <a:rPr/>
              <a:t>Micro-Wind Turbines</a:t>
            </a:r>
          </a:p>
        </p:txBody>
      </p:sp>
      <p:sp>
        <p:nvSpPr>
          <p:cNvPr id="4" name="Content Placeholder 3"/>
          <p:cNvSpPr>
            <a:spLocks noGrp="1"/>
          </p:cNvSpPr>
          <p:nvPr>
            <p:ph idx="2" sz="half"/>
          </p:nvPr>
        </p:nvSpPr>
        <p:spPr/>
        <p:txBody>
          <a:bodyPr/>
          <a:lstStyle/>
          <a:p>
            <a:pPr lvl="0" indent="0" marL="0">
              <a:buNone/>
            </a:pPr>
            <a:r>
              <a:rPr/>
              <a:t>Figure 4: Solar Panel Architecture</a:t>
            </a:r>
          </a:p>
          <a:p>
            <a:pPr lvl="0" indent="0" marL="0">
              <a:buNone/>
            </a:pPr>
            <a:r>
              <a:rPr i="1"/>
              <a:t>Note</a:t>
            </a:r>
            <a:r>
              <a:rPr/>
              <a:t>. Seamlessly integrates photovoltaic technology into building elements, turning them into efficient energy sources while offering durability, sustainability, and financial incentives.. (</a:t>
            </a:r>
            <a:r>
              <a:rPr i="1"/>
              <a:t>Through the Looking Glass</a:t>
            </a:r>
            <a:r>
              <a:rPr/>
              <a:t>, 2024).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Energy Storage</a:t>
            </a:r>
          </a:p>
        </p:txBody>
      </p:sp>
      <p:sp>
        <p:nvSpPr>
          <p:cNvPr id="3" name="Content Placeholder 2"/>
          <p:cNvSpPr>
            <a:spLocks noGrp="1"/>
          </p:cNvSpPr>
          <p:nvPr>
            <p:ph idx="1" sz="half"/>
          </p:nvPr>
        </p:nvSpPr>
        <p:spPr/>
        <p:txBody>
          <a:bodyPr/>
          <a:lstStyle/>
          <a:p>
            <a:pPr lvl="0"/>
            <a:r>
              <a:rPr/>
              <a:t>Addressing Intermittency</a:t>
            </a:r>
          </a:p>
          <a:p>
            <a:pPr lvl="1"/>
            <a:r>
              <a:rPr/>
              <a:t>Ensuring reliable energy supply</a:t>
            </a:r>
          </a:p>
          <a:p>
            <a:pPr lvl="0"/>
            <a:r>
              <a:rPr/>
              <a:t>Key to consistent energy availability</a:t>
            </a:r>
          </a:p>
          <a:p>
            <a:pPr lvl="1"/>
            <a:r>
              <a:rPr/>
              <a:t>Key to consistent energy availability</a:t>
            </a:r>
          </a:p>
        </p:txBody>
      </p:sp>
      <p:sp>
        <p:nvSpPr>
          <p:cNvPr id="4" name="Content Placeholder 3"/>
          <p:cNvSpPr>
            <a:spLocks noGrp="1"/>
          </p:cNvSpPr>
          <p:nvPr>
            <p:ph idx="2" sz="half"/>
          </p:nvPr>
        </p:nvSpPr>
        <p:spPr/>
        <p:txBody>
          <a:bodyPr/>
          <a:lstStyle/>
          <a:p>
            <a:pPr lvl="0" indent="0" marL="0">
              <a:buNone/>
            </a:pPr>
            <a:r>
              <a:rPr/>
              <a:t>Figure 5: Energy Storage</a:t>
            </a:r>
          </a:p>
          <a:p>
            <a:pPr lvl="0" indent="0" marL="0">
              <a:buNone/>
            </a:pPr>
            <a:r>
              <a:rPr i="1"/>
              <a:t>Note</a:t>
            </a:r>
            <a:r>
              <a:rPr/>
              <a:t>. Energy Storage Summit 2023 - Leonardo Royal Hotel, London, United Kingdom. (Stanley-Tate,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Evaluation of Solutions</a:t>
            </a:r>
          </a:p>
        </p:txBody>
      </p:sp>
      <p:sp>
        <p:nvSpPr>
          <p:cNvPr id="3" name="Content Placeholder 2"/>
          <p:cNvSpPr>
            <a:spLocks noGrp="1"/>
          </p:cNvSpPr>
          <p:nvPr>
            <p:ph idx="1" sz="half"/>
          </p:nvPr>
        </p:nvSpPr>
        <p:spPr/>
        <p:txBody>
          <a:bodyPr/>
          <a:lstStyle/>
          <a:p>
            <a:pPr lvl="0"/>
            <a:r>
              <a:rPr/>
              <a:t>Policy-Driven Approaches:</a:t>
            </a:r>
          </a:p>
          <a:p>
            <a:pPr lvl="1"/>
            <a:r>
              <a:rPr/>
              <a:t>Effective in incentivizing adoption</a:t>
            </a:r>
          </a:p>
          <a:p>
            <a:pPr lvl="1"/>
            <a:r>
              <a:rPr/>
              <a:t>Challenges: inconsistencies, enforcement, priority shifts</a:t>
            </a:r>
          </a:p>
          <a:p>
            <a:pPr lvl="0"/>
            <a:r>
              <a:rPr/>
              <a:t>Technology-Driven Solutions:</a:t>
            </a:r>
          </a:p>
          <a:p>
            <a:pPr lvl="1"/>
            <a:r>
              <a:rPr/>
              <a:t>Potential for increased efficiency and reduced costs</a:t>
            </a:r>
          </a:p>
          <a:p>
            <a:pPr lvl="1"/>
            <a:r>
              <a:rPr/>
              <a:t>Challenges: high costs, expertise required, risk of obsolescence</a:t>
            </a:r>
          </a:p>
        </p:txBody>
      </p:sp>
      <p:sp>
        <p:nvSpPr>
          <p:cNvPr id="4" name="Content Placeholder 3"/>
          <p:cNvSpPr>
            <a:spLocks noGrp="1"/>
          </p:cNvSpPr>
          <p:nvPr>
            <p:ph idx="2" sz="half"/>
          </p:nvPr>
        </p:nvSpPr>
        <p:spPr/>
        <p:txBody>
          <a:bodyPr/>
          <a:lstStyle/>
          <a:p>
            <a:pPr lvl="0" indent="0" marL="0">
              <a:buNone/>
            </a:pPr>
            <a:r>
              <a:rPr/>
              <a:t>Figure 6: “Living wall”</a:t>
            </a:r>
          </a:p>
          <a:p>
            <a:pPr lvl="0" indent="0" marL="0">
              <a:buNone/>
            </a:pPr>
            <a:r>
              <a:rPr i="1"/>
              <a:t>Note</a:t>
            </a:r>
            <a:r>
              <a:rPr/>
              <a:t>. “Living wall” to enhance the building in London. (Steve Fitch, 2014).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sz="half"/>
          </p:nvPr>
        </p:nvSpPr>
        <p:spPr/>
        <p:txBody>
          <a:bodyPr/>
          <a:lstStyle/>
          <a:p>
            <a:pPr lvl="0"/>
            <a:r>
              <a:rPr/>
              <a:t>Balanced Approach Required:</a:t>
            </a:r>
          </a:p>
          <a:p>
            <a:pPr lvl="1"/>
            <a:r>
              <a:rPr/>
              <a:t>Combination of policy and innovation</a:t>
            </a:r>
          </a:p>
          <a:p>
            <a:pPr lvl="0"/>
            <a:r>
              <a:rPr/>
              <a:t>Collaboration Needed:</a:t>
            </a:r>
          </a:p>
          <a:p>
            <a:pPr lvl="1"/>
            <a:r>
              <a:rPr/>
              <a:t>Governments, industry leaders, individuals</a:t>
            </a:r>
          </a:p>
          <a:p>
            <a:pPr lvl="0"/>
            <a:r>
              <a:rPr/>
              <a:t>Focus on:</a:t>
            </a:r>
          </a:p>
          <a:p>
            <a:pPr lvl="1"/>
            <a:r>
              <a:rPr/>
              <a:t>Encouraging investment and innovation</a:t>
            </a:r>
          </a:p>
          <a:p>
            <a:pPr lvl="1"/>
            <a:r>
              <a:rPr/>
              <a:t>Advancing technology for efficiency and affordability</a:t>
            </a:r>
          </a:p>
          <a:p>
            <a:pPr lvl="0"/>
            <a:r>
              <a:rPr/>
              <a:t>Goal:</a:t>
            </a:r>
          </a:p>
          <a:p>
            <a:pPr lvl="1"/>
            <a:r>
              <a:rPr/>
              <a:t>Clean, sustainable energy for buildings</a:t>
            </a:r>
          </a:p>
          <a:p>
            <a:pPr lvl="1"/>
            <a:r>
              <a:rPr/>
              <a:t>Mitigating climate change, enhancing energy security</a:t>
            </a:r>
          </a:p>
          <a:p>
            <a:pPr lvl="1"/>
            <a:r>
              <a:rPr/>
              <a:t>Healthier planet for future generations</a:t>
            </a:r>
          </a:p>
        </p:txBody>
      </p:sp>
      <p:sp>
        <p:nvSpPr>
          <p:cNvPr id="4" name="Content Placeholder 3"/>
          <p:cNvSpPr>
            <a:spLocks noGrp="1"/>
          </p:cNvSpPr>
          <p:nvPr>
            <p:ph idx="2" sz="half"/>
          </p:nvPr>
        </p:nvSpPr>
        <p:spPr/>
        <p:txBody>
          <a:bodyPr/>
          <a:lstStyle/>
          <a:p>
            <a:pPr lvl="0" indent="0" marL="0">
              <a:buNone/>
            </a:pPr>
            <a:r>
              <a:rPr/>
              <a:t>Figure 7: Sustainable Architecture Skills</a:t>
            </a:r>
          </a:p>
          <a:p>
            <a:pPr lvl="0" indent="0" marL="0">
              <a:buNone/>
            </a:pPr>
            <a:r>
              <a:rPr i="1"/>
              <a:t>Note</a:t>
            </a:r>
            <a:r>
              <a:rPr/>
              <a:t>. Green building policies have become a global phenomenon. (Team,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Title</a:t>
            </a:r>
          </a:p>
        </p:txBody>
      </p:sp>
      <p:sp>
        <p:nvSpPr>
          <p:cNvPr id="3" name="Content Placeholder 2"/>
          <p:cNvSpPr>
            <a:spLocks noGrp="1"/>
          </p:cNvSpPr>
          <p:nvPr>
            <p:ph idx="1"/>
          </p:nvPr>
        </p:nvSpPr>
        <p:spPr/>
        <p:txBody>
          <a:bodyPr/>
          <a:lstStyle/>
          <a:p>
            <a:pPr lvl="0" indent="0" marL="0">
              <a:buNone/>
            </a:pPr>
            <a:r>
              <a:rPr/>
              <a:t>L. Chen et al. (2024) Komurlu et al. (2024) Okwandu et al. (2024) Environment Program (2020) Environment Program (2024) C. Chen et al. (2022) Yang et al. (2023) Intergovernmental Panel on Climate Change (IPCC) (2023) L. Chen et al. (2023) Babí Almenar et al. (2021)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Babí Almenar, J., Elliot, T., Rugani, B., Philippe, B., Navarrete Gutierrez, T., Sonnemann, G., &amp; Geneletti, D. (2021). Nexus between nature-based solutions, ecosystem services and urban challenges. </a:t>
            </a:r>
            <a:r>
              <a:rPr i="1"/>
              <a:t>Land Use Policy</a:t>
            </a:r>
            <a:r>
              <a:rPr/>
              <a:t>, </a:t>
            </a:r>
            <a:r>
              <a:rPr i="1"/>
              <a:t>100</a:t>
            </a:r>
            <a:r>
              <a:rPr/>
              <a:t>, 104898. </a:t>
            </a:r>
            <a:r>
              <a:rPr>
                <a:hlinkClick r:id="rId2"/>
              </a:rPr>
              <a:t>https://doi.org/10.1016/j.landusepol.2020.104898</a:t>
            </a:r>
          </a:p>
          <a:p>
            <a:pPr lvl="0" indent="0" marL="0">
              <a:buNone/>
            </a:pPr>
            <a:r>
              <a:rPr/>
              <a:t>Chen, C., Cao, X., Zhang, S., Lei, Z., &amp; Zhao, K. (2022). Dynamic Characteristic and Decoupling Relationship of Energy Consumption on China’s Construction Industry. </a:t>
            </a:r>
            <a:r>
              <a:rPr i="1"/>
              <a:t>Buildings</a:t>
            </a:r>
            <a:r>
              <a:rPr/>
              <a:t>, </a:t>
            </a:r>
            <a:r>
              <a:rPr i="1"/>
              <a:t>12</a:t>
            </a:r>
            <a:r>
              <a:rPr/>
              <a:t>(10, 10), 1745. </a:t>
            </a:r>
            <a:r>
              <a:rPr>
                <a:hlinkClick r:id="rId3"/>
              </a:rPr>
              <a:t>https://doi.org/10.3390/buildings12101745</a:t>
            </a:r>
          </a:p>
          <a:p>
            <a:pPr lvl="0" indent="0" marL="0">
              <a:buNone/>
            </a:pPr>
            <a:r>
              <a:rPr/>
              <a:t>Chen, L., Chen, Z., Zhang, Y., Liu, Y., Osman, A. I., Farghali, M., Hua, J., Al-Fatesh, A., Ihara, I., Rooney, D. W., &amp; Yap, P.-S. (2023). Artificial intelligence-based solutions for climate change: A review. </a:t>
            </a:r>
            <a:r>
              <a:rPr i="1"/>
              <a:t>Environmental Chemistry Letters</a:t>
            </a:r>
            <a:r>
              <a:rPr/>
              <a:t>, </a:t>
            </a:r>
            <a:r>
              <a:rPr i="1"/>
              <a:t>21</a:t>
            </a:r>
            <a:r>
              <a:rPr/>
              <a:t>(5), 2525–2557. </a:t>
            </a:r>
            <a:r>
              <a:rPr>
                <a:hlinkClick r:id="rId4"/>
              </a:rPr>
              <a:t>https://doi.org/10.1007/s10311-023-01617-y</a:t>
            </a:r>
          </a:p>
          <a:p>
            <a:pPr lvl="0" indent="0" marL="0">
              <a:buNone/>
            </a:pPr>
            <a:r>
              <a:rPr/>
              <a:t>Chen, L., Hu, Y., Wang, R., Li, X., Chen, Z., Hua, J., Osman, A. I., Farghali, M., Huang, L., Li, J., Dong, L., Rooney, D. W., &amp; Yap, P.-S. (2024). Green building practices to integrate renewable energy in the construction sector: A review. </a:t>
            </a:r>
            <a:r>
              <a:rPr i="1"/>
              <a:t>Environmental Chemistry Letters</a:t>
            </a:r>
            <a:r>
              <a:rPr/>
              <a:t>, </a:t>
            </a:r>
            <a:r>
              <a:rPr i="1"/>
              <a:t>22</a:t>
            </a:r>
            <a:r>
              <a:rPr/>
              <a:t>(2), 751–784. </a:t>
            </a:r>
            <a:r>
              <a:rPr>
                <a:hlinkClick r:id="rId5"/>
              </a:rPr>
              <a:t>https://doi.org/10.1007/s10311-023-01675-2</a:t>
            </a:r>
          </a:p>
          <a:p>
            <a:pPr lvl="0" indent="0" marL="0">
              <a:buNone/>
            </a:pPr>
            <a:r>
              <a:rPr/>
              <a:t>Environment Program, U. N. (2020). </a:t>
            </a:r>
            <a:r>
              <a:rPr i="1"/>
              <a:t>Buildings - Energy System</a:t>
            </a:r>
            <a:r>
              <a:rPr/>
              <a:t>. IEA. </a:t>
            </a:r>
            <a:r>
              <a:rPr>
                <a:hlinkClick r:id="rId6"/>
              </a:rPr>
              <a:t>https://www.iea.org/energy-system/buildings</a:t>
            </a:r>
          </a:p>
          <a:p>
            <a:pPr lvl="0" indent="0" marL="0">
              <a:buNone/>
            </a:pPr>
            <a:r>
              <a:rPr/>
              <a:t>Environment Program, U. N. (2024, March 6). </a:t>
            </a:r>
            <a:r>
              <a:rPr i="1"/>
              <a:t>Global Status Report for Buildings and Construction | UNEP - UN Environment Programme</a:t>
            </a:r>
            <a:r>
              <a:rPr/>
              <a:t>. </a:t>
            </a:r>
            <a:r>
              <a:rPr>
                <a:hlinkClick r:id="rId7"/>
              </a:rPr>
              <a:t>https://www.unep.org/resources/report/global-status-report-buildings-and-construction</a:t>
            </a:r>
          </a:p>
          <a:p>
            <a:pPr lvl="0" indent="0" marL="0">
              <a:buNone/>
            </a:pPr>
            <a:r>
              <a:rPr/>
              <a:t>IKC, S. (2016). </a:t>
            </a:r>
            <a:r>
              <a:rPr i="1"/>
              <a:t>BIPVco Integrated Roof</a:t>
            </a:r>
            <a:r>
              <a:rPr/>
              <a:t> [Graphic]. </a:t>
            </a:r>
            <a:r>
              <a:rPr>
                <a:hlinkClick r:id="rId8"/>
              </a:rPr>
              <a:t>https://www.flickr.com/photos/specific-ikc/30088006605/</a:t>
            </a:r>
          </a:p>
          <a:p>
            <a:pPr lvl="0" indent="0" marL="0">
              <a:buNone/>
            </a:pPr>
            <a:r>
              <a:rPr/>
              <a:t>Intergovernmental Panel on Climate Change (IPCC) (Ed.). (2023). Buildings. In </a:t>
            </a:r>
            <a:r>
              <a:rPr i="1"/>
              <a:t>Climate Change 2022 - Mitigation of Climate Change: Working Group III Contribution to the Sixth Assessment Report of the Intergovernmental Panel on Climate Change</a:t>
            </a:r>
            <a:r>
              <a:rPr/>
              <a:t> (pp. 953–1048). Cambridge University Press. </a:t>
            </a:r>
            <a:r>
              <a:rPr>
                <a:hlinkClick r:id="rId9"/>
              </a:rPr>
              <a:t>https://doi.org/10.1017/9781009157926.011</a:t>
            </a:r>
          </a:p>
          <a:p>
            <a:pPr lvl="0" indent="0" marL="0">
              <a:buNone/>
            </a:pPr>
            <a:r>
              <a:rPr/>
              <a:t>Komurlu, R., Kalkan Ceceloglu, D., &amp; Arditi, D. (2024). Exploring the Barriers to Managing Green Building Construction Projects and Proposed Solutions. </a:t>
            </a:r>
            <a:r>
              <a:rPr i="1"/>
              <a:t>Sustainability</a:t>
            </a:r>
            <a:r>
              <a:rPr/>
              <a:t>, </a:t>
            </a:r>
            <a:r>
              <a:rPr i="1"/>
              <a:t>16</a:t>
            </a:r>
            <a:r>
              <a:rPr/>
              <a:t>(13, 13), 5374. </a:t>
            </a:r>
            <a:r>
              <a:rPr>
                <a:hlinkClick r:id="rId10"/>
              </a:rPr>
              <a:t>https://doi.org/10.3390/su16135374</a:t>
            </a:r>
          </a:p>
          <a:p>
            <a:pPr lvl="0" indent="0" marL="0">
              <a:buNone/>
            </a:pPr>
            <a:r>
              <a:rPr/>
              <a:t>Okwandu, A. C., Esho, A. O.-O., Iluyomade, T. D., Olatunde, T. M., Okwandu, A. C., Esho, A. O.-O., Iluyomade, T. D., &amp; Olatunde, T. M. (2024). The role of policy and regulation in promoting green buildings. </a:t>
            </a:r>
            <a:r>
              <a:rPr i="1"/>
              <a:t>World Journal of Advanced Research and Reviews</a:t>
            </a:r>
            <a:r>
              <a:rPr/>
              <a:t>, </a:t>
            </a:r>
            <a:r>
              <a:rPr i="1"/>
              <a:t>22</a:t>
            </a:r>
            <a:r>
              <a:rPr/>
              <a:t>(1, 1), 139–150. </a:t>
            </a:r>
            <a:r>
              <a:rPr>
                <a:hlinkClick r:id="rId11"/>
              </a:rPr>
              <a:t>https://doi.org/10.30574/wjarr.2024.22.1.1047</a:t>
            </a:r>
          </a:p>
          <a:p>
            <a:pPr lvl="0" indent="0" marL="0">
              <a:buNone/>
            </a:pPr>
            <a:r>
              <a:rPr/>
              <a:t>Stanley-Tate, D. (2023). </a:t>
            </a:r>
            <a:r>
              <a:rPr i="1"/>
              <a:t>Energy Storage Summit 2023</a:t>
            </a:r>
            <a:r>
              <a:rPr/>
              <a:t> [Graphic]. </a:t>
            </a:r>
            <a:r>
              <a:rPr>
                <a:hlinkClick r:id="rId12"/>
              </a:rPr>
              <a:t>https://www.flickr.com/photos/194605019@N03/52708970693/</a:t>
            </a:r>
          </a:p>
          <a:p>
            <a:pPr lvl="0" indent="0" marL="0">
              <a:buNone/>
            </a:pPr>
            <a:r>
              <a:rPr/>
              <a:t>Steve Fitch. (2014). </a:t>
            </a:r>
            <a:r>
              <a:rPr i="1"/>
              <a:t>"Living wall" to enhance the building. London</a:t>
            </a:r>
            <a:r>
              <a:rPr/>
              <a:t> [Graphic]. </a:t>
            </a:r>
            <a:r>
              <a:rPr>
                <a:hlinkClick r:id="rId13"/>
              </a:rPr>
              <a:t>https://www.flickr.com/photos/111683772@N02/14529433557/</a:t>
            </a:r>
          </a:p>
          <a:p>
            <a:pPr lvl="0" indent="0" marL="0">
              <a:buNone/>
            </a:pPr>
            <a:r>
              <a:rPr/>
              <a:t>Team, V. E. G. M. (2023, September 21). </a:t>
            </a:r>
            <a:r>
              <a:rPr i="1"/>
              <a:t>Green Building Policy Evolution: 2023 &amp; Beyond</a:t>
            </a:r>
            <a:r>
              <a:rPr/>
              <a:t>. Vert Energy Group. </a:t>
            </a:r>
            <a:r>
              <a:rPr>
                <a:hlinkClick r:id="rId14"/>
              </a:rPr>
              <a:t>https://vertenergygroup.com/the-evolution-of-green-building-policy-in-2023-and-beyond/</a:t>
            </a:r>
          </a:p>
          <a:p>
            <a:pPr lvl="0" indent="0" marL="0">
              <a:buNone/>
            </a:pPr>
            <a:r>
              <a:rPr i="1"/>
              <a:t>Through the Looking Glass: The Role of Solar Glass in Advancing Solar Panel Architecture</a:t>
            </a:r>
            <a:r>
              <a:rPr/>
              <a:t>. (2024, May 31). </a:t>
            </a:r>
            <a:r>
              <a:rPr>
                <a:hlinkClick r:id="rId15"/>
              </a:rPr>
              <a:t>https://www.mitrex.com/blog/through-the-looking-glass-the-role-of-solar-glass-in-advancing-solar-panel-architecture</a:t>
            </a:r>
          </a:p>
          <a:p>
            <a:pPr lvl="0" indent="0" marL="0">
              <a:buNone/>
            </a:pPr>
            <a:r>
              <a:rPr/>
              <a:t>Yang, M., Chen, L., Wang, J., Msigwa, G., Osman, A. I., Fawzy, S., Rooney, D. W., &amp; Yap, P.-S. (2023). Circular economy strategies for combating climate change and other environmental issues. </a:t>
            </a:r>
            <a:r>
              <a:rPr i="1"/>
              <a:t>Environmental Chemistry Letters</a:t>
            </a:r>
            <a:r>
              <a:rPr/>
              <a:t>, </a:t>
            </a:r>
            <a:r>
              <a:rPr i="1"/>
              <a:t>21</a:t>
            </a:r>
            <a:r>
              <a:rPr/>
              <a:t>(1), 55–80. </a:t>
            </a:r>
            <a:r>
              <a:rPr>
                <a:hlinkClick r:id="rId16"/>
              </a:rPr>
              <a:t>https://doi.org/10.1007/s10311-022-01499-6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indent="-342900" marL="342900">
              <a:buAutoNum type="arabicParenR"/>
            </a:pPr>
            <a:r>
              <a:rPr/>
              <a:t>Introduction</a:t>
            </a:r>
            <a:br/>
          </a:p>
          <a:p>
            <a:pPr lvl="0" indent="-342900" marL="342900">
              <a:buAutoNum type="arabicParenR"/>
            </a:pPr>
            <a:r>
              <a:rPr/>
              <a:t>Agenda</a:t>
            </a:r>
          </a:p>
          <a:p>
            <a:pPr lvl="0" indent="-342900" marL="342900">
              <a:buAutoNum type="arabicParenR"/>
            </a:pPr>
            <a:r>
              <a:rPr/>
              <a:t>Overview of the Energy Landscape</a:t>
            </a:r>
          </a:p>
          <a:p>
            <a:pPr lvl="0" indent="-342900" marL="342900">
              <a:buAutoNum type="arabicParenR"/>
            </a:pPr>
            <a:r>
              <a:rPr/>
              <a:t>Challenges in the Building Sector</a:t>
            </a:r>
          </a:p>
          <a:p>
            <a:pPr lvl="0" indent="-342900" marL="342900">
              <a:buAutoNum type="arabicParenR"/>
            </a:pPr>
            <a:r>
              <a:rPr/>
              <a:t>Potential Solutions: Policy and Innovation</a:t>
            </a:r>
          </a:p>
          <a:p>
            <a:pPr lvl="0" indent="-342900" marL="342900">
              <a:buAutoNum type="arabicParenR"/>
            </a:pPr>
            <a:r>
              <a:rPr/>
              <a:t>Evaluation and Conclusion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Energy Landscape</a:t>
            </a:r>
          </a:p>
        </p:txBody>
      </p:sp>
      <p:sp>
        <p:nvSpPr>
          <p:cNvPr id="3" name="Content Placeholder 2"/>
          <p:cNvSpPr>
            <a:spLocks noGrp="1"/>
          </p:cNvSpPr>
          <p:nvPr>
            <p:ph idx="1"/>
          </p:nvPr>
        </p:nvSpPr>
        <p:spPr/>
        <p:txBody>
          <a:bodyPr/>
          <a:lstStyle/>
          <a:p>
            <a:pPr lvl="0"/>
            <a:r>
              <a:rPr/>
              <a:t>Growing Global Energy Demand</a:t>
            </a:r>
          </a:p>
          <a:p>
            <a:pPr lvl="0"/>
            <a:r>
              <a:rPr/>
              <a:t>Climate Change and Energy Consumption</a:t>
            </a:r>
          </a:p>
          <a:p>
            <a:pPr lvl="0"/>
            <a:r>
              <a:rPr/>
              <a:t>Building Sector’s Impact:</a:t>
            </a:r>
          </a:p>
          <a:p>
            <a:pPr lvl="1"/>
            <a:r>
              <a:rPr/>
              <a:t>Significant energy consumption</a:t>
            </a:r>
          </a:p>
          <a:p>
            <a:pPr lvl="1"/>
            <a:r>
              <a:rPr/>
              <a:t>High greenhouse gas emissions</a:t>
            </a:r>
          </a:p>
          <a:p>
            <a:pPr lvl="0"/>
            <a:r>
              <a:rPr/>
              <a:t>Importance of Renewable Energy</a:t>
            </a:r>
          </a:p>
          <a:p>
            <a:pPr lvl="0" indent="0" marL="0">
              <a:buNone/>
            </a:pPr>
            <a:r>
              <a:rPr i="1"/>
              <a:t>Note</a:t>
            </a:r>
            <a:r>
              <a:rPr/>
              <a:t> Solar Classes - (</a:t>
            </a:r>
            <a:r>
              <a:rPr i="1"/>
              <a:t>Through the Looking Glass</a:t>
            </a:r>
            <a:r>
              <a:rPr/>
              <a:t>, 2024) Copyright © 2024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Challenges in Renewable Energy Adoption</a:t>
            </a:r>
          </a:p>
        </p:txBody>
      </p:sp>
      <p:sp>
        <p:nvSpPr>
          <p:cNvPr id="3" name="Content Placeholder 2"/>
          <p:cNvSpPr>
            <a:spLocks noGrp="1"/>
          </p:cNvSpPr>
          <p:nvPr>
            <p:ph idx="1" sz="half"/>
          </p:nvPr>
        </p:nvSpPr>
        <p:spPr/>
        <p:txBody>
          <a:bodyPr/>
          <a:lstStyle/>
          <a:p>
            <a:pPr lvl="0"/>
            <a:r>
              <a:rPr/>
              <a:t>High Upfront Costs</a:t>
            </a:r>
          </a:p>
          <a:p>
            <a:pPr lvl="0"/>
            <a:r>
              <a:rPr/>
              <a:t>Technological Limitation</a:t>
            </a:r>
          </a:p>
          <a:p>
            <a:pPr lvl="0"/>
            <a:r>
              <a:rPr/>
              <a:t>Lack of Public Awareness</a:t>
            </a:r>
          </a:p>
          <a:p>
            <a:pPr lvl="0"/>
            <a:r>
              <a:rPr/>
              <a:t>Policy and Regulatory Inconsistencies</a:t>
            </a:r>
          </a:p>
        </p:txBody>
      </p:sp>
      <p:sp>
        <p:nvSpPr>
          <p:cNvPr id="4" name="Content Placeholder 3"/>
          <p:cNvSpPr>
            <a:spLocks noGrp="1"/>
          </p:cNvSpPr>
          <p:nvPr>
            <p:ph idx="2" sz="half"/>
          </p:nvPr>
        </p:nvSpPr>
        <p:spPr/>
        <p:txBody>
          <a:bodyPr/>
          <a:lstStyle/>
          <a:p>
            <a:pPr lvl="0" indent="0" marL="0">
              <a:buNone/>
            </a:pPr>
            <a:r>
              <a:rPr/>
              <a:t>Figure 1: GHG Emission</a:t>
            </a:r>
          </a:p>
          <a:p>
            <a:pPr lvl="0" indent="0" marL="0">
              <a:buNone/>
            </a:pPr>
            <a:r>
              <a:rPr i="1"/>
              <a:t>Note.</a:t>
            </a:r>
            <a:r>
              <a:rPr/>
              <a:t> Energy consumption trends over the past decade in developed and developing countries. (Environment Program, 2020)</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Solutions – Policy Approaches</a:t>
            </a:r>
          </a:p>
        </p:txBody>
      </p:sp>
      <p:sp>
        <p:nvSpPr>
          <p:cNvPr id="3" name="Content Placeholder 2"/>
          <p:cNvSpPr>
            <a:spLocks noGrp="1"/>
          </p:cNvSpPr>
          <p:nvPr>
            <p:ph idx="1" sz="half"/>
          </p:nvPr>
        </p:nvSpPr>
        <p:spPr/>
        <p:txBody>
          <a:bodyPr/>
          <a:lstStyle/>
          <a:p>
            <a:pPr lvl="0"/>
            <a:r>
              <a:rPr/>
              <a:t>Role of Government Policy</a:t>
            </a:r>
          </a:p>
          <a:p>
            <a:pPr lvl="1"/>
            <a:r>
              <a:rPr/>
              <a:t>Supportive policies needed</a:t>
            </a:r>
          </a:p>
          <a:p>
            <a:pPr lvl="0"/>
            <a:r>
              <a:rPr/>
              <a:t>Key Policy Measures</a:t>
            </a:r>
          </a:p>
          <a:p>
            <a:pPr lvl="1"/>
            <a:r>
              <a:rPr/>
              <a:t>Building energy codes</a:t>
            </a:r>
          </a:p>
          <a:p>
            <a:pPr lvl="1"/>
            <a:r>
              <a:rPr/>
              <a:t>Financial incentives (tax credits, grants, subsidies)</a:t>
            </a:r>
          </a:p>
          <a:p>
            <a:pPr lvl="1"/>
            <a:r>
              <a:rPr/>
              <a:t>Capacity development and training programs</a:t>
            </a:r>
          </a:p>
        </p:txBody>
      </p:sp>
      <p:sp>
        <p:nvSpPr>
          <p:cNvPr id="4" name="Content Placeholder 3"/>
          <p:cNvSpPr>
            <a:spLocks noGrp="1"/>
          </p:cNvSpPr>
          <p:nvPr>
            <p:ph idx="2" sz="half"/>
          </p:nvPr>
        </p:nvSpPr>
        <p:spPr/>
        <p:txBody>
          <a:bodyPr/>
          <a:lstStyle/>
          <a:p>
            <a:pPr lvl="0" indent="0" marL="0">
              <a:buNone/>
            </a:pPr>
            <a:r>
              <a:rPr/>
              <a:t>Figure 2: Photovoltaic Roof</a:t>
            </a:r>
          </a:p>
          <a:p>
            <a:pPr lvl="0" indent="0" marL="0">
              <a:buNone/>
            </a:pPr>
            <a:r>
              <a:rPr i="1"/>
              <a:t>Note</a:t>
            </a:r>
            <a:r>
              <a:rPr/>
              <a:t>. The building integrated a photovoltaic roof. (IKC, 2016).</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Solutions – Effective Policy Instruments</a:t>
            </a:r>
          </a:p>
        </p:txBody>
      </p:sp>
      <p:sp>
        <p:nvSpPr>
          <p:cNvPr id="3" name="Content Placeholder 2"/>
          <p:cNvSpPr>
            <a:spLocks noGrp="1"/>
          </p:cNvSpPr>
          <p:nvPr>
            <p:ph idx="1" sz="half"/>
          </p:nvPr>
        </p:nvSpPr>
        <p:spPr/>
        <p:txBody>
          <a:bodyPr/>
          <a:lstStyle/>
          <a:p>
            <a:pPr lvl="0"/>
            <a:r>
              <a:rPr/>
              <a:t>Renewable Portfolio Standards (RPS)</a:t>
            </a:r>
          </a:p>
          <a:p>
            <a:pPr lvl="0"/>
            <a:r>
              <a:rPr/>
              <a:t>Renewable Energy Standards (RES)</a:t>
            </a:r>
          </a:p>
          <a:p>
            <a:pPr lvl="0"/>
            <a:r>
              <a:rPr/>
              <a:t>Feed-in Tariffs</a:t>
            </a:r>
          </a:p>
        </p:txBody>
      </p:sp>
      <p:sp>
        <p:nvSpPr>
          <p:cNvPr id="4" name="Content Placeholder 3"/>
          <p:cNvSpPr>
            <a:spLocks noGrp="1"/>
          </p:cNvSpPr>
          <p:nvPr>
            <p:ph idx="2" sz="half"/>
          </p:nvPr>
        </p:nvSpPr>
        <p:spPr/>
        <p:txBody>
          <a:bodyPr/>
          <a:lstStyle/>
          <a:p>
            <a:pPr lvl="0" indent="0" marL="0">
              <a:buNone/>
            </a:pPr>
            <a:r>
              <a:rPr/>
              <a:t>Figure 3: Green Buildings</a:t>
            </a:r>
          </a:p>
          <a:p>
            <a:pPr lvl="0" indent="0" marL="0">
              <a:buNone/>
            </a:pPr>
            <a:r>
              <a:rPr i="1"/>
              <a:t>Note</a:t>
            </a:r>
            <a:r>
              <a:rPr/>
              <a:t>. Green Building Policy. (Team,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Renewable Energy in Buildings</dc:title>
  <dc:creator>Juracy Américo de Oliveira Filho</dc:creator>
  <cp:keywords/>
  <dcterms:created xsi:type="dcterms:W3CDTF">2024-09-05T00:39:56Z</dcterms:created>
  <dcterms:modified xsi:type="dcterms:W3CDTF">2024-09-05T00:39:56Z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My Library.bib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date">
    <vt:lpwstr>2024-09-04</vt:lpwstr>
  </property>
  <property fmtid="{D5CDD505-2E9C-101B-9397-08002B2CF9AE}" pid="10" name="editor">
    <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subtitle">
    <vt:lpwstr>Overcoming Challenges Through Policy and Innovation</vt:lpwstr>
  </property>
  <property fmtid="{D5CDD505-2E9C-101B-9397-08002B2CF9AE}" pid="16" name="title-slide-attributes">
    <vt:lpwstr/>
  </property>
  <property fmtid="{D5CDD505-2E9C-101B-9397-08002B2CF9AE}" pid="17" name="toc-title">
    <vt:lpwstr>Table of contents</vt:lpwstr>
  </property>
</Properties>
</file>