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1" r:id="rId4"/>
    <p:sldId id="279" r:id="rId5"/>
    <p:sldId id="272" r:id="rId6"/>
    <p:sldId id="284" r:id="rId7"/>
    <p:sldId id="278" r:id="rId8"/>
    <p:sldId id="280" r:id="rId9"/>
    <p:sldId id="281" r:id="rId10"/>
    <p:sldId id="282" r:id="rId11"/>
    <p:sldId id="277" r:id="rId12"/>
    <p:sldId id="283" r:id="rId13"/>
    <p:sldId id="276" r:id="rId14"/>
    <p:sldId id="274" r:id="rId15"/>
    <p:sldId id="273" r:id="rId16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96" y="4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28600" indent="-228600">
              <a:buFont typeface="+mj-lt"/>
              <a:buAutoNum type="arabicPeriod"/>
              <a:defRPr/>
            </a:lvl1pPr>
          </a:lstStyle>
          <a:p>
            <a:pPr marL="0" indent="0">
              <a:buFont typeface="+mj-lt"/>
              <a:buNone/>
            </a:pPr>
            <a:fld id="{F36C87F6-986D-49E6-AF40-1B3A1EE8064D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604E9-704C-4D7D-B675-C43010EA91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5733256"/>
            <a:ext cx="914400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Využitie grafovej databázy</a:t>
            </a:r>
            <a:br>
              <a:rPr lang="sk-SK"/>
            </a:br>
            <a:r>
              <a:rPr lang="sk-SK"/>
              <a:t>v praxi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Vypracoval: Juraj Kubričan</a:t>
            </a:r>
          </a:p>
          <a:p>
            <a:endParaRPr lang="sk-SK"/>
          </a:p>
          <a:p>
            <a:r>
              <a:rPr lang="sk-SK"/>
              <a:t>Vedúci práce: Ing Maroš Čavojský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8C18-7BFB-4C54-99DA-25576E36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prepojenie na databázu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39A2-AD02-4C36-B5D2-8A66A961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sk-SK" dirty="0"/>
              <a:t>Laravel MVC Framework</a:t>
            </a:r>
          </a:p>
          <a:p>
            <a:pPr marL="45720" indent="0">
              <a:buNone/>
            </a:pPr>
            <a:r>
              <a:rPr lang="sk-SK" dirty="0"/>
              <a:t>Neo4J Databáza</a:t>
            </a:r>
          </a:p>
          <a:p>
            <a:pPr marL="45720" indent="0">
              <a:buNone/>
            </a:pPr>
            <a:endParaRPr lang="sk-SK" dirty="0"/>
          </a:p>
          <a:p>
            <a:r>
              <a:rPr lang="sk-SK" dirty="0"/>
              <a:t>NeoEloquent OGM</a:t>
            </a:r>
          </a:p>
          <a:p>
            <a:pPr marL="274320" lvl="1" indent="0">
              <a:buNone/>
            </a:pPr>
            <a:r>
              <a:rPr lang="sk-SK" dirty="0"/>
              <a:t>+ Jednoduché dopyty</a:t>
            </a:r>
          </a:p>
          <a:p>
            <a:pPr marL="274320" lvl="1" indent="0">
              <a:buNone/>
            </a:pPr>
            <a:r>
              <a:rPr lang="sk-SK" dirty="0"/>
              <a:t>+ Tvorba štruktúry</a:t>
            </a:r>
          </a:p>
          <a:p>
            <a:pPr marL="274320" lvl="1" indent="0">
              <a:buNone/>
            </a:pPr>
            <a:r>
              <a:rPr lang="sk-SK" dirty="0"/>
              <a:t>- zložité dopyty nutné v cykle</a:t>
            </a:r>
          </a:p>
          <a:p>
            <a:r>
              <a:rPr lang="en-US" dirty="0"/>
              <a:t>PHP Neo4J Client</a:t>
            </a:r>
            <a:endParaRPr lang="sk-SK" dirty="0"/>
          </a:p>
          <a:p>
            <a:pPr marL="274320" lvl="1" indent="0">
              <a:buNone/>
            </a:pPr>
            <a:r>
              <a:rPr lang="sk-SK" dirty="0"/>
              <a:t>+ plná podpora Cypher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F5DA3-9F67-42CA-B25A-8785710A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92" y="1916832"/>
            <a:ext cx="4747322" cy="34563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A3B9F-DA27-42F9-881C-4CA5AACF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F7D4-B58E-48D1-903A-201F8C0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rýchlosti dopytu s relačnou databázou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BF1E-3E96-4964-A551-CC3A9914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3940694" cy="4343400"/>
          </a:xfrm>
        </p:spPr>
        <p:txBody>
          <a:bodyPr/>
          <a:lstStyle/>
          <a:p>
            <a:r>
              <a:rPr lang="sk-SK" dirty="0"/>
              <a:t>Dopyt pre </a:t>
            </a:r>
            <a:r>
              <a:rPr lang="sk-SK" dirty="0" err="1"/>
              <a:t>zobraznie</a:t>
            </a:r>
            <a:r>
              <a:rPr lang="sk-SK" dirty="0"/>
              <a:t> domovskej stránky </a:t>
            </a:r>
          </a:p>
          <a:p>
            <a:pPr lvl="1"/>
            <a:r>
              <a:rPr lang="sk-SK" dirty="0"/>
              <a:t>Destinácie</a:t>
            </a:r>
          </a:p>
          <a:p>
            <a:pPr lvl="1"/>
            <a:r>
              <a:rPr lang="sk-SK" dirty="0"/>
              <a:t>Ostatný </a:t>
            </a:r>
            <a:r>
              <a:rPr lang="sk-SK" dirty="0" err="1"/>
              <a:t>používateľia</a:t>
            </a:r>
            <a:endParaRPr lang="sk-SK" dirty="0"/>
          </a:p>
          <a:p>
            <a:pPr lvl="1"/>
            <a:r>
              <a:rPr lang="sk-SK" dirty="0"/>
              <a:t>Trasa od domáceho miesta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71CDBB-4AF5-4B94-A813-A3141ACC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1802331"/>
            <a:ext cx="5975109" cy="4343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92EE8-49E1-4A2D-B2E1-8A4BF17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A4A2-3C1E-4E8C-B44C-9CFCC613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485310" cy="1325562"/>
          </a:xfrm>
        </p:spPr>
        <p:txBody>
          <a:bodyPr/>
          <a:lstStyle/>
          <a:p>
            <a:pPr algn="ctr"/>
            <a:r>
              <a:rPr lang="sk-SK" dirty="0"/>
              <a:t>Výhody využitia grafovej databázy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682CB-E5B3-4CC5-881D-EF24A611F900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862121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Rýchlosť komplikovaných dopytov</a:t>
            </a:r>
          </a:p>
          <a:p>
            <a:r>
              <a:rPr lang="sk-SK" dirty="0"/>
              <a:t>Jednoduchosť a prehľadnosť dátového modelu</a:t>
            </a:r>
          </a:p>
          <a:p>
            <a:r>
              <a:rPr lang="sk-SK" dirty="0"/>
              <a:t>Dobé nástroje na vizualizáciu grafu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46B7A-65F0-4D54-92BB-1C80E66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2F1FDC-1155-489E-B45A-354DDB1B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2636912"/>
            <a:ext cx="9753600" cy="1325562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DB782-F790-4068-88DD-389C1AA4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3CA441-BC45-44A0-BD07-65BB0BE2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404664"/>
            <a:ext cx="9753600" cy="1600200"/>
          </a:xfrm>
        </p:spPr>
        <p:txBody>
          <a:bodyPr>
            <a:normAutofit fontScale="90000"/>
          </a:bodyPr>
          <a:lstStyle/>
          <a:p>
            <a:r>
              <a:rPr lang="sk-SK" dirty="0"/>
              <a:t>Výpočet TSP pomocou genetického algoritmu ako alternatíva k terajšiemu riešeniu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CE7A20-5FEC-4DEA-85B4-8FF0EF59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492896"/>
            <a:ext cx="9753600" cy="3679304"/>
          </a:xfrm>
        </p:spPr>
        <p:txBody>
          <a:bodyPr/>
          <a:lstStyle/>
          <a:p>
            <a:r>
              <a:rPr lang="sk-SK" dirty="0"/>
              <a:t>Použitie deterministického algoritmu nebolo nutné</a:t>
            </a:r>
          </a:p>
          <a:p>
            <a:pPr lvl="1"/>
            <a:r>
              <a:rPr lang="sk-SK" dirty="0"/>
              <a:t>Dátová sada sa ukázala ako nepresná</a:t>
            </a:r>
          </a:p>
          <a:p>
            <a:pPr lvl="1"/>
            <a:r>
              <a:rPr lang="sk-SK" dirty="0"/>
              <a:t>Nájdená trasa je v našej aplikácií orientačná</a:t>
            </a:r>
          </a:p>
          <a:p>
            <a:r>
              <a:rPr lang="sk-SK" dirty="0" err="1"/>
              <a:t>Backtracking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implementačne jednoduchší</a:t>
            </a:r>
          </a:p>
          <a:p>
            <a:r>
              <a:rPr lang="sk-SK" dirty="0"/>
              <a:t>Genetický algoritmus na databázovej úrovni pomocou Cypher funkcii a procedúr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9084-6BDC-4492-85A1-B7BA463E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Oboznámiť sa s jednotlivými predstaviteľmi grafových databáz.</a:t>
            </a:r>
          </a:p>
          <a:p>
            <a:r>
              <a:rPr lang="sk-SK" dirty="0"/>
              <a:t>Vybrať jedného predstaviteľa</a:t>
            </a:r>
          </a:p>
          <a:p>
            <a:r>
              <a:rPr lang="sk-SK" dirty="0"/>
              <a:t>Navrhnúť a implementovať </a:t>
            </a:r>
            <a:r>
              <a:rPr lang="en-US" dirty="0" err="1"/>
              <a:t>apli</a:t>
            </a:r>
            <a:r>
              <a:rPr lang="sk-SK" dirty="0"/>
              <a:t>ká</a:t>
            </a:r>
            <a:r>
              <a:rPr lang="en-US" dirty="0"/>
              <a:t>ci</a:t>
            </a:r>
            <a:r>
              <a:rPr lang="sk-SK" dirty="0"/>
              <a:t>u s využitím vybranej grafovej databázy.</a:t>
            </a:r>
          </a:p>
          <a:p>
            <a:r>
              <a:rPr lang="sk-SK" dirty="0"/>
              <a:t>Zhodnotiť výhody použitia grafovej databázy v našom prípade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38BA9-F14E-4104-8FF9-2440076F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1075-DE32-4C60-902C-EBFF572D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grafové databázy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EED-7932-4EFF-9C0C-9F167AE8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Vhodné na husto prepojené dátové sady</a:t>
            </a:r>
          </a:p>
          <a:p>
            <a:pPr lvl="1"/>
            <a:r>
              <a:rPr lang="sk-SK" dirty="0"/>
              <a:t>Sociálne siete, Odporúčacie systémy, Detekcia podvodov</a:t>
            </a:r>
          </a:p>
          <a:p>
            <a:r>
              <a:rPr lang="sk-SK" dirty="0"/>
              <a:t>Nepoužívajú cudzie kľúče ale ukazovatele</a:t>
            </a:r>
          </a:p>
          <a:p>
            <a:r>
              <a:rPr lang="sk-SK" dirty="0"/>
              <a:t>Dátový model pozostáva z vrcholov a hrán</a:t>
            </a:r>
          </a:p>
          <a:p>
            <a:endParaRPr lang="sk-SK" dirty="0"/>
          </a:p>
          <a:p>
            <a:pPr lvl="1"/>
            <a:endParaRPr lang="sk-SK" dirty="0"/>
          </a:p>
          <a:p>
            <a:pPr marL="45720" indent="0">
              <a:buNone/>
            </a:pP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CA8F6-29EB-4DB0-805B-D079A0FB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C832-CD67-414B-8426-F9741436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grafovej databázy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2754-625A-454D-B04F-A71D94F2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Neo4j</a:t>
            </a:r>
          </a:p>
          <a:p>
            <a:pPr marL="274320" lvl="1" indent="0">
              <a:buNone/>
            </a:pPr>
            <a:r>
              <a:rPr lang="sk-SK" dirty="0"/>
              <a:t>+ Popularita</a:t>
            </a:r>
          </a:p>
          <a:p>
            <a:pPr marL="274320" lvl="1" indent="0">
              <a:buNone/>
            </a:pPr>
            <a:r>
              <a:rPr lang="sk-SK" dirty="0"/>
              <a:t>+ Dokumentácia</a:t>
            </a:r>
          </a:p>
          <a:p>
            <a:pPr marL="274320" lvl="1" indent="0">
              <a:buNone/>
            </a:pPr>
            <a:r>
              <a:rPr lang="sk-SK" dirty="0"/>
              <a:t>+ Cypher</a:t>
            </a:r>
          </a:p>
          <a:p>
            <a:r>
              <a:rPr lang="sk-SK" dirty="0"/>
              <a:t>OrientDB</a:t>
            </a:r>
          </a:p>
          <a:p>
            <a:pPr marL="274320" lvl="1" indent="0">
              <a:buNone/>
            </a:pPr>
            <a:r>
              <a:rPr lang="sk-SK" dirty="0"/>
              <a:t>+ Rýchlosť</a:t>
            </a:r>
          </a:p>
          <a:p>
            <a:pPr marL="274320" lvl="1" indent="0">
              <a:buNone/>
            </a:pPr>
            <a:r>
              <a:rPr lang="sk-SK" dirty="0"/>
              <a:t>+ key-value, </a:t>
            </a:r>
            <a:r>
              <a:rPr lang="sk-SK" dirty="0" err="1"/>
              <a:t>document</a:t>
            </a:r>
            <a:r>
              <a:rPr lang="sk-SK" dirty="0"/>
              <a:t> </a:t>
            </a:r>
            <a:r>
              <a:rPr lang="sk-SK" dirty="0" err="1"/>
              <a:t>store</a:t>
            </a:r>
            <a:endParaRPr lang="sk-SK" dirty="0"/>
          </a:p>
          <a:p>
            <a:pPr marL="274320" lvl="1" indent="0">
              <a:buNone/>
            </a:pPr>
            <a:r>
              <a:rPr lang="sk-SK" dirty="0"/>
              <a:t>- dopytovací jazyk</a:t>
            </a:r>
          </a:p>
          <a:p>
            <a:r>
              <a:rPr lang="sk-SK" dirty="0"/>
              <a:t>Titan</a:t>
            </a:r>
          </a:p>
          <a:p>
            <a:pPr marL="274320" lvl="1" indent="0">
              <a:buNone/>
            </a:pPr>
            <a:r>
              <a:rPr lang="sk-SK" dirty="0"/>
              <a:t>+ Vhodná na distribuované systémy</a:t>
            </a:r>
          </a:p>
          <a:p>
            <a:pPr lvl="1">
              <a:buFontTx/>
              <a:buChar char="-"/>
            </a:pPr>
            <a:r>
              <a:rPr lang="sk-SK" dirty="0"/>
              <a:t>Koniec vývoja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0EC14-37EB-4B81-BF0C-A7BE49A7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00" y="1600200"/>
            <a:ext cx="3190194" cy="18289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F9854-9D9E-470E-A8B2-2242EC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8C17-6B61-441C-8554-3D829FA5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Aplikácia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46A7-0854-442D-8A2C-96A29441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  <a:p>
            <a:r>
              <a:rPr lang="sk-SK" dirty="0"/>
              <a:t>Nástroj pre plánovanie trasy pre cestovateľa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482B6-E0BB-4A2F-B217-4D55ECAE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A954-7597-4009-9832-EAB7BE3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sk-SK" dirty="0"/>
              <a:t>Funkcionalita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A199-A1C7-4895-9E8E-6A8013905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5740894" cy="4343400"/>
          </a:xfrm>
        </p:spPr>
        <p:txBody>
          <a:bodyPr/>
          <a:lstStyle/>
          <a:p>
            <a:pPr marL="45720" indent="0">
              <a:buNone/>
            </a:pPr>
            <a:endParaRPr lang="sk-SK" dirty="0"/>
          </a:p>
          <a:p>
            <a:r>
              <a:rPr lang="sk-SK" dirty="0"/>
              <a:t>Registrácia, prihlásenie</a:t>
            </a:r>
          </a:p>
          <a:p>
            <a:r>
              <a:rPr lang="sk-SK" dirty="0"/>
              <a:t>Nastavenie domáceho miesta</a:t>
            </a:r>
          </a:p>
          <a:p>
            <a:r>
              <a:rPr lang="sk-SK" dirty="0"/>
              <a:t>Zoznam obľúbených miest</a:t>
            </a:r>
          </a:p>
          <a:p>
            <a:pPr lvl="1"/>
            <a:r>
              <a:rPr lang="sk-SK" dirty="0"/>
              <a:t>Vyhľadávanie a pridávanie miest </a:t>
            </a:r>
          </a:p>
          <a:p>
            <a:pPr lvl="1"/>
            <a:r>
              <a:rPr lang="sk-SK" dirty="0"/>
              <a:t>Vymazávanie miest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A68316-0502-4B85-AFA0-E7F5E9A8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124744"/>
            <a:ext cx="4490812" cy="4343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38383-939C-453A-8D96-79AF5D65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83CC-31BA-4BFA-B431-D4FAE8BE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332656"/>
            <a:ext cx="9753600" cy="1267544"/>
          </a:xfrm>
        </p:spPr>
        <p:txBody>
          <a:bodyPr/>
          <a:lstStyle/>
          <a:p>
            <a:r>
              <a:rPr lang="sk-SK" dirty="0"/>
              <a:t>Zobrazenie detailu destinácie</a:t>
            </a:r>
            <a:br>
              <a:rPr lang="sk-SK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EEA48-E5FE-488D-9371-FD665FF6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1484784"/>
            <a:ext cx="4024307" cy="426931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1D1B25-54D2-48D3-AE03-6EBAE7E66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5020814" cy="4343400"/>
          </a:xfrm>
        </p:spPr>
        <p:txBody>
          <a:bodyPr/>
          <a:lstStyle/>
          <a:p>
            <a:r>
              <a:rPr lang="sk-SK" dirty="0"/>
              <a:t>Spôsoby dopravy s cenami</a:t>
            </a:r>
          </a:p>
          <a:p>
            <a:r>
              <a:rPr lang="sk-SK" dirty="0"/>
              <a:t>Zoznam používateľov s </a:t>
            </a:r>
            <a:br>
              <a:rPr lang="sk-SK" dirty="0"/>
            </a:br>
            <a:r>
              <a:rPr lang="sk-SK" dirty="0"/>
              <a:t>rovnakým mestom</a:t>
            </a:r>
          </a:p>
          <a:p>
            <a:r>
              <a:rPr lang="sk-SK" dirty="0"/>
              <a:t>Zobrazenie zoznamu iných </a:t>
            </a:r>
            <a:br>
              <a:rPr lang="sk-SK" dirty="0"/>
            </a:br>
            <a:r>
              <a:rPr lang="sk-SK" dirty="0"/>
              <a:t>používateľov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341AF9-FFA5-4171-85DA-97139665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799-5FC7-458A-AC62-E1180CDD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753600" cy="691480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Odporúčania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AEED2-8285-44C3-A5C6-EFBBD0EF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980728"/>
            <a:ext cx="3970332" cy="527555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133189-E832-4462-B1E3-E4EC1D8F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556792"/>
            <a:ext cx="5544616" cy="4343400"/>
          </a:xfrm>
        </p:spPr>
        <p:txBody>
          <a:bodyPr/>
          <a:lstStyle/>
          <a:p>
            <a:r>
              <a:rPr lang="sk-SK" dirty="0"/>
              <a:t>Celkové podľa počtu používateľov</a:t>
            </a:r>
          </a:p>
          <a:p>
            <a:r>
              <a:rPr lang="sk-SK" dirty="0"/>
              <a:t>Konkrétne pre používateľa na</a:t>
            </a:r>
            <a:br>
              <a:rPr lang="sk-SK" dirty="0"/>
            </a:br>
            <a:r>
              <a:rPr lang="sk-SK" dirty="0"/>
              <a:t>základe zhody v zoznamoch obľúbených</a:t>
            </a:r>
            <a:endParaRPr lang="en-US" dirty="0"/>
          </a:p>
          <a:p>
            <a:pPr lvl="1"/>
            <a:r>
              <a:rPr lang="sk-SK" dirty="0"/>
              <a:t>Miesta na zozname</a:t>
            </a:r>
          </a:p>
          <a:p>
            <a:pPr lvl="1"/>
            <a:r>
              <a:rPr lang="sk-SK" dirty="0"/>
              <a:t>Používatelia čo majú rovnaké miesta</a:t>
            </a:r>
          </a:p>
          <a:p>
            <a:pPr lvl="1"/>
            <a:r>
              <a:rPr lang="sk-SK" dirty="0"/>
              <a:t>Ostatné miesta týchto používateľov</a:t>
            </a:r>
          </a:p>
          <a:p>
            <a:pPr lvl="1"/>
            <a:r>
              <a:rPr lang="sk-SK" dirty="0"/>
              <a:t>Zrátame výskyt miest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75763A-4AA4-4410-9D58-8BCC6D5D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ACEE-6D86-46D9-B286-7C0A59F9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4442"/>
            <a:ext cx="9753600" cy="1325562"/>
          </a:xfrm>
        </p:spPr>
        <p:txBody>
          <a:bodyPr/>
          <a:lstStyle/>
          <a:p>
            <a:r>
              <a:rPr lang="sk-SK" dirty="0"/>
              <a:t>optimalizácia trasy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8B03-EAF4-44D2-A680-7DCB532D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5298823" cy="4343400"/>
          </a:xfrm>
        </p:spPr>
        <p:txBody>
          <a:bodyPr/>
          <a:lstStyle/>
          <a:p>
            <a:r>
              <a:rPr lang="sk-SK" dirty="0"/>
              <a:t>Pridať odobrať z trasy</a:t>
            </a:r>
          </a:p>
          <a:p>
            <a:r>
              <a:rPr lang="sk-SK" dirty="0"/>
              <a:t>TSP </a:t>
            </a:r>
          </a:p>
          <a:p>
            <a:r>
              <a:rPr lang="sk-SK" dirty="0" err="1"/>
              <a:t>Backtracking</a:t>
            </a:r>
            <a:r>
              <a:rPr lang="sk-SK" dirty="0"/>
              <a:t> na vrstve PHP</a:t>
            </a:r>
          </a:p>
          <a:p>
            <a:r>
              <a:rPr lang="sk-SK" dirty="0"/>
              <a:t>Alternatívne pomocou zložitého Cypher dopytu</a:t>
            </a:r>
          </a:p>
          <a:p>
            <a:pPr lvl="1"/>
            <a:r>
              <a:rPr lang="sk-SK" dirty="0"/>
              <a:t>Komplexné</a:t>
            </a:r>
          </a:p>
          <a:p>
            <a:pPr lvl="1"/>
            <a:r>
              <a:rPr lang="sk-SK" dirty="0"/>
              <a:t>Neposkytuje výhodu oproti PHP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B7C77-B4C7-4F05-BE8D-17EA9FD7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1349238"/>
            <a:ext cx="4002683" cy="53025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AC8D-85E3-4934-8DAE-39E0B2C7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fld id="{F36C87F6-986D-49E6-AF40-1B3A1EE8064D}" type="slidenum">
              <a:rPr lang="en-US" smtClean="0"/>
              <a:pPr marL="0" indent="0"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260</Words>
  <Application>Microsoft Office PowerPoint</Application>
  <PresentationFormat>Custom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Continental Europe 16x9</vt:lpstr>
      <vt:lpstr>Využitie grafovej databázy v praxi</vt:lpstr>
      <vt:lpstr>Ciele práce</vt:lpstr>
      <vt:lpstr>grafové databázy</vt:lpstr>
      <vt:lpstr>Výber grafovej databázy</vt:lpstr>
      <vt:lpstr>Aplikácia</vt:lpstr>
      <vt:lpstr>Funkcionalita</vt:lpstr>
      <vt:lpstr>Zobrazenie detailu destinácie </vt:lpstr>
      <vt:lpstr>Odporúčania</vt:lpstr>
      <vt:lpstr>optimalizácia trasy</vt:lpstr>
      <vt:lpstr>prepojenie na databázu</vt:lpstr>
      <vt:lpstr>Porovnanie rýchlosti dopytu s relačnou databázou</vt:lpstr>
      <vt:lpstr>Výhody využitia grafovej databázy</vt:lpstr>
      <vt:lpstr>ďakujem za Pozornosť</vt:lpstr>
      <vt:lpstr>Výpočet TSP pomocou genetického algoritmu ako alternatíva k terajšiemu riešeniu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2017-07-04T18:58:56Z</dcterms:created>
  <dcterms:modified xsi:type="dcterms:W3CDTF">2017-07-06T06:22:49Z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