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image" Target="../media/image2.png"/><Relationship Id="rId4" Type="http://schemas.openxmlformats.org/officeDocument/2006/relationships/tags" Target="../tags/tag67.xml"/><Relationship Id="rId9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5.png"/><Relationship Id="rId2" Type="http://schemas.openxmlformats.org/officeDocument/2006/relationships/tags" Target="../tags/tag7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hyperlink" Target="http://www.lohninger.com/helpcsuite/kohonen_network_-_background_information.htm" TargetMode="External"/><Relationship Id="rId10" Type="http://schemas.openxmlformats.org/officeDocument/2006/relationships/tags" Target="../tags/tag80.xml"/><Relationship Id="rId19" Type="http://schemas.openxmlformats.org/officeDocument/2006/relationships/image" Target="../media/image7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image" Target="../media/image10.png"/><Relationship Id="rId4" Type="http://schemas.openxmlformats.org/officeDocument/2006/relationships/tags" Target="../tags/tag86.xml"/><Relationship Id="rId9" Type="http://schemas.openxmlformats.org/officeDocument/2006/relationships/hyperlink" Target="http://people.ksp.sk/~misof/skola/!to%20process/Neuronove%20siete/som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s.hut.fi/projects/somtoolbox/" TargetMode="External"/><Relationship Id="rId3" Type="http://schemas.openxmlformats.org/officeDocument/2006/relationships/tags" Target="../tags/tag91.xml"/><Relationship Id="rId7" Type="http://schemas.openxmlformats.org/officeDocument/2006/relationships/hyperlink" Target="http://people.ksp.sk/~misof/skola/!to%20process/Neuronove%20siete/som.pdf" TargetMode="Externa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hyperlink" Target="http://www.shy.am/wp-content/uploads/2009/01/kohonen-self-organizing-maps-shyam-guthikonda.pdf" TargetMode="External"/><Relationship Id="rId11" Type="http://schemas.openxmlformats.org/officeDocument/2006/relationships/hyperlink" Target="http://websom.hut.fi/websom/" TargetMode="External"/><Relationship Id="rId5" Type="http://schemas.openxmlformats.org/officeDocument/2006/relationships/slideLayout" Target="../slideLayouts/slideLayout2.xml"/><Relationship Id="rId10" Type="http://schemas.openxmlformats.org/officeDocument/2006/relationships/hyperlink" Target="http://www.eicstes.org/EICSTES_PDF/PAPERS/Engineering%20Applications%20of%20the%20Self-Organizing%20Map%20(Kohonen).pdf" TargetMode="External"/><Relationship Id="rId4" Type="http://schemas.openxmlformats.org/officeDocument/2006/relationships/tags" Target="../tags/tag92.xml"/><Relationship Id="rId9" Type="http://schemas.openxmlformats.org/officeDocument/2006/relationships/hyperlink" Target="http://www.ai-junkie.com/ann/som/som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0" y="28365"/>
            <a:ext cx="56253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SOM</a:t>
            </a:r>
          </a:p>
          <a:p>
            <a:pPr algn="ctr"/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sk-SK" dirty="0" smtClean="0"/>
              <a:t>O</a:t>
            </a:r>
            <a:r>
              <a:rPr lang="en-US" dirty="0" err="1"/>
              <a:t>rganizuj</a:t>
            </a:r>
            <a:r>
              <a:rPr lang="sk-SK" dirty="0"/>
              <a:t>ú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k-SK" dirty="0"/>
              <a:t>M</a:t>
            </a:r>
            <a:r>
              <a:rPr lang="en-US" dirty="0" err="1" smtClean="0"/>
              <a:t>apa</a:t>
            </a:r>
            <a:r>
              <a:rPr lang="en-US" dirty="0"/>
              <a:t> </a:t>
            </a:r>
            <a:r>
              <a:rPr lang="en-US" dirty="0" smtClean="0"/>
              <a:t> // Self-Organizing </a:t>
            </a:r>
            <a:r>
              <a:rPr lang="en-US" dirty="0"/>
              <a:t>Map </a:t>
            </a:r>
            <a:endParaRPr lang="en-US" dirty="0" smtClean="0"/>
          </a:p>
          <a:p>
            <a:pPr algn="ctr"/>
            <a:r>
              <a:rPr lang="en-US" i="1" dirty="0" err="1"/>
              <a:t>Kohonen</a:t>
            </a:r>
            <a:r>
              <a:rPr lang="en-US" i="1" dirty="0"/>
              <a:t> map</a:t>
            </a:r>
            <a:r>
              <a:rPr lang="en-US" dirty="0"/>
              <a:t> 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i="1" dirty="0" err="1"/>
              <a:t>Kohonen</a:t>
            </a:r>
            <a:r>
              <a:rPr lang="en-US" i="1" dirty="0"/>
              <a:t> artificial neural networks</a:t>
            </a:r>
            <a:endParaRPr lang="sk-SK" dirty="0"/>
          </a:p>
        </p:txBody>
      </p:sp>
      <p:pic>
        <p:nvPicPr>
          <p:cNvPr id="1026" name="Picture 2" descr="http://www.cis.hut.fi/research/som-research/teuvo.gi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50" y="4318808"/>
            <a:ext cx="2083450" cy="25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430992" y="2132856"/>
            <a:ext cx="51125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sk-SK" sz="2000" dirty="0"/>
              <a:t>Inšpirované </a:t>
            </a:r>
            <a:r>
              <a:rPr lang="sk-SK" sz="2000" dirty="0" err="1"/>
              <a:t>bilogickými</a:t>
            </a:r>
            <a:r>
              <a:rPr lang="sk-SK" sz="2000" dirty="0"/>
              <a:t> NS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sk-SK" sz="2000" dirty="0"/>
              <a:t>Učenie bez učiteľa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sk-SK" sz="2000" dirty="0"/>
              <a:t>Zobrazenie charakteristík </a:t>
            </a:r>
            <a:r>
              <a:rPr lang="sk-SK" sz="2000" dirty="0" err="1"/>
              <a:t>trénovacej</a:t>
            </a:r>
            <a:r>
              <a:rPr lang="sk-SK" sz="2000" dirty="0"/>
              <a:t> množiny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sk-SK" sz="2000" dirty="0"/>
              <a:t>Zachovanie </a:t>
            </a:r>
            <a:r>
              <a:rPr lang="sk-SK" sz="2000" dirty="0" err="1"/>
              <a:t>topológie</a:t>
            </a:r>
            <a:r>
              <a:rPr lang="sk-SK" sz="2000" dirty="0"/>
              <a:t> – vzorky blízke </a:t>
            </a:r>
            <a:r>
              <a:rPr lang="sk-SK" sz="2000" dirty="0" smtClean="0"/>
              <a:t>vo </a:t>
            </a:r>
            <a:r>
              <a:rPr lang="sk-SK" sz="2000" dirty="0"/>
              <a:t>vstupnom priestore sú blízke aj vo výstupnom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sk-SK" sz="2000" dirty="0" smtClean="0"/>
              <a:t>Použitie:</a:t>
            </a:r>
            <a:endParaRPr lang="en-US" sz="2000" dirty="0"/>
          </a:p>
          <a:p>
            <a:pPr marL="731520" lvl="1" indent="-274320">
              <a:buFont typeface="Wingdings 3"/>
              <a:buChar char=""/>
              <a:defRPr/>
            </a:pPr>
            <a:r>
              <a:rPr lang="en-US" sz="2000" dirty="0" smtClean="0"/>
              <a:t>Pre </a:t>
            </a:r>
            <a:r>
              <a:rPr lang="en-US" sz="2000" dirty="0" err="1" smtClean="0"/>
              <a:t>vizualiz</a:t>
            </a:r>
            <a:r>
              <a:rPr lang="sk-SK" sz="2000" dirty="0" err="1" smtClean="0"/>
              <a:t>áciu</a:t>
            </a:r>
            <a:r>
              <a:rPr lang="sk-SK" sz="2000" dirty="0" smtClean="0"/>
              <a:t> </a:t>
            </a:r>
            <a:r>
              <a:rPr lang="sk-SK" sz="2000" dirty="0" err="1" smtClean="0"/>
              <a:t>viacrozmených</a:t>
            </a:r>
            <a:r>
              <a:rPr lang="sk-SK" sz="2000" dirty="0" smtClean="0"/>
              <a:t> dát do 2D</a:t>
            </a:r>
            <a:endParaRPr lang="en-US" sz="2000" dirty="0"/>
          </a:p>
          <a:p>
            <a:pPr marL="731520" lvl="1" indent="-274320">
              <a:buFont typeface="Wingdings 3"/>
              <a:buChar char=""/>
              <a:defRPr/>
            </a:pPr>
            <a:r>
              <a:rPr lang="sk-SK" sz="2000" dirty="0" smtClean="0"/>
              <a:t>Vektorová </a:t>
            </a:r>
            <a:r>
              <a:rPr lang="sk-SK" sz="2000" dirty="0" err="1"/>
              <a:t>kvantizácia</a:t>
            </a:r>
            <a:r>
              <a:rPr lang="sk-SK" sz="2000" dirty="0"/>
              <a:t> – kompresia </a:t>
            </a:r>
            <a:r>
              <a:rPr lang="sk-SK" sz="2000" dirty="0" smtClean="0"/>
              <a:t>obrazu</a:t>
            </a:r>
            <a:endParaRPr lang="en-US" sz="2000" dirty="0" smtClean="0"/>
          </a:p>
          <a:p>
            <a:pPr marL="731520" lvl="1" indent="-274320">
              <a:buFont typeface="Wingdings 3"/>
              <a:buChar char=""/>
              <a:defRPr/>
            </a:pPr>
            <a:r>
              <a:rPr lang="sk-SK" sz="2000" dirty="0" err="1" smtClean="0"/>
              <a:t>Ropoznávanie</a:t>
            </a:r>
            <a:r>
              <a:rPr lang="sk-SK" sz="2000" dirty="0" smtClean="0"/>
              <a:t> vzorov</a:t>
            </a:r>
            <a:endParaRPr lang="en-US" sz="2000" dirty="0" smtClean="0"/>
          </a:p>
          <a:p>
            <a:pPr marL="731520" lvl="1" indent="-274320">
              <a:buFont typeface="Wingdings 3"/>
              <a:buChar char=""/>
              <a:defRPr/>
            </a:pPr>
            <a:r>
              <a:rPr lang="sk-SK" sz="2000" dirty="0" smtClean="0"/>
              <a:t>Klasifikácia </a:t>
            </a:r>
            <a:r>
              <a:rPr lang="sk-SK" sz="2000" dirty="0"/>
              <a:t>- </a:t>
            </a:r>
            <a:r>
              <a:rPr lang="sk-SK" sz="2000" dirty="0" err="1"/>
              <a:t>data</a:t>
            </a:r>
            <a:r>
              <a:rPr lang="sk-SK" sz="2000" dirty="0"/>
              <a:t> </a:t>
            </a:r>
            <a:r>
              <a:rPr lang="sk-SK" sz="2000" dirty="0" err="1" smtClean="0"/>
              <a:t>mining</a:t>
            </a:r>
            <a:endParaRPr lang="en-US" sz="2000" dirty="0" smtClean="0"/>
          </a:p>
          <a:p>
            <a:pPr marL="731520" lvl="1" indent="-274320">
              <a:buFont typeface="Wingdings 3"/>
              <a:buChar char=""/>
              <a:defRPr/>
            </a:pPr>
            <a:r>
              <a:rPr lang="en-US" sz="2000" dirty="0" smtClean="0"/>
              <a:t>………</a:t>
            </a:r>
            <a:endParaRPr lang="sk-SK" sz="2000" dirty="0"/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12977" y="1531303"/>
            <a:ext cx="5495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T. </a:t>
            </a:r>
            <a:r>
              <a:rPr lang="en-US" dirty="0" err="1"/>
              <a:t>Kohonen</a:t>
            </a:r>
            <a:r>
              <a:rPr lang="en-US" dirty="0"/>
              <a:t>. The self-organizing map. Proceedings of the IEEE, 78:1464-1480, 1990.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3079718" cy="415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5508104" y="3927554"/>
            <a:ext cx="23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r>
              <a:rPr lang="sk-SK" b="1" dirty="0" err="1"/>
              <a:t>Teuvo</a:t>
            </a:r>
            <a:r>
              <a:rPr lang="sk-SK" b="1" dirty="0"/>
              <a:t> </a:t>
            </a:r>
            <a:r>
              <a:rPr lang="sk-SK" b="1" dirty="0" err="1" smtClean="0"/>
              <a:t>Kohone</a:t>
            </a:r>
            <a:r>
              <a:rPr lang="en-US" b="1" dirty="0" smtClean="0"/>
              <a:t>n  *</a:t>
            </a:r>
            <a:r>
              <a:rPr lang="sk-SK" dirty="0" smtClean="0"/>
              <a:t>1934</a:t>
            </a:r>
            <a:endParaRPr lang="sk-S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34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OHONEN1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48681"/>
            <a:ext cx="480689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-61116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900" dirty="0">
                <a:hlinkClick r:id="rId15"/>
              </a:rPr>
              <a:t>http://www.lohninger.com/helpcsuite/kohonen_network_-_background_information.htm</a:t>
            </a:r>
            <a:endParaRPr lang="sk-SK" sz="900" dirty="0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4446240" y="197346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ED verzia algoritmu</a:t>
            </a:r>
          </a:p>
          <a:p>
            <a:r>
              <a:rPr lang="en-US" dirty="0" smtClean="0"/>
              <a:t>1) </a:t>
            </a:r>
            <a:r>
              <a:rPr lang="sk-SK" dirty="0" err="1" smtClean="0"/>
              <a:t>Iniciali</a:t>
            </a:r>
            <a:r>
              <a:rPr lang="en-US" dirty="0" smtClean="0"/>
              <a:t>z</a:t>
            </a:r>
            <a:r>
              <a:rPr lang="sk-SK" dirty="0" err="1" smtClean="0"/>
              <a:t>ácia</a:t>
            </a:r>
            <a:r>
              <a:rPr lang="sk-SK" dirty="0" smtClean="0"/>
              <a:t> váh</a:t>
            </a:r>
            <a:r>
              <a:rPr lang="en-US" dirty="0" smtClean="0"/>
              <a:t>;</a:t>
            </a:r>
            <a:r>
              <a:rPr lang="sk-SK" dirty="0" smtClean="0"/>
              <a:t> 0</a:t>
            </a:r>
            <a:r>
              <a:rPr lang="en-US" dirty="0" smtClean="0"/>
              <a:t>&lt;</a:t>
            </a:r>
            <a:r>
              <a:rPr lang="en-US" dirty="0" err="1" smtClean="0"/>
              <a:t>w</a:t>
            </a:r>
            <a:r>
              <a:rPr lang="en-US" sz="1200" dirty="0" err="1" smtClean="0"/>
              <a:t>ij</a:t>
            </a:r>
            <a:r>
              <a:rPr lang="en-US" dirty="0" smtClean="0"/>
              <a:t>&lt;1</a:t>
            </a:r>
            <a:endParaRPr lang="sk-SK" dirty="0"/>
          </a:p>
          <a:p>
            <a:r>
              <a:rPr lang="en-US" dirty="0"/>
              <a:t>2</a:t>
            </a:r>
            <a:r>
              <a:rPr lang="en-US" dirty="0" smtClean="0"/>
              <a:t>) N</a:t>
            </a:r>
            <a:r>
              <a:rPr lang="sk-SK" dirty="0" smtClean="0"/>
              <a:t>á</a:t>
            </a:r>
            <a:r>
              <a:rPr lang="en-US" dirty="0" err="1" smtClean="0"/>
              <a:t>jdenie</a:t>
            </a:r>
            <a:r>
              <a:rPr lang="en-US" dirty="0" smtClean="0"/>
              <a:t> v</a:t>
            </a:r>
            <a:r>
              <a:rPr lang="sk-SK" dirty="0" err="1" smtClean="0"/>
              <a:t>í</a:t>
            </a:r>
            <a:r>
              <a:rPr lang="sk-SK" dirty="0" err="1"/>
              <a:t>ť</a:t>
            </a:r>
            <a:r>
              <a:rPr lang="en-US" dirty="0" err="1" smtClean="0"/>
              <a:t>aza</a:t>
            </a:r>
            <a:r>
              <a:rPr lang="en-US" dirty="0" smtClean="0"/>
              <a:t> </a:t>
            </a:r>
            <a:r>
              <a:rPr lang="en-US" dirty="0" err="1" smtClean="0"/>
              <a:t>medzi</a:t>
            </a:r>
            <a:r>
              <a:rPr lang="en-US" dirty="0" smtClean="0"/>
              <a:t> </a:t>
            </a:r>
            <a:r>
              <a:rPr lang="en-US" dirty="0" err="1" smtClean="0"/>
              <a:t>neur</a:t>
            </a:r>
            <a:r>
              <a:rPr lang="sk-SK" dirty="0" smtClean="0"/>
              <a:t>ó</a:t>
            </a:r>
            <a:r>
              <a:rPr lang="en-US" dirty="0" err="1" smtClean="0"/>
              <a:t>nmi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en-US" dirty="0" smtClean="0"/>
              <a:t>3) </a:t>
            </a:r>
            <a:r>
              <a:rPr lang="sk-SK" dirty="0" smtClean="0"/>
              <a:t>Určenie okolia víťazného neurónu,</a:t>
            </a:r>
          </a:p>
          <a:p>
            <a:r>
              <a:rPr lang="sk-SK" dirty="0" smtClean="0"/>
              <a:t>Okolie sa zmenšuje s každou ďalšou iteráciou.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4</a:t>
            </a:r>
            <a:r>
              <a:rPr lang="en-US" dirty="0" smtClean="0"/>
              <a:t>) </a:t>
            </a:r>
            <a:r>
              <a:rPr lang="en-US" dirty="0" err="1" smtClean="0"/>
              <a:t>Zmena</a:t>
            </a:r>
            <a:r>
              <a:rPr lang="en-US" dirty="0" smtClean="0"/>
              <a:t> v</a:t>
            </a:r>
            <a:r>
              <a:rPr lang="sk-SK" dirty="0" smtClean="0"/>
              <a:t>áh víťazného neurónu a jeho </a:t>
            </a:r>
            <a:r>
              <a:rPr lang="sk-SK" dirty="0" err="1" smtClean="0"/>
              <a:t>topologických</a:t>
            </a:r>
            <a:r>
              <a:rPr lang="sk-SK" dirty="0" smtClean="0"/>
              <a:t> susedov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(t) parameter r</a:t>
            </a:r>
            <a:r>
              <a:rPr lang="sk-SK" dirty="0" err="1" smtClean="0"/>
              <a:t>ýchlosti</a:t>
            </a:r>
            <a:r>
              <a:rPr lang="sk-SK" dirty="0" smtClean="0"/>
              <a:t> učenia : klesá k nule podľa </a:t>
            </a:r>
            <a:r>
              <a:rPr lang="sk-SK" i="1" dirty="0" smtClean="0"/>
              <a:t>1</a:t>
            </a:r>
            <a:r>
              <a:rPr lang="en-US" i="1" dirty="0" smtClean="0"/>
              <a:t>/t </a:t>
            </a:r>
            <a:r>
              <a:rPr lang="en-US" dirty="0" smtClean="0"/>
              <a:t> </a:t>
            </a:r>
            <a:r>
              <a:rPr lang="sk-SK" dirty="0" smtClean="0"/>
              <a:t> </a:t>
            </a:r>
            <a:endParaRPr lang="sk-SK" dirty="0"/>
          </a:p>
          <a:p>
            <a:r>
              <a:rPr lang="sk-SK" dirty="0" smtClean="0"/>
              <a:t>5</a:t>
            </a:r>
            <a:r>
              <a:rPr lang="en-US" dirty="0" smtClean="0"/>
              <a:t>) </a:t>
            </a:r>
            <a:r>
              <a:rPr lang="en-US" dirty="0" err="1" smtClean="0"/>
              <a:t>Aktualiz</a:t>
            </a:r>
            <a:r>
              <a:rPr lang="sk-SK" dirty="0" smtClean="0"/>
              <a:t>á</a:t>
            </a:r>
            <a:r>
              <a:rPr lang="en-US" dirty="0" err="1" smtClean="0"/>
              <a:t>cia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sk-SK" dirty="0" smtClean="0"/>
              <a:t> </a:t>
            </a:r>
            <a:r>
              <a:rPr lang="sk-SK" i="1" dirty="0" smtClean="0"/>
              <a:t>h, 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2053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2219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33909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62" y="3562177"/>
            <a:ext cx="3238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86102"/>
            <a:ext cx="22764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25" y="5320753"/>
            <a:ext cx="39528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>
            <p:custDataLst>
              <p:tags r:id="rId10"/>
            </p:custDataLst>
          </p:nvPr>
        </p:nvSpPr>
        <p:spPr>
          <a:xfrm>
            <a:off x="323528" y="5320753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d</a:t>
            </a:r>
            <a:r>
              <a:rPr lang="en-US" sz="1100" i="1" dirty="0" err="1" smtClean="0"/>
              <a:t>E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*,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euklid</a:t>
            </a:r>
            <a:r>
              <a:rPr lang="en-US" dirty="0" smtClean="0"/>
              <a:t>. </a:t>
            </a:r>
            <a:r>
              <a:rPr lang="sk-SK" dirty="0" err="1"/>
              <a:t>v</a:t>
            </a:r>
            <a:r>
              <a:rPr lang="en-US" dirty="0" err="1" smtClean="0"/>
              <a:t>zdialenos</a:t>
            </a:r>
            <a:r>
              <a:rPr lang="sk-SK" dirty="0" smtClean="0"/>
              <a:t>ť súradníc neurónov </a:t>
            </a:r>
            <a:r>
              <a:rPr lang="en-US" dirty="0" err="1" smtClean="0"/>
              <a:t>i</a:t>
            </a:r>
            <a:r>
              <a:rPr lang="en-US" dirty="0" smtClean="0"/>
              <a:t>* a </a:t>
            </a:r>
            <a:r>
              <a:rPr lang="en-US" i="1" dirty="0" smtClean="0"/>
              <a:t>I</a:t>
            </a:r>
          </a:p>
          <a:p>
            <a:pPr algn="just"/>
            <a:r>
              <a:rPr lang="el-GR" i="1" dirty="0" smtClean="0"/>
              <a:t>λ</a:t>
            </a:r>
            <a:r>
              <a:rPr lang="en-US" i="1" dirty="0" smtClean="0"/>
              <a:t>(t)</a:t>
            </a:r>
            <a:r>
              <a:rPr lang="en-US" dirty="0" smtClean="0"/>
              <a:t> parameter </a:t>
            </a:r>
            <a:r>
              <a:rPr lang="en-US" dirty="0" err="1" smtClean="0"/>
              <a:t>ve</a:t>
            </a:r>
            <a:r>
              <a:rPr lang="sk-SK" dirty="0" smtClean="0"/>
              <a:t>ľ</a:t>
            </a:r>
            <a:r>
              <a:rPr lang="en-US" dirty="0" err="1" smtClean="0"/>
              <a:t>kosti</a:t>
            </a:r>
            <a:r>
              <a:rPr lang="en-US" dirty="0" smtClean="0"/>
              <a:t> </a:t>
            </a:r>
            <a:r>
              <a:rPr lang="en-US" dirty="0" err="1" smtClean="0"/>
              <a:t>okolia</a:t>
            </a:r>
            <a:endParaRPr lang="sk-SK" dirty="0"/>
          </a:p>
        </p:txBody>
      </p:sp>
      <p:cxnSp>
        <p:nvCxnSpPr>
          <p:cNvPr id="10" name="Straight Arrow Connector 9"/>
          <p:cNvCxnSpPr/>
          <p:nvPr>
            <p:custDataLst>
              <p:tags r:id="rId11"/>
            </p:custDataLst>
          </p:nvPr>
        </p:nvCxnSpPr>
        <p:spPr>
          <a:xfrm flipH="1">
            <a:off x="2915816" y="4365104"/>
            <a:ext cx="3269902" cy="492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>
            <p:custDataLst>
              <p:tags r:id="rId12"/>
            </p:custDataLst>
          </p:nvPr>
        </p:nvSpPr>
        <p:spPr>
          <a:xfrm>
            <a:off x="12014" y="44623"/>
            <a:ext cx="2448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ALGORITMUS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530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379095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67331" y="7960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Voľba parametrov </a:t>
            </a:r>
            <a:endParaRPr lang="sk-SK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4572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hlinkClick r:id="rId9"/>
              </a:rPr>
              <a:t>http://people.ksp.sk/~misof/skola/!to%20process/Neuronove%20siete/som.pdf</a:t>
            </a:r>
            <a:endParaRPr lang="sk-SK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1"/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0950" y="1052736"/>
            <a:ext cx="5143500" cy="4852988"/>
          </a:xfrm>
          <a:noFill/>
        </p:spPr>
      </p:pic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838622" y="4077072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Výsledná SOM </a:t>
            </a:r>
          </a:p>
          <a:p>
            <a:r>
              <a:rPr lang="sk-SK" dirty="0" smtClean="0"/>
              <a:t>Vstup: 13 atribútov (veľkosť zvieraťa, počet nôh, srsť kopytá, hriva, perie, či loví, behá, lieta, pláva......)</a:t>
            </a:r>
          </a:p>
          <a:p>
            <a:r>
              <a:rPr lang="sk-SK" dirty="0" smtClean="0"/>
              <a:t>16 zvierat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6211669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https://www.youtube.com/watch?v=ipH_Df2MbPI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02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0" y="26842"/>
            <a:ext cx="87588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k-SK" dirty="0" err="1"/>
              <a:t>Samoorganizujúce</a:t>
            </a:r>
            <a:r>
              <a:rPr lang="sk-SK" dirty="0"/>
              <a:t> sa </a:t>
            </a:r>
            <a:r>
              <a:rPr lang="sk-SK" dirty="0" smtClean="0"/>
              <a:t>mapy </a:t>
            </a:r>
            <a:r>
              <a:rPr lang="en-US" dirty="0" smtClean="0"/>
              <a:t>(TUTORIAL)</a:t>
            </a:r>
            <a:endParaRPr lang="sk-SK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sk-SK" dirty="0" err="1"/>
              <a:t>Shyam</a:t>
            </a:r>
            <a:r>
              <a:rPr lang="sk-SK" dirty="0"/>
              <a:t> M. </a:t>
            </a:r>
            <a:r>
              <a:rPr lang="sk-SK" dirty="0" err="1"/>
              <a:t>Guthikonda</a:t>
            </a:r>
            <a:endParaRPr lang="sk-SK" dirty="0"/>
          </a:p>
          <a:p>
            <a:r>
              <a:rPr lang="sk-SK" dirty="0" smtClean="0">
                <a:hlinkClick r:id="rId6"/>
              </a:rPr>
              <a:t>http</a:t>
            </a:r>
            <a:r>
              <a:rPr lang="sk-SK" dirty="0">
                <a:hlinkClick r:id="rId6"/>
              </a:rPr>
              <a:t>://www.shy.am/wp-content/uploads/2009/01/kohonen-self-organizing-maps-shyam-guthikonda.pdf</a:t>
            </a:r>
            <a:endParaRPr lang="sk-SK" dirty="0"/>
          </a:p>
          <a:p>
            <a:pPr marL="285750" indent="-285750">
              <a:buFont typeface="Courier New" pitchFamily="49" charset="0"/>
              <a:buChar char="o"/>
            </a:pPr>
            <a:r>
              <a:rPr lang="sk-SK" dirty="0"/>
              <a:t>Igor </a:t>
            </a:r>
            <a:r>
              <a:rPr lang="sk-SK" dirty="0" smtClean="0"/>
              <a:t>Farkaš</a:t>
            </a:r>
          </a:p>
          <a:p>
            <a:r>
              <a:rPr lang="sk-SK" dirty="0">
                <a:hlinkClick r:id="rId7"/>
              </a:rPr>
              <a:t>http://people.ksp.sk/~misof/skola/!to%20process/Neuronove%20siete/som.pdf</a:t>
            </a:r>
            <a:endParaRPr lang="sk-SK" dirty="0"/>
          </a:p>
          <a:p>
            <a:endParaRPr lang="sk-SK" dirty="0"/>
          </a:p>
          <a:p>
            <a:pPr marL="285750" indent="-285750">
              <a:buFont typeface="Arial" pitchFamily="34" charset="0"/>
              <a:buChar char="•"/>
            </a:pPr>
            <a:r>
              <a:rPr lang="sk-SK" dirty="0" smtClean="0"/>
              <a:t>SOM </a:t>
            </a:r>
            <a:r>
              <a:rPr lang="sk-SK" dirty="0" err="1"/>
              <a:t>toolbox</a:t>
            </a:r>
            <a:r>
              <a:rPr lang="sk-SK" dirty="0"/>
              <a:t> </a:t>
            </a:r>
            <a:r>
              <a:rPr lang="sk-SK" dirty="0" err="1"/>
              <a:t>Matlab</a:t>
            </a:r>
            <a:r>
              <a:rPr lang="sk-SK" dirty="0"/>
              <a:t> </a:t>
            </a:r>
          </a:p>
          <a:p>
            <a:r>
              <a:rPr lang="sk-SK" dirty="0" smtClean="0">
                <a:hlinkClick r:id="rId8"/>
              </a:rPr>
              <a:t>http</a:t>
            </a:r>
            <a:r>
              <a:rPr lang="sk-SK" dirty="0">
                <a:hlinkClick r:id="rId8"/>
              </a:rPr>
              <a:t>://www.cis.hut.fi/projects/somtoolbox</a:t>
            </a:r>
            <a:r>
              <a:rPr lang="sk-SK" dirty="0" smtClean="0">
                <a:hlinkClick r:id="rId8"/>
              </a:rPr>
              <a:t>/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 demo C</a:t>
            </a:r>
            <a:endParaRPr lang="en-US" dirty="0"/>
          </a:p>
          <a:p>
            <a:r>
              <a:rPr lang="sk-SK" dirty="0">
                <a:hlinkClick r:id="rId9"/>
              </a:rPr>
              <a:t>http://www.ai-junkie.com/ann/som/som1.html</a:t>
            </a:r>
            <a:endParaRPr lang="sk-SK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179512" y="3645024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10"/>
              </a:rPr>
              <a:t>Engineering Applications of the Self-Organizing Map</a:t>
            </a:r>
            <a:endParaRPr lang="en-US" dirty="0"/>
          </a:p>
          <a:p>
            <a:endParaRPr lang="en-US" dirty="0" smtClean="0">
              <a:hlinkClick r:id="rId10"/>
            </a:endParaRPr>
          </a:p>
          <a:p>
            <a:r>
              <a:rPr lang="sk-SK" dirty="0" smtClean="0">
                <a:hlinkClick r:id="rId10"/>
              </a:rPr>
              <a:t>http</a:t>
            </a:r>
            <a:r>
              <a:rPr lang="sk-SK" dirty="0">
                <a:hlinkClick r:id="rId10"/>
              </a:rPr>
              <a:t>://www.eicstes.org/EICSTES_PDF/PAPERS/Engineering%20Applications%20of%20the%20Self-Organizing%20Map%20(Kohonen).pdf</a:t>
            </a:r>
            <a:endParaRPr lang="sk-SK" dirty="0"/>
          </a:p>
        </p:txBody>
      </p:sp>
      <p:sp>
        <p:nvSpPr>
          <p:cNvPr id="3" name="Rectangle 2"/>
          <p:cNvSpPr/>
          <p:nvPr>
            <p:custDataLst>
              <p:tags r:id="rId4"/>
            </p:custDataLst>
          </p:nvPr>
        </p:nvSpPr>
        <p:spPr>
          <a:xfrm>
            <a:off x="107504" y="5301208"/>
            <a:ext cx="79340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hlinkClick r:id="rId11"/>
              </a:rPr>
              <a:t>Projekt</a:t>
            </a:r>
            <a:r>
              <a:rPr lang="en-US" dirty="0" smtClean="0">
                <a:hlinkClick r:id="rId11"/>
              </a:rPr>
              <a:t> </a:t>
            </a:r>
            <a:r>
              <a:rPr lang="en-US" dirty="0" err="1" smtClean="0">
                <a:hlinkClick r:id="rId11"/>
              </a:rPr>
              <a:t>WebSOM</a:t>
            </a:r>
            <a:endParaRPr lang="en-US" dirty="0" smtClean="0">
              <a:hlinkClick r:id="rId11"/>
            </a:endParaRPr>
          </a:p>
          <a:p>
            <a:r>
              <a:rPr lang="sk-SK" dirty="0" smtClean="0">
                <a:hlinkClick r:id="rId11"/>
              </a:rPr>
              <a:t>http</a:t>
            </a:r>
            <a:r>
              <a:rPr lang="sk-SK" dirty="0">
                <a:hlinkClick r:id="rId11"/>
              </a:rPr>
              <a:t>://websom.hut.fi/websom</a:t>
            </a:r>
            <a:r>
              <a:rPr lang="sk-SK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 err="1" smtClean="0"/>
              <a:t>Websom</a:t>
            </a:r>
            <a:r>
              <a:rPr lang="en-US" dirty="0" smtClean="0"/>
              <a:t> </a:t>
            </a:r>
            <a:r>
              <a:rPr lang="en-US" dirty="0" err="1" smtClean="0"/>
              <a:t>zhlukuje</a:t>
            </a:r>
            <a:r>
              <a:rPr lang="en-US" dirty="0" smtClean="0"/>
              <a:t> </a:t>
            </a:r>
            <a:r>
              <a:rPr lang="en-US" dirty="0" err="1"/>
              <a:t>články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výskytu</a:t>
            </a:r>
            <a:r>
              <a:rPr lang="en-US" dirty="0"/>
              <a:t> </a:t>
            </a:r>
            <a:r>
              <a:rPr lang="en-US" dirty="0" err="1"/>
              <a:t>slov</a:t>
            </a:r>
            <a:r>
              <a:rPr lang="en-US" dirty="0"/>
              <a:t> v </a:t>
            </a:r>
            <a:r>
              <a:rPr lang="en-US" dirty="0" err="1"/>
              <a:t>abstraktoch</a:t>
            </a:r>
            <a:r>
              <a:rPr lang="en-US" dirty="0"/>
              <a:t> </a:t>
            </a:r>
            <a:r>
              <a:rPr lang="en-US" dirty="0" err="1"/>
              <a:t>siedmich</a:t>
            </a:r>
            <a:r>
              <a:rPr lang="en-US" dirty="0"/>
              <a:t> </a:t>
            </a:r>
            <a:r>
              <a:rPr lang="en-US" dirty="0" err="1"/>
              <a:t>miliónov</a:t>
            </a:r>
            <a:r>
              <a:rPr lang="en-US" dirty="0"/>
              <a:t> </a:t>
            </a:r>
          </a:p>
          <a:p>
            <a:r>
              <a:rPr lang="en-US" dirty="0" err="1"/>
              <a:t>článkov</a:t>
            </a:r>
            <a:r>
              <a:rPr lang="en-US" dirty="0"/>
              <a:t>. </a:t>
            </a:r>
            <a:r>
              <a:rPr lang="en-US" dirty="0" err="1"/>
              <a:t>Výsledkom</a:t>
            </a:r>
            <a:r>
              <a:rPr lang="en-US" dirty="0"/>
              <a:t> je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článkov</a:t>
            </a:r>
            <a:r>
              <a:rPr lang="en-US" dirty="0"/>
              <a:t> s </a:t>
            </a:r>
            <a:r>
              <a:rPr lang="en-US" dirty="0" err="1"/>
              <a:t>vyznačenými</a:t>
            </a:r>
            <a:r>
              <a:rPr lang="en-US" dirty="0"/>
              <a:t> </a:t>
            </a:r>
            <a:r>
              <a:rPr lang="en-US" dirty="0" err="1"/>
              <a:t>tematickými</a:t>
            </a:r>
            <a:r>
              <a:rPr lang="en-US" dirty="0"/>
              <a:t> </a:t>
            </a:r>
            <a:r>
              <a:rPr lang="en-US" dirty="0" err="1"/>
              <a:t>oblasťami</a:t>
            </a:r>
            <a:r>
              <a:rPr lang="en-US" dirty="0"/>
              <a:t>. </a:t>
            </a:r>
            <a:endParaRPr lang="sk-S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0"/>
            <a:ext cx="9144000" cy="678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1417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o29COX6KMTNFBfE7bx6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1LEShVhRIAr3rtfpeGU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y1v0aIGSIAQwh5HCpYw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PH08ORbL4D7YdCmgLza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dUcaIBhV4evrcN01TPG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pjR5f8dWiHeYt5WE9zu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sLqygJGl9Ul0uSiDm9I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cdkU4fF6smEwQ6EGRt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DsA3lvdkrqXDycemFrF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mY1cYFheRYhTzRj0T9S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ydyrsvOOguRE6C19xy3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vKfFLNZMcf9k7CPcmZbX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FDn2Exw9j39qODxdLp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1VLHYKCk4HEzQSO4tah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AWbdv0lhNvhAEIClFNT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uRYKI8ifLWrtkOvLeCZ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hge6s7vuRvieskfKhcZ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9boNPTyhQtrlzIwCGaJ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Va5lbwtkMNmpW63IEiBVz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N7KxeFwOOsfd0isDm4X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5VCBsT1S7mvglieqZfEg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HT2pcEfQCB9Hb7VLMv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vnUCShB0defTiUX397X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JWF0edmPiNHyYVHquOdSv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A2j3tSK2QQXXnoYrS1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9dceliGJOBQgtqbTjlq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7YK25QL0tySJrP6P8A4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6GUYMxzGUKMr5euicPX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oJYmNucPYmESR3863dq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XZJSlQnele7Oia0pK5t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Ncmqa5MJnkDgLYCU8msJ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K3LX6EtljAkxcxwUGhsB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a1p1MQW7C3pmsjFcZ8g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luCPUOyV0HbHKhQb6vB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3VeM5oeGagpyXTJy5RDpb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8P4cetiklQL65afGrHr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OuqWDTgCBQ5E6W1bZcR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bMDoQabIJwv81AMiPo3I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1r4iFgHfAQW5iDif36r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8XUqoGmtSktgKbjxuU0u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bWh80zkWhlPsi6ofS0S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B2T7WwCxSBCtMY9fGM8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riSd8f2ZBPHzkffSDOkJ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QPjq5Ck5Y1ytBBeInnu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6RJxhpV2QsJpQ2qZ3mMri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LdDU0N9jBjFer3TI9qFv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0REEEVqXfzc336MbCwW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Om9bPFd4euW5cMgl9d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51oZMVYN9ybgK2hvs5KJ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7YT0VgmILLbJlLb2Jfg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OsJYQG88VTJjg1SU3xM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zjVJh31tTgLn9rhWpFA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Z2u99PcJi6jiSp36p47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xTSqC776eNFikTf7Tb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3QzSSjgwvogwuAhIc5B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HA9GdX0rZnIfDTiCpCS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Dz49RhbVaPuRQ1RKeOQ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1NpEQaZcyMOxd0NJrZlz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1CKgRrRNl8dlxgKcr0WX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3iNRXumQnJ3AMMUzjxl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LUNkZcVdnTxfIDzT2EWR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F5sfwYMLoYSTHl7ERQA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szsY9gpcgQISRF4aDUA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A0IqM1U7YnWUkBTmIUH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YLQcLLQp4zLrZsgItnh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9VZvqIPkiqDT6wu0NSE0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iTeqb29ONDSj1W8II4P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eMbllSa6qRiHDHSQWtj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AkaEUZXj2ot3x7EwG96m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WXkthgbGAlp72XAzf9hz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8SCr60qjVsBDOSRitzd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2Rqj7T88Rh2zOsRQabf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wo8HIXFHmUnIQL1MSwb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Af4pqDp18IZ5k1bqbas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c6B5PnjI5DlcOSDiw2ik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IKqZBsk1jsos3YNlN1I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K7ciMTDqQBlwnREPMQo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8NN6LJnOp3igigrNMXi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OlPFubegBm2mZjNiFrn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7wAWGXfR1y3RiRs7psbz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HN2esTs0qNcSngUKRpR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rsjMk5sr6rfjktakhVg3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u1Rl2tbWGph1ej4xvh1J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j80VPy2VI1N82z4kVMG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zhD92RWUyfD0IIl7DCU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d6hvtalf2gBFzIiGwaY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u1RlZO8496Vj3wSwoMyj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tiXuXiRHoCwhoYVoqu8j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mjRluGUOlfHgLrC4hqrZ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qsds7i3YkVTQzv11VGD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sfW0tNYfZRBp2lQfwJq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Rmnh05DAzQru2QpxHo8Av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HpVS8yYMWFDKdK8H8SveJ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osBVY8x0ZEiEi45n17fx"/>
</p:tagLst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286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Motív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mato</dc:creator>
  <cp:lastModifiedBy>ml_user</cp:lastModifiedBy>
  <cp:revision>22</cp:revision>
  <dcterms:created xsi:type="dcterms:W3CDTF">2012-09-09T10:54:16Z</dcterms:created>
  <dcterms:modified xsi:type="dcterms:W3CDTF">2017-10-19T11:04:03Z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12iEK_ul_tPwQJbpkBDxF1EtzZUUREldUk8-LAKoy-Rw</vt:lpwstr>
  </property>
  <property fmtid="{D5CDD505-2E9C-101B-9397-08002B2CF9AE}" pid="4" name="Google.Documents.RevisionId">
    <vt:lpwstr>07354620895516020286</vt:lpwstr>
  </property>
  <property fmtid="{D5CDD505-2E9C-101B-9397-08002B2CF9AE}" pid="5" name="Google.Documents.PreviousRevisionId">
    <vt:lpwstr>04226915793915117690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