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8" r:id="rId4"/>
    <p:sldId id="260" r:id="rId5"/>
    <p:sldId id="261" r:id="rId6"/>
    <p:sldId id="291" r:id="rId7"/>
    <p:sldId id="265" r:id="rId8"/>
    <p:sldId id="267" r:id="rId9"/>
    <p:sldId id="268" r:id="rId10"/>
    <p:sldId id="269" r:id="rId11"/>
    <p:sldId id="271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93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4" r:id="rId37"/>
    <p:sldId id="282" r:id="rId38"/>
    <p:sldId id="259" r:id="rId39"/>
    <p:sldId id="283" r:id="rId40"/>
    <p:sldId id="285" r:id="rId41"/>
    <p:sldId id="286" r:id="rId42"/>
    <p:sldId id="288" r:id="rId43"/>
    <p:sldId id="290" r:id="rId4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000000"/>
    <a:srgbClr val="5B9BD5"/>
    <a:srgbClr val="FFC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5E2F-416C-4063-954A-14BDC2DC69CF}" type="datetimeFigureOut">
              <a:rPr lang="sk-SK" smtClean="0"/>
              <a:t>14.7.2017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2CB-8815-45F5-874C-81585C5CC52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912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5E2F-416C-4063-954A-14BDC2DC69CF}" type="datetimeFigureOut">
              <a:rPr lang="sk-SK" smtClean="0"/>
              <a:t>14.7.2017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2CB-8815-45F5-874C-81585C5CC52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932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5E2F-416C-4063-954A-14BDC2DC69CF}" type="datetimeFigureOut">
              <a:rPr lang="sk-SK" smtClean="0"/>
              <a:t>14.7.2017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2CB-8815-45F5-874C-81585C5CC52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210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5E2F-416C-4063-954A-14BDC2DC69CF}" type="datetimeFigureOut">
              <a:rPr lang="sk-SK" smtClean="0"/>
              <a:t>14.7.2017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2CB-8815-45F5-874C-81585C5CC52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46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5E2F-416C-4063-954A-14BDC2DC69CF}" type="datetimeFigureOut">
              <a:rPr lang="sk-SK" smtClean="0"/>
              <a:t>14.7.2017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2CB-8815-45F5-874C-81585C5CC52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115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5E2F-416C-4063-954A-14BDC2DC69CF}" type="datetimeFigureOut">
              <a:rPr lang="sk-SK" smtClean="0"/>
              <a:t>14.7.2017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2CB-8815-45F5-874C-81585C5CC52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684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5E2F-416C-4063-954A-14BDC2DC69CF}" type="datetimeFigureOut">
              <a:rPr lang="sk-SK" smtClean="0"/>
              <a:t>14.7.2017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2CB-8815-45F5-874C-81585C5CC52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613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5E2F-416C-4063-954A-14BDC2DC69CF}" type="datetimeFigureOut">
              <a:rPr lang="sk-SK" smtClean="0"/>
              <a:t>14.7.2017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2CB-8815-45F5-874C-81585C5CC52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508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5E2F-416C-4063-954A-14BDC2DC69CF}" type="datetimeFigureOut">
              <a:rPr lang="sk-SK" smtClean="0"/>
              <a:t>14.7.2017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2CB-8815-45F5-874C-81585C5CC52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616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5E2F-416C-4063-954A-14BDC2DC69CF}" type="datetimeFigureOut">
              <a:rPr lang="sk-SK" smtClean="0"/>
              <a:t>14.7.2017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2CB-8815-45F5-874C-81585C5CC52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708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5E2F-416C-4063-954A-14BDC2DC69CF}" type="datetimeFigureOut">
              <a:rPr lang="sk-SK" smtClean="0"/>
              <a:t>14.7.2017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82CB-8815-45F5-874C-81585C5CC52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304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5E2F-416C-4063-954A-14BDC2DC69CF}" type="datetimeFigureOut">
              <a:rPr lang="sk-SK" smtClean="0"/>
              <a:t>14.7.2017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82CB-8815-45F5-874C-81585C5CC52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01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3" Type="http://schemas.openxmlformats.org/officeDocument/2006/relationships/image" Target="../media/image27.png"/><Relationship Id="rId7" Type="http://schemas.openxmlformats.org/officeDocument/2006/relationships/image" Target="../media/image78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0.png"/><Relationship Id="rId7" Type="http://schemas.openxmlformats.org/officeDocument/2006/relationships/image" Target="../media/image85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88.png"/><Relationship Id="rId7" Type="http://schemas.openxmlformats.org/officeDocument/2006/relationships/image" Target="../media/image98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latin typeface="Calluna Sans" panose="02000000000000000000" pitchFamily="50" charset="-18"/>
              </a:rPr>
              <a:t>4. Kyvadlo hore nohami</a:t>
            </a:r>
          </a:p>
        </p:txBody>
      </p:sp>
    </p:spTree>
    <p:extLst>
      <p:ext uri="{BB962C8B-B14F-4D97-AF65-F5344CB8AC3E}">
        <p14:creationId xmlns:p14="http://schemas.microsoft.com/office/powerpoint/2010/main" val="54436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84" y="1585932"/>
            <a:ext cx="6887113" cy="47395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=1,40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16678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84" y="1591469"/>
            <a:ext cx="6879066" cy="4733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=0,00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</p:spTree>
    <p:extLst>
      <p:ext uri="{BB962C8B-B14F-4D97-AF65-F5344CB8AC3E}">
        <p14:creationId xmlns:p14="http://schemas.microsoft.com/office/powerpoint/2010/main" val="93942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85" y="1591469"/>
            <a:ext cx="6879066" cy="4733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=0,004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</p:spTree>
    <p:extLst>
      <p:ext uri="{BB962C8B-B14F-4D97-AF65-F5344CB8AC3E}">
        <p14:creationId xmlns:p14="http://schemas.microsoft.com/office/powerpoint/2010/main" val="14875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85" y="1591469"/>
            <a:ext cx="6879066" cy="4733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=0,01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</p:spTree>
    <p:extLst>
      <p:ext uri="{BB962C8B-B14F-4D97-AF65-F5344CB8AC3E}">
        <p14:creationId xmlns:p14="http://schemas.microsoft.com/office/powerpoint/2010/main" val="256953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85" y="1607039"/>
            <a:ext cx="6879066" cy="4733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=0,014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</p:spTree>
    <p:extLst>
      <p:ext uri="{BB962C8B-B14F-4D97-AF65-F5344CB8AC3E}">
        <p14:creationId xmlns:p14="http://schemas.microsoft.com/office/powerpoint/2010/main" val="373733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85" y="1607039"/>
            <a:ext cx="6879066" cy="4733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=0,015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64042" y="2071837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105389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85" y="1597261"/>
            <a:ext cx="6880499" cy="4734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=0,016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64042" y="2071837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94889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85" y="1605766"/>
            <a:ext cx="6868140" cy="4726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=0,017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64042" y="2071837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212888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61" y="1605767"/>
            <a:ext cx="6868138" cy="4726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=0,018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04920" y="28447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271809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61" y="1605767"/>
            <a:ext cx="6868140" cy="4726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=0,019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04920" y="28447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421376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 flipV="1">
            <a:off x="1362808" y="946265"/>
            <a:ext cx="2295560" cy="99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 rot="12161522">
            <a:off x="3632221" y="732485"/>
            <a:ext cx="339687" cy="5625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453053" y="1239443"/>
            <a:ext cx="1239715" cy="32707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710968" y="4803260"/>
            <a:ext cx="1236778" cy="586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945" y="227377"/>
            <a:ext cx="3719147" cy="1028701"/>
          </a:xfrm>
        </p:spPr>
        <p:txBody>
          <a:bodyPr/>
          <a:lstStyle/>
          <a:p>
            <a:r>
              <a:rPr lang="sk-SK" b="1" dirty="0">
                <a:latin typeface="Calluna Sans" panose="02000000000000000000" pitchFamily="50" charset="-18"/>
              </a:rPr>
              <a:t>Ako to vyzerá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26677" y="316250"/>
            <a:ext cx="8792" cy="629529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35419" y="4510181"/>
            <a:ext cx="782516" cy="580293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/>
              <a:t>úchyt</a:t>
            </a:r>
            <a:endParaRPr lang="sk-SK" b="1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371600" y="5653183"/>
            <a:ext cx="2576148" cy="17855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6677" y="5299240"/>
            <a:ext cx="1529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Rovnovážna poloha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92811" y="5072866"/>
                <a:ext cx="2372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811" y="5072866"/>
                <a:ext cx="2372252" cy="369332"/>
              </a:xfrm>
              <a:prstGeom prst="rect">
                <a:avLst/>
              </a:prstGeom>
              <a:blipFill>
                <a:blip r:embed="rId2"/>
                <a:stretch>
                  <a:fillRect l="-1282" r="-4103" b="-344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4018082" y="4800327"/>
            <a:ext cx="0" cy="852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39814" y="5363036"/>
            <a:ext cx="782516" cy="580293"/>
          </a:xfrm>
          <a:prstGeom prst="rect">
            <a:avLst/>
          </a:prstGeom>
          <a:solidFill>
            <a:srgbClr val="92D050">
              <a:alpha val="23137"/>
            </a:srgbClr>
          </a:solidFill>
          <a:ln w="28575">
            <a:solidFill>
              <a:srgbClr val="000000">
                <a:alpha val="2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/>
              <a:t>úchyt</a:t>
            </a:r>
            <a:endParaRPr lang="sk-SK" b="1" dirty="0"/>
          </a:p>
        </p:txBody>
      </p:sp>
      <p:sp>
        <p:nvSpPr>
          <p:cNvPr id="47" name="Arc 46"/>
          <p:cNvSpPr/>
          <p:nvPr/>
        </p:nvSpPr>
        <p:spPr>
          <a:xfrm rot="21378221">
            <a:off x="1327430" y="2764174"/>
            <a:ext cx="2312206" cy="1722961"/>
          </a:xfrm>
          <a:prstGeom prst="arc">
            <a:avLst>
              <a:gd name="adj1" fmla="val 16200000"/>
              <a:gd name="adj2" fmla="val 1871867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flipH="1">
                <a:off x="2426677" y="2929310"/>
                <a:ext cx="4703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sz="1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26677" y="2929310"/>
                <a:ext cx="47030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flipH="1">
                <a:off x="3331756" y="1844288"/>
                <a:ext cx="4703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sk-SK" sz="1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31756" y="1844288"/>
                <a:ext cx="47030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1499970" y="946365"/>
            <a:ext cx="2341" cy="470193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08757" y="1405766"/>
                <a:ext cx="5859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sk-SK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757" y="1405766"/>
                <a:ext cx="58599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2453053" y="946265"/>
            <a:ext cx="1349011" cy="909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26727" y="342573"/>
                <a:ext cx="5112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sk-SK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727" y="342573"/>
                <a:ext cx="511294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3819241" y="946566"/>
            <a:ext cx="26328" cy="3844969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034796" y="3843901"/>
                <a:ext cx="1044837" cy="43088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𝐿𝑐𝑜𝑠</m:t>
                      </m:r>
                      <m:r>
                        <a:rPr lang="sk-SK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796" y="3843901"/>
                <a:ext cx="10448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818430" y="3982094"/>
                <a:ext cx="52036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𝐿𝑐𝑜𝑠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3200" dirty="0">
                  <a:latin typeface="Calluna Sans" panose="02000000000000000000" pitchFamily="50" charset="-18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430" y="3982094"/>
                <a:ext cx="520361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85811" y="4431781"/>
                <a:ext cx="24021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𝐿𝑠𝑖𝑛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sz="2800" dirty="0">
                  <a:latin typeface="Calluna Sans" panose="02000000000000000000" pitchFamily="50" charset="-18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811" y="4431781"/>
                <a:ext cx="240219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7419876" y="3760765"/>
            <a:ext cx="3939786" cy="131210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466491" y="1591718"/>
                <a:ext cx="732399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400" dirty="0"/>
                  <a:t>Ak je frekvencia motorčeka </a:t>
                </a:r>
                <a14:m>
                  <m:oMath xmlns:m="http://schemas.openxmlformats.org/officeDocument/2006/math"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l-PL" sz="2400" dirty="0"/>
                  <a:t> dostatočne</a:t>
                </a:r>
              </a:p>
              <a:p>
                <a:r>
                  <a:rPr lang="sk-SK" sz="2400" dirty="0"/>
                  <a:t>veľká a kyvadlo je hore nohami, kyvadlo nespadne nadol,</a:t>
                </a:r>
              </a:p>
              <a:p>
                <a:endParaRPr lang="sk-SK" sz="2400" dirty="0"/>
              </a:p>
              <a:p>
                <a:r>
                  <a:rPr lang="sk-SK" sz="2400" b="1" dirty="0"/>
                  <a:t>	ale bude zvláštne kmitať okolo zvislej polohy.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491" y="1591718"/>
                <a:ext cx="7323993" cy="1569660"/>
              </a:xfrm>
              <a:prstGeom prst="rect">
                <a:avLst/>
              </a:prstGeom>
              <a:blipFill>
                <a:blip r:embed="rId10"/>
                <a:stretch>
                  <a:fillRect l="-1332" t="-3101" b="-77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72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35" grpId="0" animBg="1"/>
      <p:bldP spid="47" grpId="0" animBg="1"/>
      <p:bldP spid="48" grpId="0"/>
      <p:bldP spid="49" grpId="0"/>
      <p:bldP spid="24" grpId="0"/>
      <p:bldP spid="31" grpId="0"/>
      <p:bldP spid="40" grpId="0" animBg="1"/>
      <p:bldP spid="41" grpId="0"/>
      <p:bldP spid="42" grpId="0"/>
      <p:bldP spid="51" grpId="0" animBg="1"/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61" y="1605767"/>
            <a:ext cx="6868140" cy="4726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=0,020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8689" y="3097347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118398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61" y="1605767"/>
            <a:ext cx="6868140" cy="4726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=0,030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7820" y="3584108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72354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61" y="1605767"/>
            <a:ext cx="6868139" cy="4726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=0,050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4169971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61" y="1605767"/>
            <a:ext cx="6868139" cy="4726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=0,100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3237048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61" y="1605766"/>
            <a:ext cx="6868138" cy="4726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=1,00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1521361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37" y="1605765"/>
            <a:ext cx="6868139" cy="4726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=1,40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2762305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84" y="1585932"/>
            <a:ext cx="6887113" cy="4739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3,13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02615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237707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84" y="1583061"/>
            <a:ext cx="6895455" cy="47452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06561" y="2115848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4,43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15848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2641607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84" y="1583061"/>
            <a:ext cx="6895455" cy="4745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84" y="1583061"/>
            <a:ext cx="6895455" cy="47452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06561" y="2115848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5,00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15848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3656694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84" y="1583061"/>
            <a:ext cx="6895454" cy="4745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62" y="1583061"/>
            <a:ext cx="6895455" cy="47452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06561" y="2115848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6,00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15848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244220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chceme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1. analyticky odvodit' vzt'ah pre periodu oscilaci palicky okolo zvislej polohy, za priblzenia </a:t>
            </a:r>
          </a:p>
          <a:p>
            <a:pPr marL="0" indent="0">
              <a:buNone/>
            </a:pP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864303" y="2138430"/>
                <a:ext cx="1655781" cy="8648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303" y="2138430"/>
                <a:ext cx="1655781" cy="8648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770793" y="4001295"/>
                <a:ext cx="10193216" cy="14763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sk-SK" dirty="0"/>
                  <a:t>2. zistiť, pre ake hodnoty bezrozmernych parametrov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sk-SK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sk-SK" dirty="0"/>
                  <a:t> a q =w</a:t>
                </a:r>
                <a:r>
                  <a:rPr lang="en-US" dirty="0"/>
                  <a:t>/wo</a:t>
                </a:r>
                <a:r>
                  <a:rPr lang="sk-SK" dirty="0"/>
                  <a:t>, je poloha kyvadla hore nohami stabilna.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3" y="4001295"/>
                <a:ext cx="10193216" cy="1476314"/>
              </a:xfrm>
              <a:prstGeom prst="rect">
                <a:avLst/>
              </a:prstGeom>
              <a:blipFill>
                <a:blip r:embed="rId3"/>
                <a:stretch>
                  <a:fillRect l="-1195" t="-8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776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62" y="1583061"/>
            <a:ext cx="6901167" cy="4749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04" y="1583061"/>
            <a:ext cx="6895454" cy="47452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06561" y="2115848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7,00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15848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4002459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04" y="1583061"/>
            <a:ext cx="6895454" cy="47452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06561" y="2115848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8,00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15848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2762416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04" y="1583061"/>
            <a:ext cx="6895455" cy="47452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06561" y="2115848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9,00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15848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3922051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035" y="1583061"/>
            <a:ext cx="6895455" cy="47452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06561" y="2115848"/>
                <a:ext cx="2942492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9,90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115848"/>
                <a:ext cx="29424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70289" y="4457700"/>
            <a:ext cx="28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Obrátené kyvadlo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2665617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524" y="1583061"/>
            <a:ext cx="6895455" cy="47452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752491" y="2115848"/>
                <a:ext cx="2296561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12,0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91" y="2115848"/>
                <a:ext cx="229656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552648" y="5299131"/>
            <a:ext cx="2826423" cy="523220"/>
          </a:xfrm>
          <a:prstGeom prst="rect">
            <a:avLst/>
          </a:prstGeom>
          <a:solidFill>
            <a:srgbClr val="FFC000">
              <a:alpha val="61176"/>
            </a:srgbClr>
          </a:solidFill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Obrátené kyvadlo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301352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4" y="1583061"/>
            <a:ext cx="6895455" cy="47452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752491" y="2115848"/>
                <a:ext cx="2296561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13,0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91" y="2115848"/>
                <a:ext cx="229656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552648" y="5299131"/>
            <a:ext cx="2826423" cy="523220"/>
          </a:xfrm>
          <a:prstGeom prst="rect">
            <a:avLst/>
          </a:prstGeom>
          <a:solidFill>
            <a:srgbClr val="FFC000">
              <a:alpha val="61176"/>
            </a:srgbClr>
          </a:solidFill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Obrátené kyvadlo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2423269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5" y="1583061"/>
            <a:ext cx="6895454" cy="47452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752491" y="2115848"/>
                <a:ext cx="2296561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14,0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91" y="2115848"/>
                <a:ext cx="229656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552648" y="5299131"/>
            <a:ext cx="2826423" cy="523220"/>
          </a:xfrm>
          <a:prstGeom prst="rect">
            <a:avLst/>
          </a:prstGeom>
          <a:solidFill>
            <a:srgbClr val="FFC000">
              <a:alpha val="61176"/>
            </a:srgbClr>
          </a:solidFill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Obrátené kyvadlo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3502895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88" y="1583061"/>
            <a:ext cx="6895454" cy="47452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752491" y="2115848"/>
                <a:ext cx="2296561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15,0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91" y="2115848"/>
                <a:ext cx="229656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výsledkov simulácie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18" y="1892911"/>
                <a:ext cx="478657" cy="88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09" y="6187940"/>
                <a:ext cx="11544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552648" y="5299131"/>
            <a:ext cx="2826423" cy="523220"/>
          </a:xfrm>
          <a:prstGeom prst="rect">
            <a:avLst/>
          </a:prstGeom>
          <a:solidFill>
            <a:srgbClr val="FFC000">
              <a:alpha val="61176"/>
            </a:srgbClr>
          </a:solidFill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Obrátené kyvadlo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7123" y="3694081"/>
            <a:ext cx="336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chemeClr val="accent6">
                    <a:lumMod val="50000"/>
                  </a:schemeClr>
                </a:solidFill>
              </a:rPr>
              <a:t>Normálne kyvadlo</a:t>
            </a:r>
          </a:p>
        </p:txBody>
      </p:sp>
    </p:spTree>
    <p:extLst>
      <p:ext uri="{BB962C8B-B14F-4D97-AF65-F5344CB8AC3E}">
        <p14:creationId xmlns:p14="http://schemas.microsoft.com/office/powerpoint/2010/main" val="2935661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985" y="4088423"/>
            <a:ext cx="9094176" cy="1215903"/>
          </a:xfrm>
        </p:spPr>
        <p:txBody>
          <a:bodyPr>
            <a:normAutofit/>
          </a:bodyPr>
          <a:lstStyle/>
          <a:p>
            <a:r>
              <a:rPr lang="sk-SK" sz="4800" b="1" dirty="0">
                <a:solidFill>
                  <a:srgbClr val="00B0F0"/>
                </a:solidFill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575162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985" y="4088423"/>
            <a:ext cx="9094176" cy="121590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F0"/>
                </a:solidFill>
              </a:rPr>
              <a:t>Appendix</a:t>
            </a:r>
            <a:endParaRPr lang="sk-SK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2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747596" y="5286476"/>
            <a:ext cx="5495192" cy="1257300"/>
          </a:xfrm>
          <a:prstGeom prst="rect">
            <a:avLst/>
          </a:prstGeom>
          <a:solidFill>
            <a:srgbClr val="0070C0">
              <a:alpha val="50196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Calluna Sans" panose="02000000000000000000" pitchFamily="50" charset="-18"/>
              </a:rPr>
              <a:t>Ďalší postup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26922" y="2287100"/>
                <a:ext cx="1780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𝐿𝑐𝑜𝑠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922" y="2287100"/>
                <a:ext cx="1780680" cy="369332"/>
              </a:xfrm>
              <a:prstGeom prst="rect">
                <a:avLst/>
              </a:prstGeom>
              <a:blipFill>
                <a:blip r:embed="rId2"/>
                <a:stretch>
                  <a:fillRect l="-3754" t="-3279" r="-3413" b="-245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26922" y="1787023"/>
                <a:ext cx="39188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sk-SK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𝐿𝑠𝑖𝑛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922" y="1787023"/>
                <a:ext cx="3918893" cy="369332"/>
              </a:xfrm>
              <a:prstGeom prst="rect">
                <a:avLst/>
              </a:prstGeom>
              <a:blipFill>
                <a:blip r:embed="rId3"/>
                <a:stretch>
                  <a:fillRect l="-1400" t="-3279" r="-2333" b="-344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374533" y="3016251"/>
            <a:ext cx="8271282" cy="6358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74532" y="1743052"/>
                <a:ext cx="397412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𝐿𝑐𝑜𝑠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532" y="1743052"/>
                <a:ext cx="397412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23049" y="2208719"/>
                <a:ext cx="18682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𝐿𝑠𝑖𝑛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49" y="2208719"/>
                <a:ext cx="186820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394790" y="1690688"/>
            <a:ext cx="3997826" cy="108768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36672" y="3096008"/>
                <a:ext cx="271895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sk-SK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672" y="3096008"/>
                <a:ext cx="271895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676248" y="1690688"/>
            <a:ext cx="3969567" cy="108768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17232" y="4025368"/>
                <a:ext cx="32753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𝐿𝑐𝑜𝑠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32" y="4025368"/>
                <a:ext cx="3275384" cy="307777"/>
              </a:xfrm>
              <a:prstGeom prst="rect">
                <a:avLst/>
              </a:prstGeom>
              <a:blipFill>
                <a:blip r:embed="rId7"/>
                <a:stretch>
                  <a:fillRect l="-1301" t="-1961" r="-2230" b="-33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76248" y="3858563"/>
                <a:ext cx="2208810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248" y="3858563"/>
                <a:ext cx="2208810" cy="5761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68001" y="4539647"/>
                <a:ext cx="1789849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01" y="4539647"/>
                <a:ext cx="1789849" cy="6373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 flipH="1">
            <a:off x="5486400" y="4007784"/>
            <a:ext cx="8792" cy="342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04935" y="5502445"/>
                <a:ext cx="4097468" cy="83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935" y="5502445"/>
                <a:ext cx="4097468" cy="8373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5239512" y="3083089"/>
            <a:ext cx="436736" cy="5164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val 17"/>
          <p:cNvSpPr/>
          <p:nvPr/>
        </p:nvSpPr>
        <p:spPr>
          <a:xfrm>
            <a:off x="6009794" y="3085356"/>
            <a:ext cx="436736" cy="5164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6" name="Straight Arrow Connector 15"/>
          <p:cNvCxnSpPr>
            <a:stCxn id="3" idx="4"/>
          </p:cNvCxnSpPr>
          <p:nvPr/>
        </p:nvCxnSpPr>
        <p:spPr>
          <a:xfrm>
            <a:off x="5457880" y="3599503"/>
            <a:ext cx="218368" cy="4082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</p:cNvCxnSpPr>
          <p:nvPr/>
        </p:nvCxnSpPr>
        <p:spPr>
          <a:xfrm flipH="1">
            <a:off x="2449327" y="3601770"/>
            <a:ext cx="3778835" cy="423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42768" y="3102104"/>
                <a:ext cx="2718957" cy="492443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 w="28575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sk-SK" sz="3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768" y="3102104"/>
                <a:ext cx="2718957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Arrow 28"/>
          <p:cNvSpPr/>
          <p:nvPr/>
        </p:nvSpPr>
        <p:spPr>
          <a:xfrm>
            <a:off x="5284525" y="3612957"/>
            <a:ext cx="384048" cy="88141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Oval 29"/>
          <p:cNvSpPr/>
          <p:nvPr/>
        </p:nvSpPr>
        <p:spPr>
          <a:xfrm>
            <a:off x="5724578" y="4488034"/>
            <a:ext cx="329184" cy="3253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val 30"/>
          <p:cNvSpPr/>
          <p:nvPr/>
        </p:nvSpPr>
        <p:spPr>
          <a:xfrm>
            <a:off x="5074920" y="4522063"/>
            <a:ext cx="329184" cy="3253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80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  <p:bldP spid="5" grpId="0"/>
      <p:bldP spid="6" grpId="0" animBg="1"/>
      <p:bldP spid="11" grpId="0"/>
      <p:bldP spid="12" grpId="0" animBg="1"/>
      <p:bldP spid="13" grpId="0"/>
      <p:bldP spid="14" grpId="0"/>
      <p:bldP spid="15" grpId="0"/>
      <p:bldP spid="20" grpId="0"/>
      <p:bldP spid="3" grpId="0" animBg="1"/>
      <p:bldP spid="3" grpId="1" animBg="1"/>
      <p:bldP spid="18" grpId="0" animBg="1"/>
      <p:bldP spid="18" grpId="1" animBg="1"/>
      <p:bldP spid="28" grpId="0" animBg="1"/>
      <p:bldP spid="29" grpId="0" animBg="1"/>
      <p:bldP spid="30" grpId="0" animBg="1"/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937084" y="2764062"/>
            <a:ext cx="5495192" cy="3197826"/>
          </a:xfrm>
          <a:prstGeom prst="rect">
            <a:avLst/>
          </a:prstGeom>
          <a:solidFill>
            <a:srgbClr val="0070C0">
              <a:alpha val="50196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Calluna Sans" panose="02000000000000000000" pitchFamily="50" charset="-18"/>
              </a:rPr>
              <a:t>Perióda oscilácií s aproximáciou (analyticky)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083" y="4474567"/>
                <a:ext cx="3892062" cy="8648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k-SK" dirty="0"/>
                  <a:t>Aproximácia: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083" y="4474567"/>
                <a:ext cx="3892062" cy="864821"/>
              </a:xfrm>
              <a:blipFill>
                <a:blip r:embed="rId2"/>
                <a:stretch>
                  <a:fillRect l="-3292" t="-211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l="10001" t="3629" r="46833" b="4223"/>
          <a:stretch/>
        </p:blipFill>
        <p:spPr>
          <a:xfrm>
            <a:off x="7510974" y="1299966"/>
            <a:ext cx="4499318" cy="540265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72700" y="1318846"/>
            <a:ext cx="1881554" cy="3024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454695" y="1753616"/>
                <a:ext cx="947503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695" y="1753616"/>
                <a:ext cx="947503" cy="6301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45220" y="1753616"/>
                <a:ext cx="1008930" cy="695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20" y="1753616"/>
                <a:ext cx="1008930" cy="6952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42843" y="1721042"/>
                <a:ext cx="1258293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843" y="1721042"/>
                <a:ext cx="1258293" cy="751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497586" y="2881051"/>
                <a:ext cx="4514056" cy="83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86" y="2881051"/>
                <a:ext cx="4514056" cy="8373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V="1">
            <a:off x="492369" y="4098733"/>
            <a:ext cx="6858000" cy="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026751" y="5261620"/>
                <a:ext cx="5963882" cy="8648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Ansatz</a:t>
                </a:r>
                <a:r>
                  <a:rPr lang="sk-SK" dirty="0"/>
                  <a:t>: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)(1+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51" y="5261620"/>
                <a:ext cx="5963882" cy="864821"/>
              </a:xfrm>
              <a:prstGeom prst="rect">
                <a:avLst/>
              </a:prstGeom>
              <a:blipFill>
                <a:blip r:embed="rId8"/>
                <a:stretch>
                  <a:fillRect l="-2043" t="-1126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1454695" y="3687514"/>
            <a:ext cx="294974" cy="14735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594639" y="3626688"/>
            <a:ext cx="200443" cy="14534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wn Arrow 39"/>
          <p:cNvSpPr/>
          <p:nvPr/>
        </p:nvSpPr>
        <p:spPr>
          <a:xfrm>
            <a:off x="2624328" y="5961888"/>
            <a:ext cx="1816763" cy="89611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633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" grpId="0" build="p"/>
      <p:bldP spid="33" grpId="0"/>
      <p:bldP spid="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422160" y="1824280"/>
                <a:ext cx="1655781" cy="8648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160" y="1824280"/>
                <a:ext cx="1655781" cy="8648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6418" y="1851756"/>
                <a:ext cx="4514056" cy="83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418" y="1851756"/>
                <a:ext cx="4514056" cy="837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114059" y="2975620"/>
                <a:ext cx="5963882" cy="8648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Ansatz</a:t>
                </a:r>
                <a:r>
                  <a:rPr lang="sk-SK" dirty="0"/>
                  <a:t>: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)(1+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059" y="2975620"/>
                <a:ext cx="5963882" cy="864821"/>
              </a:xfrm>
              <a:prstGeom prst="rect">
                <a:avLst/>
              </a:prstGeom>
              <a:blipFill>
                <a:blip r:embed="rId4"/>
                <a:stretch>
                  <a:fillRect l="-2147" t="-1126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dirty="0">
                <a:latin typeface="Calluna Sans" panose="02000000000000000000" pitchFamily="50" charset="-18"/>
              </a:rPr>
              <a:t>Perióda oscilácií s aproximáciou (analyticky)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96418" y="4356509"/>
                <a:ext cx="8234947" cy="463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sk-SK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̈"/>
                              <m:ctrlPr>
                                <a:rPr lang="sk-SK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̈"/>
                              <m:ctrlPr>
                                <a:rPr lang="sk-SK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𝑎𝑠𝑖𝑛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418" y="4356509"/>
                <a:ext cx="8234947" cy="4632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7676" y="3668437"/>
                <a:ext cx="84394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76" y="3668437"/>
                <a:ext cx="843942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 rot="5400000">
            <a:off x="5626368" y="4153139"/>
            <a:ext cx="131543" cy="156362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ight Brace 13"/>
          <p:cNvSpPr/>
          <p:nvPr/>
        </p:nvSpPr>
        <p:spPr>
          <a:xfrm rot="5400000">
            <a:off x="8409691" y="3896768"/>
            <a:ext cx="131542" cy="192229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5462297" y="5102674"/>
                <a:ext cx="463016" cy="423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297" y="5102674"/>
                <a:ext cx="463016" cy="4234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8250050" y="5073876"/>
                <a:ext cx="463016" cy="423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050" y="5073876"/>
                <a:ext cx="463016" cy="4234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579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876056" y="1620169"/>
                <a:ext cx="1655781" cy="8648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056" y="1620169"/>
                <a:ext cx="1655781" cy="8648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367555" y="1792639"/>
                <a:ext cx="5963882" cy="8648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Ansatz</a:t>
                </a:r>
                <a:r>
                  <a:rPr lang="sk-SK" dirty="0"/>
                  <a:t>: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)(1+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55" y="1792639"/>
                <a:ext cx="5963882" cy="864821"/>
              </a:xfrm>
              <a:prstGeom prst="rect">
                <a:avLst/>
              </a:prstGeom>
              <a:blipFill>
                <a:blip r:embed="rId3"/>
                <a:stretch>
                  <a:fillRect l="-2043" t="-1126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dirty="0">
                <a:latin typeface="Calluna Sans" panose="02000000000000000000" pitchFamily="50" charset="-18"/>
              </a:rPr>
              <a:t>Perióda oscilácií s aproximáciou (analyticky)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2722" y="2759411"/>
                <a:ext cx="8234947" cy="463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sk-SK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̈"/>
                              <m:ctrlPr>
                                <a:rPr lang="sk-SK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̈"/>
                              <m:ctrlPr>
                                <a:rPr lang="sk-SK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𝑎𝑠𝑖𝑛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22" y="2759411"/>
                <a:ext cx="8234947" cy="463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73084" y="5181669"/>
                <a:ext cx="2872068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084" y="5181669"/>
                <a:ext cx="2872068" cy="1273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 rot="5400000">
            <a:off x="5772672" y="2556041"/>
            <a:ext cx="131543" cy="156362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ight Brace 13"/>
          <p:cNvSpPr/>
          <p:nvPr/>
        </p:nvSpPr>
        <p:spPr>
          <a:xfrm rot="5400000">
            <a:off x="8555995" y="2299670"/>
            <a:ext cx="131542" cy="192229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5608601" y="3505576"/>
                <a:ext cx="463016" cy="423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601" y="3505576"/>
                <a:ext cx="463016" cy="423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8396354" y="3476778"/>
                <a:ext cx="463016" cy="423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354" y="3476778"/>
                <a:ext cx="463016" cy="4234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23243" y="4030929"/>
                <a:ext cx="1872757" cy="458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sk-SK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̈"/>
                              <m:ctrlPr>
                                <a:rPr lang="sk-SK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̈"/>
                              <m:ctrlPr>
                                <a:rPr lang="sk-SK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243" y="4030929"/>
                <a:ext cx="1872757" cy="4585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052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629400" y="4201774"/>
            <a:ext cx="4219428" cy="2193804"/>
          </a:xfrm>
          <a:prstGeom prst="rect">
            <a:avLst/>
          </a:prstGeom>
          <a:solidFill>
            <a:srgbClr val="0070C0">
              <a:alpha val="50196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184416" y="1589763"/>
                <a:ext cx="1655781" cy="8648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416" y="1589763"/>
                <a:ext cx="1655781" cy="8648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367555" y="1792639"/>
                <a:ext cx="5963882" cy="8648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Ansatz</a:t>
                </a:r>
                <a:r>
                  <a:rPr lang="sk-SK" dirty="0"/>
                  <a:t>: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)(1+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55" y="1792639"/>
                <a:ext cx="5963882" cy="864821"/>
              </a:xfrm>
              <a:prstGeom prst="rect">
                <a:avLst/>
              </a:prstGeom>
              <a:blipFill>
                <a:blip r:embed="rId3"/>
                <a:stretch>
                  <a:fillRect l="-2043" t="-1126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dirty="0">
                <a:latin typeface="Calluna Sans" panose="02000000000000000000" pitchFamily="50" charset="-18"/>
              </a:rPr>
              <a:t>Perióda oscilácií s aproximáciou (analyticky)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84416" y="4521814"/>
                <a:ext cx="2872068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416" y="4521814"/>
                <a:ext cx="2872068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481043" y="1792639"/>
                <a:ext cx="1872757" cy="458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sk-SK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̈"/>
                              <m:ctrlPr>
                                <a:rPr lang="sk-SK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̈"/>
                              <m:ctrlPr>
                                <a:rPr lang="sk-SK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043" y="1792639"/>
                <a:ext cx="1872757" cy="458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78451" y="2652971"/>
                <a:ext cx="8279365" cy="3766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51" y="2652971"/>
                <a:ext cx="8279365" cy="376642"/>
              </a:xfrm>
              <a:prstGeom prst="rect">
                <a:avLst/>
              </a:prstGeom>
              <a:blipFill>
                <a:blip r:embed="rId6"/>
                <a:stretch>
                  <a:fillRect t="-1613" b="-322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96139" y="3314041"/>
                <a:ext cx="3276859" cy="691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̈"/>
                              <m:ctrlPr>
                                <a:rPr lang="sk-S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39" y="3314041"/>
                <a:ext cx="3276859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16252" y="4791456"/>
                <a:ext cx="394422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sk-SK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̈"/>
                              <m:ctrlPr>
                                <a:rPr lang="sk-SK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52" y="4791456"/>
                <a:ext cx="3944221" cy="861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4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35458" y="1736043"/>
                <a:ext cx="4097468" cy="83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58" y="1736043"/>
                <a:ext cx="4097468" cy="837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366708" y="3914427"/>
            <a:ext cx="4936881" cy="12573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b="1" dirty="0">
                <a:latin typeface="Calluna Sans" panose="02000000000000000000" pitchFamily="50" charset="-18"/>
              </a:rPr>
              <a:t>Ďalší postup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23931" y="1778939"/>
                <a:ext cx="1443197" cy="751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31" y="1778939"/>
                <a:ext cx="1443197" cy="751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746023" y="1923882"/>
            <a:ext cx="3455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err="1">
                <a:latin typeface="Calluna Sans" panose="02000000000000000000" pitchFamily="50" charset="-18"/>
              </a:rPr>
              <a:t>p</a:t>
            </a:r>
            <a:r>
              <a:rPr lang="en-US" sz="2400" dirty="0" err="1">
                <a:latin typeface="Calluna Sans" panose="02000000000000000000" pitchFamily="50" charset="-18"/>
              </a:rPr>
              <a:t>rirod</a:t>
            </a:r>
            <a:r>
              <a:rPr lang="sk-SK" sz="2400" dirty="0">
                <a:latin typeface="Calluna Sans" panose="02000000000000000000" pitchFamily="50" charset="-18"/>
              </a:rPr>
              <a:t>zená frekvencia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6840" y="4124405"/>
                <a:ext cx="4514056" cy="83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40" y="4124405"/>
                <a:ext cx="4514056" cy="837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304288" y="1778939"/>
            <a:ext cx="329184" cy="7944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Down Arrow 14"/>
          <p:cNvSpPr/>
          <p:nvPr/>
        </p:nvSpPr>
        <p:spPr>
          <a:xfrm>
            <a:off x="5477256" y="2826444"/>
            <a:ext cx="859536" cy="877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386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0" grpId="0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44719" y="2093224"/>
            <a:ext cx="2000408" cy="11209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" name="Rectangle 18"/>
          <p:cNvSpPr/>
          <p:nvPr/>
        </p:nvSpPr>
        <p:spPr>
          <a:xfrm>
            <a:off x="1220534" y="4186300"/>
            <a:ext cx="4219428" cy="2193804"/>
          </a:xfrm>
          <a:prstGeom prst="rect">
            <a:avLst/>
          </a:prstGeom>
          <a:solidFill>
            <a:srgbClr val="0070C0">
              <a:alpha val="50196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931263" y="2202086"/>
                <a:ext cx="1655781" cy="8648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263" y="2202086"/>
                <a:ext cx="1655781" cy="8648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47973" y="3214174"/>
                <a:ext cx="5963882" cy="8648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Ansatz</a:t>
                </a:r>
                <a:r>
                  <a:rPr lang="sk-SK" dirty="0"/>
                  <a:t>: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)(1+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73" y="3214174"/>
                <a:ext cx="5963882" cy="864821"/>
              </a:xfrm>
              <a:prstGeom prst="rect">
                <a:avLst/>
              </a:prstGeom>
              <a:blipFill>
                <a:blip r:embed="rId3"/>
                <a:stretch>
                  <a:fillRect l="-2147" t="-1126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dirty="0">
                <a:latin typeface="Calluna Sans" panose="02000000000000000000" pitchFamily="50" charset="-18"/>
              </a:rPr>
              <a:t>Perióda oscilácií s aproximáciou (analyticky)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75550" y="4506340"/>
                <a:ext cx="2872068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sk-SK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50" y="4506340"/>
                <a:ext cx="2872068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20534" y="1589763"/>
                <a:ext cx="4746876" cy="439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34" y="1589763"/>
                <a:ext cx="4746876" cy="4393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1555803" y="2379227"/>
                <a:ext cx="1655781" cy="8648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803" y="2379227"/>
                <a:ext cx="1655781" cy="8648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/>
          <a:srcRect l="10001" t="3629" r="46833" b="4223"/>
          <a:stretch/>
        </p:blipFill>
        <p:spPr>
          <a:xfrm>
            <a:off x="7510974" y="1299966"/>
            <a:ext cx="4499318" cy="54026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53650" y="1314450"/>
            <a:ext cx="196215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5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Calluna Sans" panose="02000000000000000000" pitchFamily="50" charset="-18"/>
              </a:rPr>
              <a:t>Simulácia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>
                    <a:latin typeface="Calluna Sans" panose="02000000000000000000" pitchFamily="50" charset="-18"/>
                  </a:rPr>
                  <a:t>metódou Runge-Kutta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𝑧𝑎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č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𝑖𝑎𝑡𝑜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č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ý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=1°</m:t>
                    </m:r>
                  </m:oMath>
                </a14:m>
                <a:endParaRPr lang="sk-SK" b="0" dirty="0">
                  <a:latin typeface="Calluna Sans" panose="02000000000000000000" pitchFamily="50" charset="-18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𝑧𝑎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č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𝑖𝑎𝑡𝑜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č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sk-SK" b="0" dirty="0">
                  <a:latin typeface="Calluna Sans" panose="02000000000000000000" pitchFamily="50" charset="-18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b="0" dirty="0">
                  <a:latin typeface="Calluna Sans" panose="02000000000000000000" pitchFamily="50" charset="-18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k-SK" b="0" dirty="0">
                  <a:latin typeface="Calluna Sans" panose="02000000000000000000" pitchFamily="50" charset="-18"/>
                  <a:ea typeface="Cambria Math" panose="02040503050406030204" pitchFamily="18" charset="0"/>
                </a:endParaRPr>
              </a:p>
              <a:p>
                <a:r>
                  <a:rPr lang="sk-SK" dirty="0">
                    <a:latin typeface="Calluna Sans" panose="02000000000000000000" pitchFamily="50" charset="-18"/>
                    <a:ea typeface="Cambria Math" panose="02040503050406030204" pitchFamily="18" charset="0"/>
                  </a:rPr>
                  <a:t>Pre fixné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k-SK" b="0" dirty="0">
                    <a:latin typeface="Calluna Sans" panose="02000000000000000000" pitchFamily="50" charset="-18"/>
                    <a:ea typeface="Cambria Math" panose="02040503050406030204" pitchFamily="18" charset="0"/>
                  </a:rPr>
                  <a:t> vykreslujem diagramy 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sk-SK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sk-SK" b="0" dirty="0">
                    <a:latin typeface="Calluna Sans" panose="02000000000000000000" pitchFamily="50" charset="-18"/>
                    <a:ea typeface="Cambria Math" panose="02040503050406030204" pitchFamily="18" charset="0"/>
                  </a:rPr>
                  <a:t>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sk-SK" b="0" dirty="0">
                    <a:latin typeface="Calluna Sans" panose="02000000000000000000" pitchFamily="50" charset="-18"/>
                    <a:ea typeface="Cambria Math" panose="02040503050406030204" pitchFamily="18" charset="0"/>
                  </a:rPr>
                  <a:t> osou, kde vyznačujem či sa systém správa/nespráva ako obrátené kyvadlo</a:t>
                </a:r>
              </a:p>
              <a:p>
                <a:pPr marL="0" indent="0">
                  <a:buNone/>
                </a:pPr>
                <a:r>
                  <a:rPr lang="sk-SK" b="0" dirty="0">
                    <a:latin typeface="Calluna Sans" panose="02000000000000000000" pitchFamily="50" charset="-18"/>
                    <a:ea typeface="Cambria Math" panose="02040503050406030204" pitchFamily="18" charset="0"/>
                  </a:rPr>
                  <a:t>	  </a:t>
                </a:r>
              </a:p>
              <a:p>
                <a:endParaRPr lang="sk-SK" dirty="0">
                  <a:latin typeface="Calluna Sans" panose="02000000000000000000" pitchFamily="50" charset="-18"/>
                </a:endParaRPr>
              </a:p>
              <a:p>
                <a:pPr marL="0" indent="0">
                  <a:buNone/>
                </a:pPr>
                <a:endParaRPr lang="sk-SK" dirty="0">
                  <a:latin typeface="Calluna Sans" panose="02000000000000000000" pitchFamily="50" charset="-1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239469" y="1962535"/>
            <a:ext cx="4936881" cy="12573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79601" y="2172513"/>
                <a:ext cx="4514056" cy="83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601" y="2172513"/>
                <a:ext cx="4514056" cy="837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25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Calluna Sans" panose="02000000000000000000" pitchFamily="50" charset="-18"/>
              </a:rPr>
              <a:t>Ako rozlíšiť obrátené kyvadlo od normálneho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80283"/>
              </a:xfrm>
            </p:spPr>
            <p:txBody>
              <a:bodyPr/>
              <a:lstStyle/>
              <a:p>
                <a:r>
                  <a:rPr lang="sk-SK" dirty="0">
                    <a:latin typeface="Calluna Sans" panose="02000000000000000000" pitchFamily="50" charset="-18"/>
                    <a:ea typeface="Cambria Math" panose="02040503050406030204" pitchFamily="18" charset="0"/>
                  </a:rPr>
                  <a:t>Pre fixné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k-SK" b="0" dirty="0">
                    <a:latin typeface="Calluna Sans" panose="02000000000000000000" pitchFamily="50" charset="-18"/>
                    <a:ea typeface="Cambria Math" panose="02040503050406030204" pitchFamily="18" charset="0"/>
                  </a:rPr>
                  <a:t> vykreslujem diagramy 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sk-SK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sk-SK" b="0" dirty="0">
                    <a:latin typeface="Calluna Sans" panose="02000000000000000000" pitchFamily="50" charset="-18"/>
                    <a:ea typeface="Cambria Math" panose="02040503050406030204" pitchFamily="18" charset="0"/>
                  </a:rPr>
                  <a:t>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sk-SK" b="0" dirty="0">
                    <a:latin typeface="Calluna Sans" panose="02000000000000000000" pitchFamily="50" charset="-18"/>
                    <a:ea typeface="Cambria Math" panose="02040503050406030204" pitchFamily="18" charset="0"/>
                  </a:rPr>
                  <a:t> osou, kde vyznačujem či sa systém správa/nespráva ako obrátené kyvadlo</a:t>
                </a:r>
                <a:endParaRPr lang="sk-SK" dirty="0">
                  <a:latin typeface="Calluna Sans" panose="02000000000000000000" pitchFamily="50" charset="-1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8028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31132" y="4264309"/>
                <a:ext cx="3021623" cy="562911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sk-SK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sk-SK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𝑧𝑎</m:t>
                          </m:r>
                          <m:r>
                            <a:rPr lang="sk-SK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č</m:t>
                          </m:r>
                          <m:r>
                            <a:rPr lang="sk-SK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𝑖𝑎𝑡𝑜</m:t>
                          </m:r>
                          <m:r>
                            <a:rPr lang="sk-SK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č</m:t>
                          </m:r>
                          <m:r>
                            <a:rPr lang="sk-SK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ý</m:t>
                          </m:r>
                        </m:sub>
                      </m:sSub>
                    </m:oMath>
                  </m:oMathPara>
                </a14:m>
                <a:endParaRPr lang="sk-SK" sz="2800" dirty="0">
                  <a:latin typeface="Calluna Sans" panose="02000000000000000000" pitchFamily="50" charset="-18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132" y="4264309"/>
                <a:ext cx="3021623" cy="562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4844561" y="4123735"/>
            <a:ext cx="2410907" cy="844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b="1" dirty="0"/>
              <a:t> ak platí aspoň 50 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89242" y="4035374"/>
            <a:ext cx="2803630" cy="9541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latin typeface="Calluna Sans" panose="02000000000000000000" pitchFamily="50" charset="-18"/>
              </a:rPr>
              <a:t>Považujem to za obrátené kyvadlo</a:t>
            </a:r>
          </a:p>
        </p:txBody>
      </p:sp>
    </p:spTree>
    <p:extLst>
      <p:ext uri="{BB962C8B-B14F-4D97-AF65-F5344CB8AC3E}">
        <p14:creationId xmlns:p14="http://schemas.microsoft.com/office/powerpoint/2010/main" val="82817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13731" cy="1325563"/>
          </a:xfrm>
        </p:spPr>
        <p:txBody>
          <a:bodyPr/>
          <a:lstStyle/>
          <a:p>
            <a:pPr algn="ctr"/>
            <a:r>
              <a:rPr lang="en-US" b="1" dirty="0" err="1"/>
              <a:t>kyvadlo</a:t>
            </a:r>
            <a:br>
              <a:rPr lang="en-US" b="1" dirty="0"/>
            </a:br>
            <a:r>
              <a:rPr lang="sk-SK" b="1" dirty="0"/>
              <a:t>normálne vs. obrátené</a:t>
            </a:r>
          </a:p>
        </p:txBody>
      </p:sp>
      <p:cxnSp>
        <p:nvCxnSpPr>
          <p:cNvPr id="5" name="Straight Connector 4"/>
          <p:cNvCxnSpPr>
            <a:endCxn id="2" idx="2"/>
          </p:cNvCxnSpPr>
          <p:nvPr/>
        </p:nvCxnSpPr>
        <p:spPr>
          <a:xfrm flipH="1" flipV="1">
            <a:off x="5945066" y="1690688"/>
            <a:ext cx="7326" cy="440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4" y="2101967"/>
            <a:ext cx="4827100" cy="3251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87" y="2101967"/>
            <a:ext cx="5030346" cy="3251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47864" y="6174141"/>
                <a:ext cx="3240951" cy="495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k-SK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𝑧𝑎</m:t>
                          </m:r>
                          <m:r>
                            <a:rPr lang="sk-SK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č</m:t>
                          </m:r>
                          <m:r>
                            <a:rPr lang="sk-SK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𝑖𝑎𝑡𝑜</m:t>
                          </m:r>
                          <m:r>
                            <a:rPr lang="sk-SK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č</m:t>
                          </m:r>
                          <m:r>
                            <a:rPr lang="sk-SK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ý</m:t>
                          </m:r>
                        </m:sub>
                      </m:sSub>
                      <m:r>
                        <a:rPr lang="sk-SK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017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rad</m:t>
                      </m:r>
                    </m:oMath>
                  </m:oMathPara>
                </a14:m>
                <a:endParaRPr lang="sk-SK" sz="2400" dirty="0">
                  <a:latin typeface="Calluna Sans" panose="02000000000000000000" pitchFamily="50" charset="-18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864" y="6174141"/>
                <a:ext cx="3240951" cy="495713"/>
              </a:xfrm>
              <a:prstGeom prst="rect">
                <a:avLst/>
              </a:prstGeom>
              <a:blipFill>
                <a:blip r:embed="rId4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852014" y="5178658"/>
                <a:ext cx="5902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Calluna Sans" panose="02000000000000000000" pitchFamily="50" charset="-18"/>
                  </a:rPr>
                  <a:t> [s]</a:t>
                </a:r>
                <a:endParaRPr lang="sk-SK" sz="2000" dirty="0">
                  <a:latin typeface="Calluna Sans" panose="02000000000000000000" pitchFamily="50" charset="-18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14" y="5178658"/>
                <a:ext cx="590290" cy="400110"/>
              </a:xfrm>
              <a:prstGeom prst="rect">
                <a:avLst/>
              </a:prstGeom>
              <a:blipFill>
                <a:blip r:embed="rId5"/>
                <a:stretch>
                  <a:fillRect t="-9231" r="-9278" b="-276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22904" y="3175200"/>
                <a:ext cx="79861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rad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sk-SK" sz="2000" dirty="0">
                  <a:latin typeface="Calluna Sans" panose="02000000000000000000" pitchFamily="50" charset="-1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904" y="3175200"/>
                <a:ext cx="798617" cy="707886"/>
              </a:xfrm>
              <a:prstGeom prst="rect">
                <a:avLst/>
              </a:prstGeom>
              <a:blipFill>
                <a:blip r:embed="rId6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3659" y="3268616"/>
                <a:ext cx="79861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rad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sk-SK" sz="2000" dirty="0">
                  <a:latin typeface="Calluna Sans" panose="02000000000000000000" pitchFamily="50" charset="-1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9" y="3268616"/>
                <a:ext cx="798617" cy="707886"/>
              </a:xfrm>
              <a:prstGeom prst="rect">
                <a:avLst/>
              </a:prstGeom>
              <a:blipFill>
                <a:blip r:embed="rId7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098460" y="5259361"/>
                <a:ext cx="5902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Calluna Sans" panose="02000000000000000000" pitchFamily="50" charset="-18"/>
                  </a:rPr>
                  <a:t> [s]</a:t>
                </a:r>
                <a:endParaRPr lang="sk-SK" sz="2000" dirty="0">
                  <a:latin typeface="Calluna Sans" panose="02000000000000000000" pitchFamily="50" charset="-18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460" y="5259361"/>
                <a:ext cx="590290" cy="400110"/>
              </a:xfrm>
              <a:prstGeom prst="rect">
                <a:avLst/>
              </a:prstGeom>
              <a:blipFill>
                <a:blip r:embed="rId8"/>
                <a:stretch>
                  <a:fillRect t="-9231" r="-10417" b="-276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028699" y="3613768"/>
            <a:ext cx="42818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8699" y="3713415"/>
            <a:ext cx="42818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6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1021</Words>
  <Application>Microsoft Office PowerPoint</Application>
  <PresentationFormat>Widescreen</PresentationFormat>
  <Paragraphs>262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Calluna Sans</vt:lpstr>
      <vt:lpstr>Cambria Math</vt:lpstr>
      <vt:lpstr>Office Theme</vt:lpstr>
      <vt:lpstr>4. Kyvadlo hore nohami</vt:lpstr>
      <vt:lpstr>Ako to vyzerá</vt:lpstr>
      <vt:lpstr>Čo chceme</vt:lpstr>
      <vt:lpstr>Ďalší postup</vt:lpstr>
      <vt:lpstr>Ďalší postup</vt:lpstr>
      <vt:lpstr>Perióda oscilácií s aproximáciou (analyticky)</vt:lpstr>
      <vt:lpstr>Simulácia</vt:lpstr>
      <vt:lpstr>Ako rozlíšiť obrátené kyvadlo od normálneho</vt:lpstr>
      <vt:lpstr>kyvadlo normálne vs. obrátené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Analýza výsledkov simulácie</vt:lpstr>
      <vt:lpstr>Ďakujem za pozornosť</vt:lpstr>
      <vt:lpstr>Appendix</vt:lpstr>
      <vt:lpstr>Perióda oscilácií s aproximáciou (analyticky)</vt:lpstr>
      <vt:lpstr>Perióda oscilácií s aproximáciou (analyticky)</vt:lpstr>
      <vt:lpstr>Perióda oscilácií s aproximáciou (analyticky)</vt:lpstr>
      <vt:lpstr>Perióda oscilácií s aproximáciou (analyticky)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Kyvadlo hore nohami</dc:title>
  <dc:creator>Juraj Halabrin</dc:creator>
  <cp:lastModifiedBy>Juraj</cp:lastModifiedBy>
  <cp:revision>65</cp:revision>
  <dcterms:created xsi:type="dcterms:W3CDTF">2016-03-22T19:07:11Z</dcterms:created>
  <dcterms:modified xsi:type="dcterms:W3CDTF">2017-07-14T17:45:01Z</dcterms:modified>
</cp:coreProperties>
</file>