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30" r:id="rId3"/>
    <p:sldId id="333" r:id="rId4"/>
    <p:sldId id="334" r:id="rId5"/>
    <p:sldId id="339" r:id="rId6"/>
    <p:sldId id="338" r:id="rId7"/>
    <p:sldId id="331" r:id="rId8"/>
    <p:sldId id="335" r:id="rId9"/>
    <p:sldId id="336" r:id="rId10"/>
    <p:sldId id="332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8D4"/>
    <a:srgbClr val="00FF00"/>
    <a:srgbClr val="0000FF"/>
    <a:srgbClr val="5482FF"/>
    <a:srgbClr val="FF4B00"/>
    <a:srgbClr val="C1C2DD"/>
    <a:srgbClr val="FB665B"/>
    <a:srgbClr val="777777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0CF9-C42B-4F0A-8BA4-DCBE485B75A0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CAE-8358-4A88-A7E7-28C09C508A4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911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10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1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72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81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8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27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20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8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04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49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694A-F423-4C34-B3FF-811EF5E3FAD8}" type="datetimeFigureOut">
              <a:rPr lang="sl-SI" smtClean="0"/>
              <a:t>10. 02. 2019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05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332656"/>
            <a:ext cx="8147993" cy="1470025"/>
          </a:xfrm>
        </p:spPr>
        <p:txBody>
          <a:bodyPr>
            <a:noAutofit/>
          </a:bodyPr>
          <a:lstStyle/>
          <a:p>
            <a:pPr algn="l"/>
            <a:br>
              <a:rPr lang="sl-SI" sz="2800" b="1" dirty="0"/>
            </a:br>
            <a:r>
              <a:rPr lang="en-US" sz="2800" b="1" dirty="0"/>
              <a:t>Calculation of electronic structure and NMR parameters in organo-metallic materials</a:t>
            </a:r>
            <a:br>
              <a:rPr lang="en-US" sz="2800" b="1" dirty="0">
                <a:cs typeface="Calibri"/>
              </a:rPr>
            </a:br>
            <a:endParaRPr lang="sl-SI" sz="2800" dirty="0"/>
          </a:p>
        </p:txBody>
      </p:sp>
      <p:pic>
        <p:nvPicPr>
          <p:cNvPr id="236" name="Picture 2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6" y="5589240"/>
            <a:ext cx="2160000" cy="662143"/>
          </a:xfrm>
          <a:prstGeom prst="rect">
            <a:avLst/>
          </a:prstGeom>
        </p:spPr>
      </p:pic>
      <p:pic>
        <p:nvPicPr>
          <p:cNvPr id="2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75" y="5661248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AutoShape 2" descr="University of Cam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241" name="Content Placeholder 8"/>
          <p:cNvSpPr txBox="1">
            <a:spLocks/>
          </p:cNvSpPr>
          <p:nvPr/>
        </p:nvSpPr>
        <p:spPr>
          <a:xfrm>
            <a:off x="1115616" y="6251383"/>
            <a:ext cx="3528392" cy="5400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>
                <a:solidFill>
                  <a:prstClr val="black"/>
                </a:solidFill>
              </a:rPr>
              <a:t>Gregor Mali, </a:t>
            </a:r>
            <a:r>
              <a:rPr lang="sl-SI" sz="1600" dirty="0">
                <a:solidFill>
                  <a:prstClr val="black"/>
                </a:solidFill>
              </a:rPr>
              <a:t>Andraž Krajnc</a:t>
            </a:r>
            <a:r>
              <a:rPr lang="en-US" sz="1600" dirty="0">
                <a:solidFill>
                  <a:prstClr val="black"/>
                </a:solidFill>
              </a:rPr>
              <a:t>, Jure </a:t>
            </a:r>
            <a:r>
              <a:rPr lang="en-US" sz="1600" dirty="0" err="1">
                <a:solidFill>
                  <a:prstClr val="black"/>
                </a:solidFill>
              </a:rPr>
              <a:t>Lapajne</a:t>
            </a:r>
            <a:endParaRPr lang="sl-SI" sz="1600" dirty="0">
              <a:solidFill>
                <a:prstClr val="black"/>
              </a:solidFill>
            </a:endParaRPr>
          </a:p>
        </p:txBody>
      </p:sp>
      <p:sp>
        <p:nvSpPr>
          <p:cNvPr id="242" name="Content Placeholder 8"/>
          <p:cNvSpPr txBox="1">
            <a:spLocks/>
          </p:cNvSpPr>
          <p:nvPr/>
        </p:nvSpPr>
        <p:spPr>
          <a:xfrm>
            <a:off x="5436096" y="6251383"/>
            <a:ext cx="2664296" cy="5400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l-SI" sz="1600" dirty="0">
                <a:solidFill>
                  <a:prstClr val="black"/>
                </a:solidFill>
              </a:rPr>
              <a:t>Dirk De Vos, Bart </a:t>
            </a:r>
            <a:r>
              <a:rPr lang="sl-SI" sz="1600" dirty="0" err="1">
                <a:solidFill>
                  <a:prstClr val="black"/>
                </a:solidFill>
              </a:rPr>
              <a:t>Bueken</a:t>
            </a:r>
            <a:r>
              <a:rPr lang="sl-SI" sz="1600" dirty="0">
                <a:solidFill>
                  <a:prstClr val="black"/>
                </a:solidFill>
              </a:rPr>
              <a:t>,</a:t>
            </a:r>
            <a:r>
              <a:rPr lang="en-US" sz="1600" dirty="0">
                <a:solidFill>
                  <a:prstClr val="black"/>
                </a:solidFill>
              </a:rPr>
              <a:t> …</a:t>
            </a:r>
            <a:r>
              <a:rPr lang="sl-SI" sz="16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32" y="1619478"/>
            <a:ext cx="5040000" cy="39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l-SI" sz="2800" dirty="0">
                <a:ea typeface="+mn-lt"/>
                <a:cs typeface="+mn-lt"/>
              </a:rPr>
              <a:t>Future </a:t>
            </a:r>
            <a:r>
              <a:rPr lang="sl-SI" sz="2800" dirty="0" err="1">
                <a:ea typeface="+mn-lt"/>
                <a:cs typeface="+mn-lt"/>
              </a:rPr>
              <a:t>work</a:t>
            </a:r>
            <a:r>
              <a:rPr lang="sl-SI" sz="2800" dirty="0">
                <a:ea typeface="+mn-lt"/>
                <a:cs typeface="+mn-lt"/>
              </a:rPr>
              <a:t>:</a:t>
            </a:r>
          </a:p>
          <a:p>
            <a:r>
              <a:rPr lang="sl-SI" sz="2800" dirty="0" err="1">
                <a:ea typeface="+mn-lt"/>
                <a:cs typeface="+mn-lt"/>
              </a:rPr>
              <a:t>Compare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planewave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methods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with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all-electron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methods</a:t>
            </a:r>
            <a:endParaRPr lang="sl-SI" sz="2800" dirty="0">
              <a:ea typeface="+mn-lt"/>
              <a:cs typeface="+mn-lt"/>
            </a:endParaRPr>
          </a:p>
          <a:p>
            <a:r>
              <a:rPr lang="sl-SI" sz="2800" dirty="0">
                <a:ea typeface="+mn-lt"/>
                <a:cs typeface="+mn-lt"/>
              </a:rPr>
              <a:t>Test </a:t>
            </a:r>
            <a:r>
              <a:rPr lang="sl-SI" sz="2800" dirty="0" err="1">
                <a:ea typeface="+mn-lt"/>
                <a:cs typeface="+mn-lt"/>
              </a:rPr>
              <a:t>different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energy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functionals</a:t>
            </a:r>
            <a:endParaRPr lang="sl-SI" sz="2800" dirty="0">
              <a:ea typeface="+mn-lt"/>
              <a:cs typeface="+mn-lt"/>
            </a:endParaRPr>
          </a:p>
          <a:p>
            <a:r>
              <a:rPr lang="sl-SI" sz="2800" dirty="0" err="1">
                <a:ea typeface="+mn-lt"/>
                <a:cs typeface="+mn-lt"/>
              </a:rPr>
              <a:t>Apply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gained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knowledge</a:t>
            </a:r>
            <a:r>
              <a:rPr lang="sl-SI" sz="2800" dirty="0">
                <a:ea typeface="+mn-lt"/>
                <a:cs typeface="+mn-lt"/>
              </a:rPr>
              <a:t> to test </a:t>
            </a:r>
            <a:r>
              <a:rPr lang="sl-SI" sz="2800" dirty="0" err="1">
                <a:ea typeface="+mn-lt"/>
                <a:cs typeface="+mn-lt"/>
              </a:rPr>
              <a:t>new</a:t>
            </a:r>
            <a:r>
              <a:rPr lang="sl-SI" sz="2800" dirty="0">
                <a:ea typeface="+mn-lt"/>
                <a:cs typeface="+mn-lt"/>
              </a:rPr>
              <a:t> </a:t>
            </a:r>
            <a:r>
              <a:rPr lang="sl-SI" sz="2800" dirty="0" err="1">
                <a:ea typeface="+mn-lt"/>
                <a:cs typeface="+mn-lt"/>
              </a:rPr>
              <a:t>molecules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17032"/>
            <a:ext cx="2767744" cy="21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462912" cy="56466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NMR crystallography of paramagnetic catalysts</a:t>
            </a:r>
            <a:endParaRPr lang="en-US"/>
          </a:p>
          <a:p>
            <a:pPr marL="514350" indent="-514350">
              <a:spcBef>
                <a:spcPts val="800"/>
              </a:spcBef>
              <a:buAutoNum type="alphaUcParenR"/>
            </a:pPr>
            <a:r>
              <a:rPr lang="en-US" sz="2800" b="1" dirty="0"/>
              <a:t>Measurement</a:t>
            </a:r>
            <a:endParaRPr lang="en-US" sz="2800" dirty="0">
              <a:cs typeface="Calibri"/>
            </a:endParaRPr>
          </a:p>
          <a:p>
            <a:pPr marL="914400" lvl="1" indent="-514350">
              <a:spcBef>
                <a:spcPts val="200"/>
              </a:spcBef>
            </a:pPr>
            <a:r>
              <a:rPr lang="en-US" sz="2400" dirty="0">
                <a:cs typeface="Calibri"/>
              </a:rPr>
              <a:t>fast</a:t>
            </a:r>
            <a:r>
              <a:rPr lang="en-US" sz="2400" dirty="0"/>
              <a:t> spinning</a:t>
            </a:r>
            <a:endParaRPr lang="en-US" sz="2400" dirty="0">
              <a:cs typeface="Calibri"/>
            </a:endParaRPr>
          </a:p>
          <a:p>
            <a:pPr marL="914400" lvl="1" indent="-514350">
              <a:spcBef>
                <a:spcPts val="200"/>
              </a:spcBef>
            </a:pPr>
            <a:r>
              <a:rPr lang="en-US" sz="2400" dirty="0"/>
              <a:t>variable temperature</a:t>
            </a:r>
            <a:endParaRPr lang="en-US" sz="2400" dirty="0">
              <a:cs typeface="Calibri"/>
            </a:endParaRPr>
          </a:p>
          <a:p>
            <a:pPr marL="914400" lvl="1" indent="-514350">
              <a:spcBef>
                <a:spcPts val="200"/>
              </a:spcBef>
            </a:pPr>
            <a:r>
              <a:rPr lang="en-US" sz="2400" dirty="0"/>
              <a:t>echo, low B</a:t>
            </a:r>
            <a:r>
              <a:rPr lang="en-US" sz="2400" baseline="-25000" dirty="0"/>
              <a:t>0</a:t>
            </a:r>
            <a:endParaRPr lang="en-US" sz="2400" baseline="-25000" dirty="0">
              <a:ea typeface="+mn-lt"/>
              <a:cs typeface="+mn-lt"/>
            </a:endParaRPr>
          </a:p>
          <a:p>
            <a:pPr marL="514350" indent="-514350">
              <a:spcBef>
                <a:spcPts val="800"/>
              </a:spcBef>
              <a:buAutoNum type="alphaUcParenR"/>
            </a:pPr>
            <a:r>
              <a:rPr lang="en-US" sz="2800" b="1" dirty="0">
                <a:cs typeface="Calibri"/>
              </a:rPr>
              <a:t>Computation</a:t>
            </a:r>
            <a:r>
              <a:rPr lang="en-US" sz="2800" dirty="0">
                <a:cs typeface="Calibri"/>
              </a:rPr>
              <a:t> 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sz="2400" dirty="0"/>
              <a:t>calculation of chemical and hyperfine shifts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sz="2400" dirty="0"/>
              <a:t>model systems, test computational approaches</a:t>
            </a:r>
            <a:endParaRPr lang="en-US" sz="2400" dirty="0">
              <a:cs typeface="Calibri"/>
            </a:endParaRPr>
          </a:p>
          <a:p>
            <a:pPr marL="514350" indent="-514350">
              <a:spcBef>
                <a:spcPts val="800"/>
              </a:spcBef>
              <a:buAutoNum type="alphaUcParenR"/>
            </a:pPr>
            <a:r>
              <a:rPr lang="en-US" sz="2800" b="1" dirty="0">
                <a:ea typeface="+mn-lt"/>
                <a:cs typeface="+mn-lt"/>
              </a:rPr>
              <a:t>Comparison</a:t>
            </a:r>
            <a:endParaRPr lang="en-US" sz="2800" dirty="0">
              <a:ea typeface="+mn-lt"/>
              <a:cs typeface="+mn-lt"/>
            </a:endParaRPr>
          </a:p>
          <a:p>
            <a:pPr marL="914400" lvl="1" indent="-514350">
              <a:spcBef>
                <a:spcPts val="300"/>
              </a:spcBef>
            </a:pPr>
            <a:r>
              <a:rPr lang="en-US" sz="2400" dirty="0">
                <a:ea typeface="+mn-lt"/>
                <a:cs typeface="+mn-lt"/>
              </a:rPr>
              <a:t>assignment of measured and calculated signals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sz="2400" dirty="0">
                <a:ea typeface="+mn-lt"/>
                <a:cs typeface="+mn-lt"/>
              </a:rPr>
              <a:t>causes of discrepancy              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2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ontent Placeholder 8"/>
          <p:cNvSpPr txBox="1">
            <a:spLocks/>
          </p:cNvSpPr>
          <p:nvPr/>
        </p:nvSpPr>
        <p:spPr>
          <a:xfrm>
            <a:off x="679165" y="476672"/>
            <a:ext cx="778567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l-SI" sz="2800" dirty="0"/>
              <a:t>nuclei are </a:t>
            </a:r>
            <a:r>
              <a:rPr lang="sl-SI" sz="2800" dirty="0" err="1"/>
              <a:t>sensitive</a:t>
            </a:r>
            <a:r>
              <a:rPr lang="sl-SI" sz="2800" dirty="0"/>
              <a:t> </a:t>
            </a:r>
            <a:r>
              <a:rPr lang="sl-SI" sz="2800" dirty="0" err="1"/>
              <a:t>probes</a:t>
            </a:r>
            <a:r>
              <a:rPr lang="sl-SI" sz="2800" dirty="0"/>
              <a:t> </a:t>
            </a:r>
            <a:r>
              <a:rPr lang="sl-SI" sz="2800" dirty="0" err="1"/>
              <a:t>for</a:t>
            </a:r>
            <a:r>
              <a:rPr lang="sl-SI" sz="2800" dirty="0"/>
              <a:t> </a:t>
            </a:r>
            <a:r>
              <a:rPr lang="sl-SI" sz="2800" dirty="0" err="1"/>
              <a:t>local</a:t>
            </a:r>
            <a:r>
              <a:rPr lang="sl-SI" sz="2800" dirty="0"/>
              <a:t> environment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1043608" y="1059191"/>
            <a:ext cx="7056784" cy="1264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they detect </a:t>
            </a:r>
            <a:r>
              <a:rPr lang="sl-SI" sz="2800" dirty="0" err="1"/>
              <a:t>local</a:t>
            </a:r>
            <a:r>
              <a:rPr lang="sl-SI" sz="2800" dirty="0"/>
              <a:t> </a:t>
            </a:r>
            <a:r>
              <a:rPr lang="en-US" sz="2800" dirty="0"/>
              <a:t>magnetic field</a:t>
            </a:r>
            <a:endParaRPr lang="sl-SI" sz="2800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9619" y="4974217"/>
            <a:ext cx="7992888" cy="12803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isotropic shift depends on induced electric currents around a nucleus (</a:t>
            </a:r>
            <a:r>
              <a:rPr lang="en-US" sz="2400" b="1" dirty="0"/>
              <a:t>chemical shift</a:t>
            </a:r>
            <a:r>
              <a:rPr lang="en-US" sz="2400" dirty="0"/>
              <a:t>) and on spin density at the position of a nucleus (</a:t>
            </a:r>
            <a:r>
              <a:rPr lang="en-US" sz="2400" b="1" dirty="0">
                <a:solidFill>
                  <a:srgbClr val="FF0000"/>
                </a:solidFill>
              </a:rPr>
              <a:t>hyperfine coupling</a:t>
            </a:r>
            <a:r>
              <a:rPr lang="en-US" sz="2400" dirty="0"/>
              <a:t>)</a:t>
            </a:r>
            <a:endParaRPr lang="sl-SI" sz="24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9979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8782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7585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56388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51920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3995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798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71601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0404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292080" y="2139633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8011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86814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5617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44420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28" y="2363331"/>
            <a:ext cx="2284916" cy="2293394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5730F33-0131-48AD-8C57-3023486C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6" y="2364952"/>
            <a:ext cx="2521975" cy="22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ontent Placeholder 8"/>
          <p:cNvSpPr txBox="1">
            <a:spLocks/>
          </p:cNvSpPr>
          <p:nvPr/>
        </p:nvSpPr>
        <p:spPr>
          <a:xfrm>
            <a:off x="679165" y="476672"/>
            <a:ext cx="778567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l-SI" sz="2800" dirty="0"/>
              <a:t>nuclei are </a:t>
            </a:r>
            <a:r>
              <a:rPr lang="sl-SI" sz="2800" dirty="0" err="1"/>
              <a:t>sensitive</a:t>
            </a:r>
            <a:r>
              <a:rPr lang="sl-SI" sz="2800" dirty="0"/>
              <a:t> </a:t>
            </a:r>
            <a:r>
              <a:rPr lang="sl-SI" sz="2800" dirty="0" err="1"/>
              <a:t>probes</a:t>
            </a:r>
            <a:r>
              <a:rPr lang="sl-SI" sz="2800" dirty="0"/>
              <a:t> </a:t>
            </a:r>
            <a:r>
              <a:rPr lang="sl-SI" sz="2800" dirty="0" err="1"/>
              <a:t>for</a:t>
            </a:r>
            <a:r>
              <a:rPr lang="sl-SI" sz="2800" dirty="0"/>
              <a:t> </a:t>
            </a:r>
            <a:r>
              <a:rPr lang="sl-SI" sz="2800" dirty="0" err="1"/>
              <a:t>local</a:t>
            </a:r>
            <a:r>
              <a:rPr lang="sl-SI" sz="2800" dirty="0"/>
              <a:t>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5616" y="1124744"/>
                <a:ext cx="3804952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𝑙𝑜𝑐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24744"/>
                <a:ext cx="3804952" cy="575479"/>
              </a:xfrm>
              <a:prstGeom prst="rect">
                <a:avLst/>
              </a:prstGeom>
              <a:blipFill rotWithShape="1">
                <a:blip r:embed="rId2"/>
                <a:stretch>
                  <a:fillRect b="-3085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1510" y="1844824"/>
                <a:ext cx="6286914" cy="93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ba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𝐶𝑆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sl-SI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0" y="1844824"/>
                <a:ext cx="6286914" cy="9376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608" y="3140968"/>
                <a:ext cx="2248564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𝐶𝑆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𝑖𝑠𝑜</m:t>
                        </m:r>
                      </m:sub>
                      <m:sup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𝐶𝑆</m:t>
                        </m:r>
                      </m:sup>
                    </m:sSubSup>
                  </m:oMath>
                </a14:m>
                <a:endParaRPr lang="sl-SI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2248564" cy="576568"/>
              </a:xfrm>
              <a:prstGeom prst="rect">
                <a:avLst/>
              </a:prstGeom>
              <a:blipFill>
                <a:blip r:embed="rId4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15616" y="5037897"/>
                <a:ext cx="6552728" cy="9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𝑖𝑠𝑜</m:t>
                        </m:r>
                      </m:sub>
                    </m:sSub>
                    <m:r>
                      <a:rPr lang="en-SI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sl-SI" sz="2800" b="0" i="0" smtClean="0">
                        <a:latin typeface="Cambria Math" panose="02040503050406030204" pitchFamily="18" charset="0"/>
                      </a:rPr>
                      <m:t>gostota</m:t>
                    </m:r>
                    <m:r>
                      <a:rPr lang="sl-SI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l-SI" sz="2800" b="0" i="0" smtClean="0">
                        <a:latin typeface="Cambria Math" panose="02040503050406030204" pitchFamily="18" charset="0"/>
                      </a:rPr>
                      <m:t>spina</m:t>
                    </m:r>
                    <m:r>
                      <a:rPr lang="sl-SI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l-SI" sz="2800" b="0" i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sl-SI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l-SI" sz="2800" b="0" i="0" smtClean="0">
                        <a:latin typeface="Cambria Math" panose="02040503050406030204" pitchFamily="18" charset="0"/>
                      </a:rPr>
                      <m:t>mestu</m:t>
                    </m:r>
                    <m:r>
                      <a:rPr lang="sl-SI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l-SI" sz="2800" b="0" i="0" smtClean="0">
                        <a:latin typeface="Cambria Math" panose="02040503050406030204" pitchFamily="18" charset="0"/>
                      </a:rPr>
                      <m:t>jedra</m:t>
                    </m:r>
                  </m:oMath>
                </a14:m>
                <a:endParaRPr lang="sl-SI" sz="28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l-SI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𝑖𝑠𝑜</m:t>
                        </m:r>
                      </m:sub>
                      <m:sup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𝐶𝑆</m:t>
                        </m:r>
                      </m:sup>
                    </m:sSubSup>
                  </m:oMath>
                </a14:m>
                <a:r>
                  <a:rPr lang="sl-SI" sz="2800" b="1" dirty="0"/>
                  <a:t> </a:t>
                </a:r>
                <a14:m>
                  <m:oMath xmlns:m="http://schemas.openxmlformats.org/officeDocument/2006/math">
                    <m:r>
                      <a:rPr lang="sl-SI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I" sz="28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sl-SI" sz="2800" b="1" dirty="0"/>
                  <a:t> </a:t>
                </a:r>
                <a:r>
                  <a:rPr lang="sl-SI" sz="2800" dirty="0"/>
                  <a:t>elektronska gostota na </a:t>
                </a:r>
                <a:r>
                  <a:rPr lang="sl-SI" sz="2800"/>
                  <a:t>mestu jedra</a:t>
                </a:r>
                <a:r>
                  <a:rPr lang="sl-SI" sz="2800" b="1"/>
                  <a:t> </a:t>
                </a:r>
                <a:endParaRPr lang="sl-SI" sz="28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037897"/>
                <a:ext cx="6552728" cy="982898"/>
              </a:xfrm>
              <a:prstGeom prst="rect">
                <a:avLst/>
              </a:prstGeom>
              <a:blipFill>
                <a:blip r:embed="rId5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8"/>
          <p:cNvSpPr txBox="1">
            <a:spLocks/>
          </p:cNvSpPr>
          <p:nvPr/>
        </p:nvSpPr>
        <p:spPr>
          <a:xfrm>
            <a:off x="3923928" y="3212976"/>
            <a:ext cx="4320480" cy="1458266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chemical shift</a:t>
            </a:r>
            <a:endParaRPr lang="en-US" sz="2800" dirty="0"/>
          </a:p>
          <a:p>
            <a:pPr marL="0" indent="0">
              <a:buNone/>
            </a:pP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hyperfine coupling</a:t>
            </a:r>
            <a:endParaRPr lang="sl-SI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/>
              <p:cNvSpPr txBox="1"/>
              <p:nvPr/>
            </p:nvSpPr>
            <p:spPr>
              <a:xfrm>
                <a:off x="1196008" y="4102814"/>
                <a:ext cx="2363917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bar>
                              <m:ba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bar>
                          </m:e>
                        </m:nary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𝑖𝑠𝑜</m:t>
                        </m:r>
                      </m:sub>
                    </m:sSub>
                  </m:oMath>
                </a14:m>
                <a:endParaRPr lang="sl-SI" sz="2800" b="1" dirty="0"/>
              </a:p>
            </p:txBody>
          </p:sp>
        </mc:Choice>
        <mc:Fallback xmlns="">
          <p:sp>
            <p:nvSpPr>
              <p:cNvPr id="10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8" y="4102814"/>
                <a:ext cx="2363917" cy="576568"/>
              </a:xfrm>
              <a:prstGeom prst="rect">
                <a:avLst/>
              </a:prstGeom>
              <a:blipFill>
                <a:blip r:embed="rId6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84A84-ABF9-441B-9254-74F5D129D0E7}"/>
              </a:ext>
            </a:extLst>
          </p:cNvPr>
          <p:cNvSpPr txBox="1"/>
          <p:nvPr/>
        </p:nvSpPr>
        <p:spPr>
          <a:xfrm>
            <a:off x="2042556" y="493814"/>
            <a:ext cx="504899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DFT = density functional theory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2F52C1-4D3B-4039-8342-959BAD3B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89" y="1900644"/>
            <a:ext cx="6127669" cy="4699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90CEB-B8BC-4121-BC2A-FB4FA32A81E5}"/>
              </a:ext>
            </a:extLst>
          </p:cNvPr>
          <p:cNvSpPr txBox="1"/>
          <p:nvPr/>
        </p:nvSpPr>
        <p:spPr>
          <a:xfrm>
            <a:off x="904503" y="1156854"/>
            <a:ext cx="753291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pure </a:t>
            </a:r>
            <a:r>
              <a:rPr lang="en-US" err="1"/>
              <a:t>dft</a:t>
            </a:r>
            <a:r>
              <a:rPr lang="en-US" dirty="0"/>
              <a:t>: energy</a:t>
            </a:r>
            <a:r>
              <a:rPr lang="en-US">
                <a:cs typeface="Calibri"/>
              </a:rPr>
              <a:t> functional depends only on particle (electron) density 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hybrid </a:t>
            </a:r>
            <a:r>
              <a:rPr lang="en-US" err="1">
                <a:cs typeface="Calibri"/>
              </a:rPr>
              <a:t>dft</a:t>
            </a:r>
            <a:r>
              <a:rPr lang="en-US" dirty="0">
                <a:cs typeface="Calibri"/>
              </a:rPr>
              <a:t>: adds interactions between psi functions</a:t>
            </a:r>
          </a:p>
        </p:txBody>
      </p:sp>
    </p:spTree>
    <p:extLst>
      <p:ext uri="{BB962C8B-B14F-4D97-AF65-F5344CB8AC3E}">
        <p14:creationId xmlns:p14="http://schemas.microsoft.com/office/powerpoint/2010/main" val="37276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386313" y="1451108"/>
            <a:ext cx="5013640" cy="444753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/>
              <a:t>Quantum espresso</a:t>
            </a:r>
            <a:r>
              <a:rPr lang="en-US" sz="2200" dirty="0">
                <a:cs typeface="Calibri"/>
              </a:rPr>
              <a:t>: </a:t>
            </a:r>
            <a:endParaRPr lang="en-US"/>
          </a:p>
          <a:p>
            <a:pPr marL="1028700" lvl="1"/>
            <a:r>
              <a:rPr lang="en-US" sz="1800" dirty="0">
                <a:cs typeface="Calibri"/>
              </a:rPr>
              <a:t>periodic lattice</a:t>
            </a:r>
          </a:p>
          <a:p>
            <a:pPr marL="1028700" lvl="1"/>
            <a:r>
              <a:rPr lang="en-US" sz="1800" dirty="0">
                <a:cs typeface="Calibri"/>
              </a:rPr>
              <a:t>plane waves</a:t>
            </a:r>
            <a:endParaRPr lang="en-US" dirty="0"/>
          </a:p>
          <a:p>
            <a:pPr marL="1028700" lvl="1"/>
            <a:r>
              <a:rPr lang="en-US" sz="1800" dirty="0">
                <a:cs typeface="Calibri"/>
              </a:rPr>
              <a:t>core electrons -&gt; pseudopotential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Orca:</a:t>
            </a:r>
            <a:r>
              <a:rPr lang="en-US" sz="2200" dirty="0"/>
              <a:t> </a:t>
            </a:r>
            <a:endParaRPr lang="en-US" sz="2200" dirty="0">
              <a:cs typeface="Calibri"/>
            </a:endParaRPr>
          </a:p>
          <a:p>
            <a:pPr marL="1028700" lvl="1"/>
            <a:r>
              <a:rPr lang="en-US" sz="1800" dirty="0"/>
              <a:t>single</a:t>
            </a:r>
            <a:r>
              <a:rPr lang="en-US" sz="1800" dirty="0">
                <a:cs typeface="Calibri"/>
              </a:rPr>
              <a:t> molecule or model structure</a:t>
            </a:r>
            <a:endParaRPr lang="en-US" sz="1800">
              <a:cs typeface="Calibri"/>
            </a:endParaRPr>
          </a:p>
          <a:p>
            <a:pPr marL="1028700" lvl="1"/>
            <a:r>
              <a:rPr lang="en-US" sz="1800" dirty="0">
                <a:cs typeface="Calibri"/>
              </a:rPr>
              <a:t>all-electron calculation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2200" dirty="0"/>
              <a:t>CP2K:</a:t>
            </a:r>
            <a:endParaRPr lang="en-US" sz="2200" dirty="0">
              <a:cs typeface="Calibri"/>
            </a:endParaRPr>
          </a:p>
          <a:p>
            <a:pPr marL="1200150" lvl="1" indent="-457200"/>
            <a:r>
              <a:rPr lang="en-US" sz="1800" dirty="0"/>
              <a:t>Mixture of above: plane waves + localized orbitals</a:t>
            </a:r>
            <a:endParaRPr lang="en-US" sz="18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Other well know packages:</a:t>
            </a:r>
          </a:p>
          <a:p>
            <a:pPr lvl="1" indent="0">
              <a:buNone/>
            </a:pPr>
            <a:r>
              <a:rPr lang="en-US" sz="1800" dirty="0">
                <a:cs typeface="Calibri"/>
              </a:rPr>
              <a:t>Q-chem, </a:t>
            </a:r>
            <a:r>
              <a:rPr lang="en-US" sz="1800" dirty="0" err="1">
                <a:cs typeface="Calibri"/>
              </a:rPr>
              <a:t>Nwchem</a:t>
            </a:r>
            <a:r>
              <a:rPr lang="en-US" sz="1800" dirty="0">
                <a:cs typeface="Calibri"/>
              </a:rPr>
              <a:t>, Gaussian, </a:t>
            </a:r>
            <a:r>
              <a:rPr lang="en-US" sz="1800" dirty="0" err="1">
                <a:cs typeface="Calibri"/>
              </a:rPr>
              <a:t>Castep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Abinit</a:t>
            </a:r>
            <a:r>
              <a:rPr lang="en-US" sz="1800" dirty="0">
                <a:cs typeface="Calibri"/>
              </a:rPr>
              <a:t>,...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EED0FBD-2A26-4DAE-9BC7-4C2B2519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00" y="1175067"/>
            <a:ext cx="3060700" cy="1807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6E63A-D19D-47C0-8C22-826EAE93B12A}"/>
              </a:ext>
            </a:extLst>
          </p:cNvPr>
          <p:cNvSpPr txBox="1"/>
          <p:nvPr/>
        </p:nvSpPr>
        <p:spPr>
          <a:xfrm>
            <a:off x="389906" y="493815"/>
            <a:ext cx="582088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Calculations of </a:t>
            </a:r>
            <a:r>
              <a:rPr lang="en-US" sz="2800" b="1" i="1" dirty="0" err="1"/>
              <a:t>A</a:t>
            </a:r>
            <a:r>
              <a:rPr lang="en-US" sz="2800" b="1" dirty="0" err="1"/>
              <a:t>iso</a:t>
            </a:r>
            <a:r>
              <a:rPr lang="en-US" sz="2800" b="1" dirty="0"/>
              <a:t> on model systems</a:t>
            </a:r>
            <a:endParaRPr lang="en-US" sz="2800" dirty="0">
              <a:cs typeface="Calibri"/>
            </a:endParaRPr>
          </a:p>
        </p:txBody>
      </p:sp>
      <p:pic>
        <p:nvPicPr>
          <p:cNvPr id="4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31A5F5F-14F0-4CAD-BE63-4923A1E9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3112496"/>
            <a:ext cx="2743200" cy="31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Model systems</a:t>
            </a:r>
          </a:p>
          <a:p>
            <a:pPr marL="0" indent="0">
              <a:buNone/>
            </a:pPr>
            <a:r>
              <a:rPr lang="en-US" sz="2800" dirty="0"/>
              <a:t>    Cu(</a:t>
            </a:r>
            <a:r>
              <a:rPr lang="en-US" sz="2800" dirty="0" err="1"/>
              <a:t>acac</a:t>
            </a:r>
            <a:r>
              <a:rPr lang="en-US" sz="2800" dirty="0"/>
              <a:t>)</a:t>
            </a:r>
            <a:r>
              <a:rPr lang="en-US" sz="2800" baseline="-25000" dirty="0"/>
              <a:t>2</a:t>
            </a:r>
            <a:r>
              <a:rPr lang="en-US" sz="2800" dirty="0"/>
              <a:t>		 CuMOF-2		      HKUST-1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1840875"/>
            <a:ext cx="3600401" cy="3560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81435"/>
            <a:ext cx="2664296" cy="2479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32" y="2389341"/>
            <a:ext cx="1598400" cy="24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0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NMR in model systems: </a:t>
            </a:r>
            <a:r>
              <a:rPr lang="en-US" sz="2800">
                <a:cs typeface="Calibri"/>
              </a:rPr>
              <a:t>HKUST-1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3" y="1690404"/>
            <a:ext cx="5410200" cy="4099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73" y="1480678"/>
            <a:ext cx="3086744" cy="294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1162" y="258440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5947" y="2888405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sl-SI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9325" y="2245269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3</a:t>
            </a:r>
            <a:endParaRPr lang="sl-SI" sz="2000" dirty="0">
              <a:solidFill>
                <a:srgbClr val="00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6B20A-C94F-488A-AD59-DD718FA62070}"/>
              </a:ext>
            </a:extLst>
          </p:cNvPr>
          <p:cNvSpPr txBox="1"/>
          <p:nvPr/>
        </p:nvSpPr>
        <p:spPr>
          <a:xfrm>
            <a:off x="3605981" y="2075835"/>
            <a:ext cx="10471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cs typeface="Calibri"/>
              </a:rPr>
              <a:t>228 ppm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D7EAB-1DF6-4527-9ADB-EFEB72124B3D}"/>
              </a:ext>
            </a:extLst>
          </p:cNvPr>
          <p:cNvSpPr txBox="1"/>
          <p:nvPr/>
        </p:nvSpPr>
        <p:spPr>
          <a:xfrm>
            <a:off x="978924" y="3698158"/>
            <a:ext cx="101948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853 ppm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51A25-6960-4EE5-947B-D571E1946693}"/>
              </a:ext>
            </a:extLst>
          </p:cNvPr>
          <p:cNvSpPr txBox="1"/>
          <p:nvPr/>
        </p:nvSpPr>
        <p:spPr>
          <a:xfrm>
            <a:off x="4572000" y="2831690"/>
            <a:ext cx="96786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-50 ppm</a:t>
            </a:r>
          </a:p>
        </p:txBody>
      </p:sp>
      <p:graphicFrame>
        <p:nvGraphicFramePr>
          <p:cNvPr id="6" name="Table 20">
            <a:extLst>
              <a:ext uri="{FF2B5EF4-FFF2-40B4-BE49-F238E27FC236}">
                <a16:creationId xmlns:a16="http://schemas.microsoft.com/office/drawing/2014/main" id="{2F633993-0DD5-46BD-B6F5-F8FA387BD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17547"/>
              </p:ext>
            </p:extLst>
          </p:nvPr>
        </p:nvGraphicFramePr>
        <p:xfrm>
          <a:off x="6019184" y="4415298"/>
          <a:ext cx="28305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290">
                  <a:extLst>
                    <a:ext uri="{9D8B030D-6E8A-4147-A177-3AD203B41FA5}">
                      <a16:colId xmlns:a16="http://schemas.microsoft.com/office/drawing/2014/main" val="2645149444"/>
                    </a:ext>
                  </a:extLst>
                </a:gridCol>
                <a:gridCol w="1415290">
                  <a:extLst>
                    <a:ext uri="{9D8B030D-6E8A-4147-A177-3AD203B41FA5}">
                      <a16:colId xmlns:a16="http://schemas.microsoft.com/office/drawing/2014/main" val="25673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experimental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853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802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228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219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0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-50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-77 ppm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7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4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1068889"/>
            <a:ext cx="8208912" cy="37477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aseline="-2500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" y="1069347"/>
            <a:ext cx="4315944" cy="3411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16" y="1152218"/>
            <a:ext cx="2750898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7741" y="202580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7950" y="2555017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sl-SI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8517" y="2563105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3</a:t>
            </a:r>
            <a:endParaRPr lang="sl-SI" sz="2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72489-6C02-401C-908B-31FB1E7FDD5C}"/>
              </a:ext>
            </a:extLst>
          </p:cNvPr>
          <p:cNvSpPr txBox="1"/>
          <p:nvPr/>
        </p:nvSpPr>
        <p:spPr>
          <a:xfrm>
            <a:off x="370552" y="370552"/>
            <a:ext cx="584957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NMR in model systems: </a:t>
            </a:r>
            <a:r>
              <a:rPr lang="en-US" sz="2800"/>
              <a:t>Cu(acac)2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12AD532-FAE9-4CAE-A94D-213C74CC7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49682"/>
              </p:ext>
            </p:extLst>
          </p:nvPr>
        </p:nvGraphicFramePr>
        <p:xfrm>
          <a:off x="5844047" y="3327604"/>
          <a:ext cx="28305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290">
                  <a:extLst>
                    <a:ext uri="{9D8B030D-6E8A-4147-A177-3AD203B41FA5}">
                      <a16:colId xmlns:a16="http://schemas.microsoft.com/office/drawing/2014/main" val="2645149444"/>
                    </a:ext>
                  </a:extLst>
                </a:gridCol>
                <a:gridCol w="1415290">
                  <a:extLst>
                    <a:ext uri="{9D8B030D-6E8A-4147-A177-3AD203B41FA5}">
                      <a16:colId xmlns:a16="http://schemas.microsoft.com/office/drawing/2014/main" val="25673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experimental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0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7914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C02401B-AFC4-4653-83D2-DAC6153D4EA3}"/>
              </a:ext>
            </a:extLst>
          </p:cNvPr>
          <p:cNvSpPr txBox="1"/>
          <p:nvPr/>
        </p:nvSpPr>
        <p:spPr>
          <a:xfrm>
            <a:off x="296810" y="4831939"/>
            <a:ext cx="195047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Simple error checking: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diamagnetic acac</a:t>
            </a:r>
          </a:p>
        </p:txBody>
      </p:sp>
      <p:pic>
        <p:nvPicPr>
          <p:cNvPr id="25" name="Picture 25" descr="A picture containing indoor, small, wooden, sitting&#10;&#10;Description generated with high confidence">
            <a:extLst>
              <a:ext uri="{FF2B5EF4-FFF2-40B4-BE49-F238E27FC236}">
                <a16:creationId xmlns:a16="http://schemas.microsoft.com/office/drawing/2014/main" id="{060858D0-0795-49A3-B92F-FE2BA5DB1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80" y="4821691"/>
            <a:ext cx="2466668" cy="1491652"/>
          </a:xfrm>
          <a:prstGeom prst="rect">
            <a:avLst/>
          </a:prstGeom>
        </p:spPr>
      </p:pic>
      <p:graphicFrame>
        <p:nvGraphicFramePr>
          <p:cNvPr id="28" name="Table 20">
            <a:extLst>
              <a:ext uri="{FF2B5EF4-FFF2-40B4-BE49-F238E27FC236}">
                <a16:creationId xmlns:a16="http://schemas.microsoft.com/office/drawing/2014/main" id="{3303C7CD-575A-423D-A1FE-5C787BE9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4763"/>
              </p:ext>
            </p:extLst>
          </p:nvPr>
        </p:nvGraphicFramePr>
        <p:xfrm>
          <a:off x="4922272" y="5051321"/>
          <a:ext cx="28305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290">
                  <a:extLst>
                    <a:ext uri="{9D8B030D-6E8A-4147-A177-3AD203B41FA5}">
                      <a16:colId xmlns:a16="http://schemas.microsoft.com/office/drawing/2014/main" val="2645149444"/>
                    </a:ext>
                  </a:extLst>
                </a:gridCol>
                <a:gridCol w="1415290">
                  <a:extLst>
                    <a:ext uri="{9D8B030D-6E8A-4147-A177-3AD203B41FA5}">
                      <a16:colId xmlns:a16="http://schemas.microsoft.com/office/drawing/2014/main" val="25673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experimental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0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791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3E93546-234A-42FD-BCC3-62EC968D934E}"/>
              </a:ext>
            </a:extLst>
          </p:cNvPr>
          <p:cNvSpPr txBox="1"/>
          <p:nvPr/>
        </p:nvSpPr>
        <p:spPr>
          <a:xfrm>
            <a:off x="3401805" y="541792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7B938-A977-4F25-A1E9-C7508C201346}"/>
              </a:ext>
            </a:extLst>
          </p:cNvPr>
          <p:cNvSpPr txBox="1"/>
          <p:nvPr/>
        </p:nvSpPr>
        <p:spPr>
          <a:xfrm>
            <a:off x="3926030" y="5218944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sl-SI" sz="2000" dirty="0">
              <a:solidFill>
                <a:srgbClr val="0000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9E6D4-73ED-4FA1-860B-751E978B5E8D}"/>
              </a:ext>
            </a:extLst>
          </p:cNvPr>
          <p:cNvSpPr txBox="1"/>
          <p:nvPr/>
        </p:nvSpPr>
        <p:spPr>
          <a:xfrm>
            <a:off x="4201839" y="5485128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3</a:t>
            </a:r>
            <a:endParaRPr lang="sl-SI" sz="2000" dirty="0">
              <a:solidFill>
                <a:srgbClr val="00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686718-78DC-4235-9F6A-18BDFE71D792}"/>
              </a:ext>
            </a:extLst>
          </p:cNvPr>
          <p:cNvSpPr txBox="1"/>
          <p:nvPr/>
        </p:nvSpPr>
        <p:spPr>
          <a:xfrm>
            <a:off x="6804537" y="1246239"/>
            <a:ext cx="835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S=</a:t>
            </a:r>
            <a:r>
              <a:rPr lang="en-US">
                <a:cs typeface="Calibri"/>
              </a:rPr>
              <a:t>1/2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4B8A51-C9B0-4591-8013-5FEF0D891700}"/>
              </a:ext>
            </a:extLst>
          </p:cNvPr>
          <p:cNvSpPr txBox="1"/>
          <p:nvPr/>
        </p:nvSpPr>
        <p:spPr>
          <a:xfrm>
            <a:off x="3264923" y="5053166"/>
            <a:ext cx="7429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S=</a:t>
            </a:r>
            <a:r>
              <a:rPr lang="en-US">
                <a:cs typeface="Calibri"/>
              </a:rPr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11165</TotalTime>
  <Words>212</Words>
  <Application>Microsoft Office PowerPoint</Application>
  <PresentationFormat>Diaprojekcija na zaslonu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1" baseType="lpstr">
      <vt:lpstr>Office Theme</vt:lpstr>
      <vt:lpstr> Calculation of electronic structure and NMR parameters in organo-metallic materials 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Mali</dc:creator>
  <cp:lastModifiedBy>Jure Lapajne</cp:lastModifiedBy>
  <cp:revision>524</cp:revision>
  <dcterms:created xsi:type="dcterms:W3CDTF">2017-09-05T11:47:13Z</dcterms:created>
  <dcterms:modified xsi:type="dcterms:W3CDTF">2019-02-10T16:15:44Z</dcterms:modified>
</cp:coreProperties>
</file>