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329" r:id="rId3"/>
    <p:sldId id="330" r:id="rId4"/>
    <p:sldId id="333" r:id="rId5"/>
    <p:sldId id="334" r:id="rId6"/>
    <p:sldId id="331" r:id="rId7"/>
    <p:sldId id="335" r:id="rId8"/>
    <p:sldId id="336" r:id="rId9"/>
    <p:sldId id="337" r:id="rId10"/>
    <p:sldId id="338" r:id="rId11"/>
    <p:sldId id="332" r:id="rId12"/>
    <p:sldId id="328" r:id="rId13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88D4"/>
    <a:srgbClr val="00FF00"/>
    <a:srgbClr val="0000FF"/>
    <a:srgbClr val="5482FF"/>
    <a:srgbClr val="FF4B00"/>
    <a:srgbClr val="C1C2DD"/>
    <a:srgbClr val="FB665B"/>
    <a:srgbClr val="777777"/>
    <a:srgbClr val="C0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88" y="-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80CF9-C42B-4F0A-8BA4-DCBE485B75A0}" type="datetimeFigureOut">
              <a:rPr lang="sl-SI" smtClean="0"/>
              <a:t>10. 04. 2018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48CAE-8358-4A88-A7E7-28C09C508A4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19111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694A-F423-4C34-B3FF-811EF5E3FAD8}" type="datetimeFigureOut">
              <a:rPr lang="sl-SI" smtClean="0"/>
              <a:t>10. 04. 2018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74A7-1EFE-4479-8F57-A0A7A057F92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1106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694A-F423-4C34-B3FF-811EF5E3FAD8}" type="datetimeFigureOut">
              <a:rPr lang="sl-SI" smtClean="0"/>
              <a:t>10. 04. 2018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74A7-1EFE-4479-8F57-A0A7A057F92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5134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694A-F423-4C34-B3FF-811EF5E3FAD8}" type="datetimeFigureOut">
              <a:rPr lang="sl-SI" smtClean="0"/>
              <a:t>10. 04. 2018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74A7-1EFE-4479-8F57-A0A7A057F92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2722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694A-F423-4C34-B3FF-811EF5E3FAD8}" type="datetimeFigureOut">
              <a:rPr lang="sl-SI" smtClean="0"/>
              <a:t>10. 04. 2018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74A7-1EFE-4479-8F57-A0A7A057F92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720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694A-F423-4C34-B3FF-811EF5E3FAD8}" type="datetimeFigureOut">
              <a:rPr lang="sl-SI" smtClean="0"/>
              <a:t>10. 04. 2018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74A7-1EFE-4479-8F57-A0A7A057F92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9818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694A-F423-4C34-B3FF-811EF5E3FAD8}" type="datetimeFigureOut">
              <a:rPr lang="sl-SI" smtClean="0"/>
              <a:t>10. 04. 2018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74A7-1EFE-4479-8F57-A0A7A057F92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2680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694A-F423-4C34-B3FF-811EF5E3FAD8}" type="datetimeFigureOut">
              <a:rPr lang="sl-SI" smtClean="0"/>
              <a:t>10. 04. 2018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74A7-1EFE-4479-8F57-A0A7A057F92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6276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694A-F423-4C34-B3FF-811EF5E3FAD8}" type="datetimeFigureOut">
              <a:rPr lang="sl-SI" smtClean="0"/>
              <a:t>10. 04. 2018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74A7-1EFE-4479-8F57-A0A7A057F92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2200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694A-F423-4C34-B3FF-811EF5E3FAD8}" type="datetimeFigureOut">
              <a:rPr lang="sl-SI" smtClean="0"/>
              <a:t>10. 04. 2018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74A7-1EFE-4479-8F57-A0A7A057F92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3880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694A-F423-4C34-B3FF-811EF5E3FAD8}" type="datetimeFigureOut">
              <a:rPr lang="sl-SI" smtClean="0"/>
              <a:t>10. 04. 2018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74A7-1EFE-4479-8F57-A0A7A057F92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3043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694A-F423-4C34-B3FF-811EF5E3FAD8}" type="datetimeFigureOut">
              <a:rPr lang="sl-SI" smtClean="0"/>
              <a:t>10. 04. 2018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74A7-1EFE-4479-8F57-A0A7A057F92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0490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9694A-F423-4C34-B3FF-811EF5E3FAD8}" type="datetimeFigureOut">
              <a:rPr lang="sl-SI" smtClean="0"/>
              <a:t>10. 04. 2018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574A7-1EFE-4479-8F57-A0A7A057F92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0054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t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975" y="332656"/>
            <a:ext cx="8147993" cy="1470025"/>
          </a:xfrm>
        </p:spPr>
        <p:txBody>
          <a:bodyPr>
            <a:noAutofit/>
          </a:bodyPr>
          <a:lstStyle/>
          <a:p>
            <a:pPr algn="l"/>
            <a:r>
              <a:rPr lang="sl-SI" sz="2800" b="1" dirty="0" smtClean="0"/>
              <a:t/>
            </a:r>
            <a:br>
              <a:rPr lang="sl-SI" sz="2800" b="1" dirty="0" smtClean="0"/>
            </a:br>
            <a:r>
              <a:rPr lang="en-US" sz="2800" b="1" dirty="0"/>
              <a:t>Advanced solid state NMR methods for dealing with </a:t>
            </a:r>
            <a:r>
              <a:rPr lang="en-US" sz="2800" b="1" dirty="0" err="1" smtClean="0"/>
              <a:t>paramagnetism</a:t>
            </a:r>
            <a:r>
              <a:rPr lang="en-US" sz="2800" b="1" dirty="0" smtClean="0"/>
              <a:t> and </a:t>
            </a:r>
            <a:r>
              <a:rPr lang="en-US" sz="2800" b="1" dirty="0"/>
              <a:t>short range disorder in catalytic </a:t>
            </a:r>
            <a:r>
              <a:rPr lang="en-US" sz="2800" b="1" dirty="0" smtClean="0"/>
              <a:t>materials </a:t>
            </a:r>
            <a:r>
              <a:rPr lang="en-US" sz="2800" dirty="0" smtClean="0"/>
              <a:t>(FWO-ARRS)</a:t>
            </a:r>
            <a:r>
              <a:rPr lang="sl-SI" sz="2400" dirty="0" smtClean="0"/>
              <a:t/>
            </a:r>
            <a:br>
              <a:rPr lang="sl-SI" sz="2400" dirty="0" smtClean="0"/>
            </a:br>
            <a:endParaRPr lang="sl-SI" sz="2800" dirty="0"/>
          </a:p>
        </p:txBody>
      </p:sp>
      <p:pic>
        <p:nvPicPr>
          <p:cNvPr id="236" name="Picture 2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936" y="5589240"/>
            <a:ext cx="2160000" cy="662143"/>
          </a:xfrm>
          <a:prstGeom prst="rect">
            <a:avLst/>
          </a:prstGeom>
        </p:spPr>
      </p:pic>
      <p:pic>
        <p:nvPicPr>
          <p:cNvPr id="2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375" y="5661248"/>
            <a:ext cx="15144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" name="AutoShape 2" descr="University of Cambrid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sp>
        <p:nvSpPr>
          <p:cNvPr id="241" name="Content Placeholder 8"/>
          <p:cNvSpPr txBox="1">
            <a:spLocks/>
          </p:cNvSpPr>
          <p:nvPr/>
        </p:nvSpPr>
        <p:spPr>
          <a:xfrm>
            <a:off x="1115616" y="6251383"/>
            <a:ext cx="3528392" cy="54006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Gregor Mali, </a:t>
            </a:r>
            <a:r>
              <a:rPr lang="sl-SI" sz="1600" dirty="0" smtClean="0">
                <a:solidFill>
                  <a:prstClr val="black"/>
                </a:solidFill>
              </a:rPr>
              <a:t>Andraž Krajnc</a:t>
            </a:r>
            <a:r>
              <a:rPr lang="en-US" sz="1600" dirty="0" smtClean="0">
                <a:solidFill>
                  <a:prstClr val="black"/>
                </a:solidFill>
              </a:rPr>
              <a:t>, Jure </a:t>
            </a:r>
            <a:r>
              <a:rPr lang="en-US" sz="1600" dirty="0" err="1" smtClean="0">
                <a:solidFill>
                  <a:prstClr val="black"/>
                </a:solidFill>
              </a:rPr>
              <a:t>Lapajne</a:t>
            </a:r>
            <a:endParaRPr lang="sl-SI" sz="1600" dirty="0">
              <a:solidFill>
                <a:prstClr val="black"/>
              </a:solidFill>
            </a:endParaRPr>
          </a:p>
        </p:txBody>
      </p:sp>
      <p:sp>
        <p:nvSpPr>
          <p:cNvPr id="242" name="Content Placeholder 8"/>
          <p:cNvSpPr txBox="1">
            <a:spLocks/>
          </p:cNvSpPr>
          <p:nvPr/>
        </p:nvSpPr>
        <p:spPr>
          <a:xfrm>
            <a:off x="5436096" y="6251383"/>
            <a:ext cx="2664296" cy="54006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sl-SI" sz="1600" dirty="0" smtClean="0">
                <a:solidFill>
                  <a:prstClr val="black"/>
                </a:solidFill>
              </a:rPr>
              <a:t>Dirk De Vos, Bart </a:t>
            </a:r>
            <a:r>
              <a:rPr lang="sl-SI" sz="1600" dirty="0" err="1" smtClean="0">
                <a:solidFill>
                  <a:prstClr val="black"/>
                </a:solidFill>
              </a:rPr>
              <a:t>Bueken</a:t>
            </a:r>
            <a:r>
              <a:rPr lang="sl-SI" sz="1600" dirty="0" smtClean="0">
                <a:solidFill>
                  <a:prstClr val="black"/>
                </a:solidFill>
              </a:rPr>
              <a:t>,</a:t>
            </a:r>
            <a:r>
              <a:rPr lang="en-US" sz="1600" dirty="0" smtClean="0">
                <a:solidFill>
                  <a:prstClr val="black"/>
                </a:solidFill>
              </a:rPr>
              <a:t> …</a:t>
            </a:r>
            <a:r>
              <a:rPr lang="sl-SI" sz="1600" dirty="0" smtClean="0">
                <a:solidFill>
                  <a:prstClr val="black"/>
                </a:solidFill>
              </a:rPr>
              <a:t> </a:t>
            </a:r>
            <a:endParaRPr lang="sl-SI" sz="1600" dirty="0">
              <a:solidFill>
                <a:prstClr val="black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132" y="1619478"/>
            <a:ext cx="5040000" cy="396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8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8"/>
          <p:cNvSpPr txBox="1">
            <a:spLocks/>
          </p:cNvSpPr>
          <p:nvPr/>
        </p:nvSpPr>
        <p:spPr>
          <a:xfrm>
            <a:off x="467544" y="764704"/>
            <a:ext cx="8568952" cy="47525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smtClean="0"/>
              <a:t>Calculations of </a:t>
            </a:r>
            <a:r>
              <a:rPr lang="en-US" sz="2800" b="1" i="1" dirty="0" err="1" smtClean="0"/>
              <a:t>A</a:t>
            </a:r>
            <a:r>
              <a:rPr lang="en-US" sz="2800" b="1" baseline="-25000" dirty="0" err="1" smtClean="0"/>
              <a:t>iso</a:t>
            </a:r>
            <a:r>
              <a:rPr lang="en-US" sz="2800" b="1" dirty="0" smtClean="0"/>
              <a:t> on model systems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		plane waves (</a:t>
            </a:r>
            <a:r>
              <a:rPr lang="en-US" sz="2800" i="1" dirty="0" smtClean="0"/>
              <a:t>Quantum espresso</a:t>
            </a:r>
            <a:r>
              <a:rPr lang="en-US" sz="2800" dirty="0" smtClean="0"/>
              <a:t>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DFT + basis of	localized atomic orbitals (</a:t>
            </a:r>
            <a:r>
              <a:rPr lang="en-US" sz="2800" i="1" dirty="0" smtClean="0"/>
              <a:t>Orca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plane waves + localized orbitals (</a:t>
            </a:r>
            <a:r>
              <a:rPr lang="en-US" sz="2800" i="1" dirty="0" smtClean="0"/>
              <a:t>CP2K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periodic structure : isolated motif, size of the motif</a:t>
            </a:r>
          </a:p>
          <a:p>
            <a:pPr marL="0" indent="0">
              <a:buNone/>
            </a:pPr>
            <a:r>
              <a:rPr lang="en-US" sz="2800" dirty="0" smtClean="0"/>
              <a:t>treatment of spins, heavy atoms, …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770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8"/>
          <p:cNvSpPr txBox="1">
            <a:spLocks/>
          </p:cNvSpPr>
          <p:nvPr/>
        </p:nvSpPr>
        <p:spPr>
          <a:xfrm>
            <a:off x="467544" y="764704"/>
            <a:ext cx="8208912" cy="47525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smtClean="0"/>
              <a:t>Work Packages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3.   NMR </a:t>
            </a:r>
            <a:r>
              <a:rPr lang="en-US" sz="2800" dirty="0">
                <a:solidFill>
                  <a:srgbClr val="FF0000"/>
                </a:solidFill>
              </a:rPr>
              <a:t>crystallography of heterogeneous </a:t>
            </a:r>
            <a:r>
              <a:rPr lang="en-US" sz="2800" dirty="0" smtClean="0">
                <a:solidFill>
                  <a:srgbClr val="FF0000"/>
                </a:solidFill>
              </a:rPr>
              <a:t>catalysts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b="1" dirty="0" smtClean="0"/>
              <a:t>Challenges:</a:t>
            </a:r>
          </a:p>
          <a:p>
            <a:pPr marL="514350" indent="-514350">
              <a:buAutoNum type="alphaUcParenR"/>
            </a:pPr>
            <a:r>
              <a:rPr lang="en-US" sz="2800" b="1" dirty="0" smtClean="0"/>
              <a:t>How to quickly </a:t>
            </a:r>
            <a:r>
              <a:rPr lang="en-US" sz="2800" b="1" dirty="0"/>
              <a:t>build structural models with different arrangements of organic components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easy-to-use routine, CIF of a single-component MOF as input, structural models with various linker distributions or missing-linker arrangements as output, calculated spin-diffusion curves</a:t>
            </a:r>
            <a:br>
              <a:rPr lang="en-US" sz="2800" dirty="0" smtClean="0"/>
            </a:br>
            <a:r>
              <a:rPr lang="en-US" sz="2800" dirty="0" smtClean="0"/>
              <a:t>(Andraž, Jure)</a:t>
            </a:r>
            <a:endParaRPr lang="en-US" sz="28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5081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Workplace\Dropbox\Projects-KI\SMARTER6\flyer\flyer_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" y="216924"/>
            <a:ext cx="9090756" cy="642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66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8"/>
          <p:cNvSpPr txBox="1">
            <a:spLocks/>
          </p:cNvSpPr>
          <p:nvPr/>
        </p:nvSpPr>
        <p:spPr>
          <a:xfrm>
            <a:off x="467544" y="764704"/>
            <a:ext cx="7785670" cy="388843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smtClean="0"/>
              <a:t>Work Packages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NMR </a:t>
            </a:r>
            <a:r>
              <a:rPr lang="en-US" sz="2800" dirty="0">
                <a:solidFill>
                  <a:srgbClr val="FF0000"/>
                </a:solidFill>
              </a:rPr>
              <a:t>crystallography of paramagnetic </a:t>
            </a:r>
            <a:r>
              <a:rPr lang="en-US" sz="2800" dirty="0" smtClean="0">
                <a:solidFill>
                  <a:srgbClr val="FF0000"/>
                </a:solidFill>
              </a:rPr>
              <a:t>catalysts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5482FF"/>
                </a:solidFill>
              </a:rPr>
              <a:t>Detailed NMR study of </a:t>
            </a:r>
            <a:r>
              <a:rPr lang="en-US" sz="2800" dirty="0" err="1">
                <a:solidFill>
                  <a:srgbClr val="5482FF"/>
                </a:solidFill>
              </a:rPr>
              <a:t>dehydrogenative</a:t>
            </a:r>
            <a:r>
              <a:rPr lang="en-US" sz="2800" dirty="0">
                <a:solidFill>
                  <a:srgbClr val="5482FF"/>
                </a:solidFill>
              </a:rPr>
              <a:t> coupling reactions, catalyzed by Cu-containing paramagnetic porous </a:t>
            </a:r>
            <a:r>
              <a:rPr lang="en-US" sz="2800" dirty="0" smtClean="0">
                <a:solidFill>
                  <a:srgbClr val="5482FF"/>
                </a:solidFill>
              </a:rPr>
              <a:t>catalysts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NMR crystallography of heterogeneous </a:t>
            </a:r>
            <a:r>
              <a:rPr lang="en-US" sz="2800" dirty="0" smtClean="0">
                <a:solidFill>
                  <a:srgbClr val="FF0000"/>
                </a:solidFill>
              </a:rPr>
              <a:t>catalysts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5482FF"/>
                </a:solidFill>
              </a:rPr>
              <a:t>Study of the spatial distribution of catalytic sites in MOFs and other porous materials</a:t>
            </a:r>
            <a:endParaRPr lang="sl-SI" sz="2800" dirty="0" smtClean="0">
              <a:solidFill>
                <a:srgbClr val="548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12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8"/>
          <p:cNvSpPr txBox="1">
            <a:spLocks/>
          </p:cNvSpPr>
          <p:nvPr/>
        </p:nvSpPr>
        <p:spPr>
          <a:xfrm>
            <a:off x="467544" y="764704"/>
            <a:ext cx="8208912" cy="47525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smtClean="0"/>
              <a:t>Work Packages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NMR </a:t>
            </a:r>
            <a:r>
              <a:rPr lang="en-US" sz="2800" dirty="0">
                <a:solidFill>
                  <a:srgbClr val="FF0000"/>
                </a:solidFill>
              </a:rPr>
              <a:t>crystallography of paramagnetic </a:t>
            </a:r>
            <a:r>
              <a:rPr lang="en-US" sz="2800" dirty="0" smtClean="0">
                <a:solidFill>
                  <a:srgbClr val="FF0000"/>
                </a:solidFill>
              </a:rPr>
              <a:t>catalysts</a:t>
            </a:r>
          </a:p>
          <a:p>
            <a:pPr marL="0" indent="0">
              <a:buNone/>
            </a:pPr>
            <a:r>
              <a:rPr lang="en-US" sz="2800" b="1" dirty="0" smtClean="0"/>
              <a:t>Challenges:</a:t>
            </a:r>
          </a:p>
          <a:p>
            <a:pPr marL="514350" indent="-514350">
              <a:buAutoNum type="alphaUcParenR"/>
            </a:pPr>
            <a:r>
              <a:rPr lang="en-US" sz="2800" b="1" dirty="0" smtClean="0"/>
              <a:t>Measurement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fast spinning, variable temperature, echo, low B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(Andraž, Gregor)</a:t>
            </a:r>
            <a:endParaRPr lang="en-US" sz="2800" baseline="-25000" dirty="0" smtClean="0"/>
          </a:p>
          <a:p>
            <a:pPr marL="514350" indent="-514350">
              <a:buAutoNum type="alphaUcParenR"/>
            </a:pPr>
            <a:r>
              <a:rPr lang="en-US" sz="2800" b="1" dirty="0" smtClean="0"/>
              <a:t>Assignment of measured signals </a:t>
            </a:r>
            <a:r>
              <a:rPr lang="en-US" sz="2800" dirty="0" smtClean="0"/>
              <a:t>= </a:t>
            </a:r>
            <a:br>
              <a:rPr lang="en-US" sz="2800" dirty="0" smtClean="0"/>
            </a:br>
            <a:r>
              <a:rPr lang="en-US" sz="2800" dirty="0" smtClean="0"/>
              <a:t>calculation of isotropic shifts</a:t>
            </a:r>
            <a:br>
              <a:rPr lang="en-US" sz="2800" dirty="0" smtClean="0"/>
            </a:br>
            <a:r>
              <a:rPr lang="en-US" sz="2800" dirty="0" smtClean="0"/>
              <a:t>model systems, test computational approaches</a:t>
            </a:r>
            <a:br>
              <a:rPr lang="en-US" sz="2800" dirty="0" smtClean="0"/>
            </a:br>
            <a:r>
              <a:rPr lang="en-US" sz="2800" dirty="0" smtClean="0"/>
              <a:t>(Jure, Gregor)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523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Content Placeholder 8"/>
          <p:cNvSpPr txBox="1">
            <a:spLocks/>
          </p:cNvSpPr>
          <p:nvPr/>
        </p:nvSpPr>
        <p:spPr>
          <a:xfrm>
            <a:off x="679165" y="476672"/>
            <a:ext cx="778567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l-SI" sz="2800" dirty="0" smtClean="0"/>
              <a:t>nuclei are </a:t>
            </a:r>
            <a:r>
              <a:rPr lang="sl-SI" sz="2800" dirty="0" err="1"/>
              <a:t>sensitive</a:t>
            </a:r>
            <a:r>
              <a:rPr lang="sl-SI" sz="2800" dirty="0"/>
              <a:t> </a:t>
            </a:r>
            <a:r>
              <a:rPr lang="sl-SI" sz="2800" dirty="0" err="1"/>
              <a:t>probes</a:t>
            </a:r>
            <a:r>
              <a:rPr lang="sl-SI" sz="2800" dirty="0"/>
              <a:t> </a:t>
            </a:r>
            <a:r>
              <a:rPr lang="sl-SI" sz="2800" dirty="0" err="1"/>
              <a:t>for</a:t>
            </a:r>
            <a:r>
              <a:rPr lang="sl-SI" sz="2800" dirty="0"/>
              <a:t> </a:t>
            </a:r>
            <a:r>
              <a:rPr lang="sl-SI" sz="2800" dirty="0" err="1"/>
              <a:t>local</a:t>
            </a:r>
            <a:r>
              <a:rPr lang="sl-SI" sz="2800" dirty="0"/>
              <a:t> </a:t>
            </a:r>
            <a:r>
              <a:rPr lang="sl-SI" sz="2800" dirty="0" smtClean="0"/>
              <a:t>environment</a:t>
            </a:r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1043608" y="1059191"/>
            <a:ext cx="7056784" cy="126449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/>
              <a:t>they detect </a:t>
            </a:r>
            <a:r>
              <a:rPr lang="sl-SI" sz="2800" dirty="0" err="1" smtClean="0"/>
              <a:t>local</a:t>
            </a:r>
            <a:r>
              <a:rPr lang="sl-SI" sz="2800" dirty="0" smtClean="0"/>
              <a:t> </a:t>
            </a:r>
            <a:r>
              <a:rPr lang="en-US" sz="2800" dirty="0" smtClean="0"/>
              <a:t>magnetic field</a:t>
            </a:r>
            <a:endParaRPr lang="sl-SI" sz="2800" dirty="0" smtClean="0"/>
          </a:p>
        </p:txBody>
      </p:sp>
      <p:sp>
        <p:nvSpPr>
          <p:cNvPr id="9" name="Content Placeholder 8"/>
          <p:cNvSpPr txBox="1">
            <a:spLocks/>
          </p:cNvSpPr>
          <p:nvPr/>
        </p:nvSpPr>
        <p:spPr>
          <a:xfrm>
            <a:off x="395536" y="5461050"/>
            <a:ext cx="7992888" cy="128031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isotropic shift depends on induced electric currents around a nucleus (</a:t>
            </a:r>
            <a:r>
              <a:rPr lang="en-US" sz="2400" b="1" dirty="0" smtClean="0"/>
              <a:t>chemical shift</a:t>
            </a:r>
            <a:r>
              <a:rPr lang="en-US" sz="2400" dirty="0" smtClean="0"/>
              <a:t>) and on spin density at the position of a nucleus (</a:t>
            </a:r>
            <a:r>
              <a:rPr lang="en-US" sz="2400" b="1" dirty="0" smtClean="0">
                <a:solidFill>
                  <a:srgbClr val="FF0000"/>
                </a:solidFill>
              </a:rPr>
              <a:t>hyperfine coupling</a:t>
            </a:r>
            <a:r>
              <a:rPr lang="en-US" sz="2400" dirty="0" smtClean="0"/>
              <a:t>)</a:t>
            </a:r>
            <a:endParaRPr lang="sl-SI" sz="2400" dirty="0" smtClean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2699792" y="2132856"/>
            <a:ext cx="0" cy="2657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987824" y="2132856"/>
            <a:ext cx="0" cy="2657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275856" y="2132856"/>
            <a:ext cx="0" cy="2657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563888" y="2132856"/>
            <a:ext cx="0" cy="2657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851920" y="2132856"/>
            <a:ext cx="0" cy="2657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139952" y="2132856"/>
            <a:ext cx="0" cy="2657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427984" y="2132856"/>
            <a:ext cx="0" cy="2657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716016" y="2132856"/>
            <a:ext cx="0" cy="2657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004048" y="2132856"/>
            <a:ext cx="0" cy="2657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292080" y="2139633"/>
            <a:ext cx="0" cy="2657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80112" y="2132856"/>
            <a:ext cx="0" cy="2657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868144" y="2132856"/>
            <a:ext cx="0" cy="2657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156176" y="2132856"/>
            <a:ext cx="0" cy="2657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6444208" y="2132856"/>
            <a:ext cx="0" cy="2657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212" y="2348880"/>
            <a:ext cx="2284916" cy="229339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829472" y="3270571"/>
            <a:ext cx="360040" cy="36004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  <a:alpha val="50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012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Content Placeholder 8"/>
          <p:cNvSpPr txBox="1">
            <a:spLocks/>
          </p:cNvSpPr>
          <p:nvPr/>
        </p:nvSpPr>
        <p:spPr>
          <a:xfrm>
            <a:off x="679165" y="476672"/>
            <a:ext cx="778567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l-SI" sz="2800" dirty="0" smtClean="0"/>
              <a:t>nuclei are </a:t>
            </a:r>
            <a:r>
              <a:rPr lang="sl-SI" sz="2800" dirty="0" err="1"/>
              <a:t>sensitive</a:t>
            </a:r>
            <a:r>
              <a:rPr lang="sl-SI" sz="2800" dirty="0"/>
              <a:t> </a:t>
            </a:r>
            <a:r>
              <a:rPr lang="sl-SI" sz="2800" dirty="0" err="1"/>
              <a:t>probes</a:t>
            </a:r>
            <a:r>
              <a:rPr lang="sl-SI" sz="2800" dirty="0"/>
              <a:t> </a:t>
            </a:r>
            <a:r>
              <a:rPr lang="sl-SI" sz="2800" dirty="0" err="1"/>
              <a:t>for</a:t>
            </a:r>
            <a:r>
              <a:rPr lang="sl-SI" sz="2800" dirty="0"/>
              <a:t> </a:t>
            </a:r>
            <a:r>
              <a:rPr lang="sl-SI" sz="2800" dirty="0" err="1"/>
              <a:t>local</a:t>
            </a:r>
            <a:r>
              <a:rPr lang="sl-SI" sz="2800" dirty="0"/>
              <a:t> </a:t>
            </a:r>
            <a:r>
              <a:rPr lang="sl-SI" sz="2800" dirty="0" smtClean="0"/>
              <a:t>environment</a:t>
            </a:r>
          </a:p>
        </p:txBody>
      </p:sp>
      <p:sp>
        <p:nvSpPr>
          <p:cNvPr id="9" name="Content Placeholder 8"/>
          <p:cNvSpPr txBox="1">
            <a:spLocks/>
          </p:cNvSpPr>
          <p:nvPr/>
        </p:nvSpPr>
        <p:spPr>
          <a:xfrm>
            <a:off x="395536" y="5461050"/>
            <a:ext cx="7992888" cy="128031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isotropic shift depends on induced electric currents around a nucleus (</a:t>
            </a:r>
            <a:r>
              <a:rPr lang="en-US" sz="2400" b="1" dirty="0" smtClean="0"/>
              <a:t>chemical shift</a:t>
            </a:r>
            <a:r>
              <a:rPr lang="en-US" sz="2400" dirty="0" smtClean="0"/>
              <a:t>) and on spin density at the position of a nucleus (</a:t>
            </a:r>
            <a:r>
              <a:rPr lang="en-US" sz="2400" b="1" dirty="0" smtClean="0">
                <a:solidFill>
                  <a:srgbClr val="FF0000"/>
                </a:solidFill>
              </a:rPr>
              <a:t>hyperfine coupling</a:t>
            </a:r>
            <a:r>
              <a:rPr lang="en-US" sz="2400" dirty="0" smtClean="0"/>
              <a:t>)</a:t>
            </a:r>
            <a:endParaRPr lang="sl-SI" sz="2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115616" y="1124744"/>
                <a:ext cx="3804952" cy="575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𝑙𝑜𝑐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8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en-US" sz="2800" dirty="0" smtClean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124744"/>
                <a:ext cx="3804952" cy="575479"/>
              </a:xfrm>
              <a:prstGeom prst="rect">
                <a:avLst/>
              </a:prstGeom>
              <a:blipFill rotWithShape="1">
                <a:blip r:embed="rId2"/>
                <a:stretch>
                  <a:fillRect b="-30851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101510" y="1844824"/>
                <a:ext cx="6286914" cy="937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</m:ba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𝐶𝑆</m:t>
                          </m:r>
                        </m:sup>
                      </m:sSup>
                      <m:r>
                        <a:rPr lang="en-US" sz="28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𝐷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80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𝐴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sl-SI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510" y="1844824"/>
                <a:ext cx="6286914" cy="9376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43608" y="3140968"/>
                <a:ext cx="2653290" cy="591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bar>
                              <m:bar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</m:ba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𝐶𝑆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 smtClean="0"/>
                  <a:t> </a:t>
                </a:r>
                <a:r>
                  <a:rPr lang="en-US" sz="2800" b="1" dirty="0" smtClean="0"/>
                  <a:t>=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𝑖𝑠𝑜</m:t>
                            </m:r>
                          </m:sub>
                          <m:sup/>
                        </m:sSubSup>
                      </m:e>
                      <m:sub/>
                      <m:sup>
                        <m:r>
                          <a:rPr lang="en-US" sz="2800" b="0" i="1" smtClean="0">
                            <a:latin typeface="Cambria Math"/>
                          </a:rPr>
                          <m:t>𝐶𝑆</m:t>
                        </m:r>
                      </m:sup>
                    </m:sSubSup>
                  </m:oMath>
                </a14:m>
                <a:endParaRPr lang="sl-SI" sz="28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140968"/>
                <a:ext cx="2653290" cy="591124"/>
              </a:xfrm>
              <a:prstGeom prst="rect">
                <a:avLst/>
              </a:prstGeom>
              <a:blipFill rotWithShape="1">
                <a:blip r:embed="rId4"/>
                <a:stretch>
                  <a:fillRect t="-6186" b="-20619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043608" y="3861048"/>
                <a:ext cx="2053960" cy="576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sz="2800" dirty="0" smtClean="0"/>
                  <a:t> </a:t>
                </a:r>
                <a:r>
                  <a:rPr lang="en-US" sz="2800" b="1" dirty="0" smtClean="0"/>
                  <a:t>=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0</m:t>
                    </m:r>
                  </m:oMath>
                </a14:m>
                <a:endParaRPr lang="sl-SI" sz="2800" b="1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861048"/>
                <a:ext cx="2053960" cy="576568"/>
              </a:xfrm>
              <a:prstGeom prst="rect">
                <a:avLst/>
              </a:prstGeom>
              <a:blipFill rotWithShape="1">
                <a:blip r:embed="rId5"/>
                <a:stretch>
                  <a:fillRect t="-4211" b="-25263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043608" y="4540349"/>
                <a:ext cx="2475549" cy="576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sz="2800" dirty="0" smtClean="0"/>
                  <a:t> </a:t>
                </a:r>
                <a:r>
                  <a:rPr lang="en-US" sz="2800" b="1" dirty="0" smtClean="0"/>
                  <a:t>=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𝑖𝑠𝑜</m:t>
                        </m:r>
                      </m:sub>
                    </m:sSub>
                  </m:oMath>
                </a14:m>
                <a:endParaRPr lang="sl-SI" sz="2800" b="1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540349"/>
                <a:ext cx="2475549" cy="576568"/>
              </a:xfrm>
              <a:prstGeom prst="rect">
                <a:avLst/>
              </a:prstGeom>
              <a:blipFill rotWithShape="1">
                <a:blip r:embed="rId6"/>
                <a:stretch>
                  <a:fillRect t="-4255" b="-26596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8"/>
          <p:cNvSpPr txBox="1">
            <a:spLocks/>
          </p:cNvSpPr>
          <p:nvPr/>
        </p:nvSpPr>
        <p:spPr>
          <a:xfrm>
            <a:off x="3923928" y="3212976"/>
            <a:ext cx="4320480" cy="213116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smtClean="0"/>
              <a:t>chemical shift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/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hyperfine coupling</a:t>
            </a:r>
            <a:endParaRPr lang="sl-SI" sz="2800" dirty="0" smtClean="0"/>
          </a:p>
        </p:txBody>
      </p:sp>
    </p:spTree>
    <p:extLst>
      <p:ext uri="{BB962C8B-B14F-4D97-AF65-F5344CB8AC3E}">
        <p14:creationId xmlns:p14="http://schemas.microsoft.com/office/powerpoint/2010/main" val="231582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8"/>
          <p:cNvSpPr txBox="1">
            <a:spLocks/>
          </p:cNvSpPr>
          <p:nvPr/>
        </p:nvSpPr>
        <p:spPr>
          <a:xfrm>
            <a:off x="467544" y="764704"/>
            <a:ext cx="8208912" cy="47525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smtClean="0"/>
              <a:t>Model systems</a:t>
            </a:r>
          </a:p>
          <a:p>
            <a:pPr marL="0" indent="0">
              <a:buNone/>
            </a:pPr>
            <a:r>
              <a:rPr lang="en-US" sz="2800" dirty="0" smtClean="0"/>
              <a:t>    Cu(</a:t>
            </a:r>
            <a:r>
              <a:rPr lang="en-US" sz="2800" dirty="0" err="1" smtClean="0"/>
              <a:t>acac</a:t>
            </a:r>
            <a:r>
              <a:rPr lang="en-US" sz="2800" dirty="0" smtClean="0"/>
              <a:t>)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		 CuMOF-2		      HKUST-1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1840875"/>
            <a:ext cx="3600401" cy="35605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81435"/>
            <a:ext cx="2664296" cy="24794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632" y="2389341"/>
            <a:ext cx="1598400" cy="246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0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8"/>
          <p:cNvSpPr txBox="1">
            <a:spLocks/>
          </p:cNvSpPr>
          <p:nvPr/>
        </p:nvSpPr>
        <p:spPr>
          <a:xfrm>
            <a:off x="467544" y="764704"/>
            <a:ext cx="8208912" cy="47525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smtClean="0"/>
              <a:t>NMR in model systems</a:t>
            </a:r>
          </a:p>
          <a:p>
            <a:pPr marL="0" indent="0">
              <a:buNone/>
            </a:pPr>
            <a:r>
              <a:rPr lang="en-US" sz="2800" dirty="0" smtClean="0"/>
              <a:t>HKUST-1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856"/>
            <a:ext cx="5410200" cy="4099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744" y="2420888"/>
            <a:ext cx="3086744" cy="2945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37251" y="3487748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1</a:t>
            </a:r>
            <a:endParaRPr lang="sl-SI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12818" y="3782526"/>
            <a:ext cx="279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2</a:t>
            </a:r>
            <a:endParaRPr lang="sl-SI" sz="20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6196" y="3157825"/>
            <a:ext cx="266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FF00"/>
                </a:solidFill>
              </a:rPr>
              <a:t>3</a:t>
            </a:r>
            <a:endParaRPr lang="sl-SI" sz="2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1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8"/>
          <p:cNvSpPr txBox="1">
            <a:spLocks/>
          </p:cNvSpPr>
          <p:nvPr/>
        </p:nvSpPr>
        <p:spPr>
          <a:xfrm>
            <a:off x="467544" y="764704"/>
            <a:ext cx="8208912" cy="47525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smtClean="0"/>
              <a:t>NMR in model systems</a:t>
            </a:r>
          </a:p>
          <a:p>
            <a:pPr marL="0" indent="0">
              <a:buNone/>
            </a:pPr>
            <a:r>
              <a:rPr lang="en-US" sz="2800" dirty="0"/>
              <a:t>Cu(</a:t>
            </a:r>
            <a:r>
              <a:rPr lang="en-US" sz="2800" dirty="0" err="1"/>
              <a:t>acac</a:t>
            </a:r>
            <a:r>
              <a:rPr lang="en-US" sz="2800" dirty="0"/>
              <a:t>)</a:t>
            </a:r>
            <a:r>
              <a:rPr lang="en-US" sz="2800" baseline="-25000" dirty="0"/>
              <a:t>2</a:t>
            </a:r>
            <a:endParaRPr lang="en-US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76872"/>
            <a:ext cx="5081016" cy="40203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558" y="3429000"/>
            <a:ext cx="2750898" cy="20882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4168" y="4109010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1</a:t>
            </a:r>
            <a:endParaRPr lang="sl-SI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6216" y="4481525"/>
            <a:ext cx="279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2</a:t>
            </a:r>
            <a:endParaRPr lang="sl-SI" sz="20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5558" y="5227032"/>
            <a:ext cx="266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FF00"/>
                </a:solidFill>
              </a:rPr>
              <a:t>3</a:t>
            </a:r>
            <a:endParaRPr lang="sl-SI" sz="2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23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744" y="3000023"/>
            <a:ext cx="3314761" cy="2618084"/>
          </a:xfrm>
          <a:prstGeom prst="rect">
            <a:avLst/>
          </a:prstGeom>
        </p:spPr>
      </p:pic>
      <p:sp>
        <p:nvSpPr>
          <p:cNvPr id="2" name="Content Placeholder 8"/>
          <p:cNvSpPr txBox="1">
            <a:spLocks/>
          </p:cNvSpPr>
          <p:nvPr/>
        </p:nvSpPr>
        <p:spPr>
          <a:xfrm>
            <a:off x="467544" y="764704"/>
            <a:ext cx="8208912" cy="47525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smtClean="0"/>
              <a:t>NMR in model systems</a:t>
            </a:r>
          </a:p>
          <a:p>
            <a:pPr marL="0" indent="0">
              <a:buNone/>
            </a:pPr>
            <a:r>
              <a:rPr lang="en-US" sz="2800" dirty="0"/>
              <a:t>CuMOF-2</a:t>
            </a:r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442428" y="3163753"/>
            <a:ext cx="711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288D4"/>
                </a:solidFill>
              </a:rPr>
              <a:t>DMF</a:t>
            </a:r>
            <a:endParaRPr lang="sl-SI" sz="2000" dirty="0">
              <a:solidFill>
                <a:srgbClr val="D288D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84640" y="4509120"/>
            <a:ext cx="279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3</a:t>
            </a:r>
            <a:endParaRPr lang="sl-SI" sz="2000" dirty="0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08815"/>
            <a:ext cx="5029200" cy="4000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10244" y="396499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1</a:t>
            </a:r>
            <a:endParaRPr lang="sl-SI" sz="2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76256" y="4109010"/>
            <a:ext cx="266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FF00"/>
                </a:solidFill>
              </a:rPr>
              <a:t>2</a:t>
            </a:r>
            <a:endParaRPr lang="sl-SI" sz="2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4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11150</TotalTime>
  <Words>303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Advanced solid state NMR methods for dealing with paramagnetism and short range disorder in catalytic materials (FWO-ARRS)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Mali</dc:creator>
  <cp:lastModifiedBy>Gregor Mali</cp:lastModifiedBy>
  <cp:revision>121</cp:revision>
  <dcterms:created xsi:type="dcterms:W3CDTF">2017-09-05T11:47:13Z</dcterms:created>
  <dcterms:modified xsi:type="dcterms:W3CDTF">2018-04-10T12:08:23Z</dcterms:modified>
</cp:coreProperties>
</file>