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ADD4E-1AB9-47CB-9C4B-A8E0277DC312}" type="datetimeFigureOut">
              <a:rPr lang="sl-SI" smtClean="0"/>
              <a:t>07.12.2016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1ACB-D4DD-4EC2-8999-1AFDE821633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5952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781800" cy="1828800"/>
          </a:xfrm>
        </p:spPr>
        <p:txBody>
          <a:bodyPr>
            <a:normAutofit/>
          </a:bodyPr>
          <a:lstStyle/>
          <a:p>
            <a:r>
              <a:rPr lang="sl-SI" sz="4000" dirty="0" smtClean="0"/>
              <a:t>VZDRŽEVANJE SISTEMSKE PROGRAMSKE OPREME</a:t>
            </a:r>
            <a:endParaRPr lang="sl-SI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5008" y="6379029"/>
            <a:ext cx="6189583" cy="457200"/>
          </a:xfrm>
        </p:spPr>
        <p:txBody>
          <a:bodyPr>
            <a:normAutofit/>
          </a:bodyPr>
          <a:lstStyle/>
          <a:p>
            <a:r>
              <a:rPr lang="sl-SI" dirty="0" smtClean="0"/>
              <a:t>Marjan KALIGARO univ. dipl. ing. rač. in inf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41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Navedite tri večje skupine delitve programske opreme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Lastniška programska oprema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Prosta/odprta programska oprema</a:t>
            </a:r>
          </a:p>
          <a:p>
            <a:pPr lvl="1"/>
            <a:r>
              <a:rPr lang="sl-SI" dirty="0" err="1" smtClean="0">
                <a:solidFill>
                  <a:srgbClr val="FF0000"/>
                </a:solidFill>
              </a:rPr>
              <a:t>Upravljajnje</a:t>
            </a:r>
            <a:r>
              <a:rPr lang="sl-SI" dirty="0" smtClean="0">
                <a:solidFill>
                  <a:srgbClr val="FF0000"/>
                </a:solidFill>
              </a:rPr>
              <a:t> z elektronskimi vsebinami (DRM)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(stran) 10 na predavanjih)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Kakšen je namen operacijskih sistemov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Je programska oprema nujna za delovanje računalnika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Vmesnik med uporabniško in strojno opremo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Naloge:</a:t>
            </a:r>
          </a:p>
          <a:p>
            <a:pPr lvl="2"/>
            <a:r>
              <a:rPr lang="sl-SI" dirty="0" smtClean="0">
                <a:solidFill>
                  <a:srgbClr val="FF0000"/>
                </a:solidFill>
              </a:rPr>
              <a:t>Dodeljevanje virov (CPE, pomnilnik, V/I naprave)</a:t>
            </a:r>
          </a:p>
          <a:p>
            <a:pPr lvl="2"/>
            <a:r>
              <a:rPr lang="sl-SI" dirty="0" smtClean="0">
                <a:solidFill>
                  <a:srgbClr val="FF0000"/>
                </a:solidFill>
              </a:rPr>
              <a:t>Časovno razporejanje opravil</a:t>
            </a:r>
          </a:p>
          <a:p>
            <a:pPr lvl="2"/>
            <a:r>
              <a:rPr lang="sl-SI" dirty="0" smtClean="0">
                <a:solidFill>
                  <a:srgbClr val="FF0000"/>
                </a:solidFill>
              </a:rPr>
              <a:t>Reševanje konfliktnih situacij</a:t>
            </a:r>
          </a:p>
          <a:p>
            <a:pPr lvl="2"/>
            <a:r>
              <a:rPr lang="sl-SI" dirty="0" smtClean="0">
                <a:solidFill>
                  <a:srgbClr val="FF0000"/>
                </a:solidFill>
              </a:rPr>
              <a:t>Optimizacija in nadzor virov</a:t>
            </a:r>
          </a:p>
          <a:p>
            <a:pPr lvl="2"/>
            <a:r>
              <a:rPr lang="sl-SI" dirty="0" smtClean="0">
                <a:solidFill>
                  <a:srgbClr val="FF0000"/>
                </a:solidFill>
              </a:rPr>
              <a:t>Omogočanje dela uporabnikov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l-SI" dirty="0" smtClean="0"/>
              <a:t>Narišite shemo šifriranja za simetrične ter asimetrične algoritme (pri vsaki poimenujte primer algoritma)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957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 kratko opišite infrastrukturo PKI!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Ustvarjanje in hranjenje ključev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Overjanje imetnikov ključev in izdajanje digitalnih potrdil javnih ključev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Objavljanje digitalnih potrdil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Preklicevanje digitalnih potrdil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Časovno označitev postopkov</a:t>
            </a:r>
          </a:p>
          <a:p>
            <a:pPr lvl="1"/>
            <a:endParaRPr lang="sl-SI" dirty="0">
              <a:solidFill>
                <a:srgbClr val="FF0000"/>
              </a:solidFill>
            </a:endParaRP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153 stran predavanj</a:t>
            </a:r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795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Opišite pristope k licenciranju lastniške programske opreme.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197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Licenciranje proste/odprte programske </a:t>
            </a:r>
            <a:r>
              <a:rPr lang="sl-SI" dirty="0" smtClean="0"/>
              <a:t>opreme</a:t>
            </a:r>
          </a:p>
          <a:p>
            <a:pPr lvl="1"/>
            <a:r>
              <a:rPr lang="sl-SI" dirty="0" err="1" smtClean="0">
                <a:solidFill>
                  <a:srgbClr val="FF0000"/>
                </a:solidFill>
              </a:rPr>
              <a:t>Copyleft</a:t>
            </a:r>
            <a:endParaRPr lang="sl-SI" dirty="0" smtClean="0">
              <a:solidFill>
                <a:srgbClr val="FF0000"/>
              </a:solidFill>
            </a:endParaRPr>
          </a:p>
          <a:p>
            <a:pPr lvl="1"/>
            <a:r>
              <a:rPr lang="sl-SI" dirty="0" err="1" smtClean="0">
                <a:solidFill>
                  <a:srgbClr val="FF0000"/>
                </a:solidFill>
              </a:rPr>
              <a:t>Permissive</a:t>
            </a:r>
            <a:endParaRPr lang="sl-SI" dirty="0" smtClean="0">
              <a:solidFill>
                <a:srgbClr val="FF0000"/>
              </a:solidFill>
            </a:endParaRPr>
          </a:p>
          <a:p>
            <a:pPr lvl="1"/>
            <a:endParaRPr lang="sl-SI" dirty="0" smtClean="0">
              <a:solidFill>
                <a:srgbClr val="FF0000"/>
              </a:solidFill>
            </a:endParaRPr>
          </a:p>
          <a:p>
            <a:pPr lvl="1"/>
            <a:r>
              <a:rPr lang="sl-SI" i="1" dirty="0" smtClean="0">
                <a:solidFill>
                  <a:srgbClr val="FF0000"/>
                </a:solidFill>
              </a:rPr>
              <a:t>Ne vem pa če je še to: GPL, </a:t>
            </a:r>
            <a:r>
              <a:rPr lang="sl-SI" i="1" dirty="0" err="1" smtClean="0">
                <a:solidFill>
                  <a:srgbClr val="FF0000"/>
                </a:solidFill>
              </a:rPr>
              <a:t>Lesser</a:t>
            </a:r>
            <a:r>
              <a:rPr lang="sl-SI" i="1" dirty="0" smtClean="0">
                <a:solidFill>
                  <a:srgbClr val="FF0000"/>
                </a:solidFill>
              </a:rPr>
              <a:t> GPL, BSD</a:t>
            </a:r>
            <a:endParaRPr lang="sl-SI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l-SI" dirty="0" smtClean="0"/>
              <a:t>	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483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800" dirty="0"/>
              <a:t>Katere izmed naslednjih komponent sestavljajo ekspertne </a:t>
            </a:r>
            <a:r>
              <a:rPr lang="sl-SI" sz="2800" dirty="0" smtClean="0"/>
              <a:t>IS?</a:t>
            </a:r>
          </a:p>
          <a:p>
            <a:pPr marL="0" indent="0">
              <a:buNone/>
            </a:pPr>
            <a:endParaRPr lang="sl-SI" sz="2800" dirty="0"/>
          </a:p>
          <a:p>
            <a:pPr lvl="1"/>
            <a:r>
              <a:rPr lang="sl-SI" sz="2000" dirty="0"/>
              <a:t>Transakcijska podatkovna baza</a:t>
            </a:r>
          </a:p>
          <a:p>
            <a:pPr lvl="1"/>
            <a:r>
              <a:rPr lang="sl-SI" sz="2000" dirty="0"/>
              <a:t>Baza znanja</a:t>
            </a:r>
          </a:p>
          <a:p>
            <a:pPr lvl="1"/>
            <a:r>
              <a:rPr lang="sl-SI" sz="2000" dirty="0"/>
              <a:t>Mehanizem sklepanja</a:t>
            </a:r>
          </a:p>
          <a:p>
            <a:pPr lvl="1"/>
            <a:r>
              <a:rPr lang="sl-SI" sz="2000" dirty="0"/>
              <a:t>Programska oprema za podporo pisarniškim procesom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661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Kaj izmed navedenega NE prištevamo med zlonamerno </a:t>
            </a:r>
            <a:r>
              <a:rPr lang="sl-SI" dirty="0" smtClean="0"/>
              <a:t>kodo</a:t>
            </a:r>
            <a:endParaRPr lang="sl-SI" dirty="0"/>
          </a:p>
          <a:p>
            <a:pPr lvl="1"/>
            <a:r>
              <a:rPr lang="sl-SI" sz="2800" dirty="0"/>
              <a:t>Malware</a:t>
            </a:r>
          </a:p>
          <a:p>
            <a:pPr lvl="1"/>
            <a:r>
              <a:rPr lang="sl-SI" sz="2800" dirty="0"/>
              <a:t>Shareware		</a:t>
            </a:r>
            <a:endParaRPr lang="sl-SI" sz="2800" dirty="0" smtClean="0"/>
          </a:p>
          <a:p>
            <a:pPr lvl="1"/>
            <a:r>
              <a:rPr lang="sl-SI" sz="2800" dirty="0" smtClean="0"/>
              <a:t>Virusi</a:t>
            </a:r>
          </a:p>
          <a:p>
            <a:pPr lvl="1"/>
            <a:r>
              <a:rPr lang="sl-SI" sz="2800" dirty="0" smtClean="0"/>
              <a:t>Worms</a:t>
            </a:r>
            <a:endParaRPr lang="sl-SI" sz="2800" dirty="0"/>
          </a:p>
          <a:p>
            <a:pPr lvl="1"/>
            <a:r>
              <a:rPr lang="sl-SI" sz="2800" dirty="0">
                <a:solidFill>
                  <a:srgbClr val="FF0000"/>
                </a:solidFill>
              </a:rPr>
              <a:t>OS </a:t>
            </a:r>
            <a:r>
              <a:rPr lang="sl-SI" sz="2800" dirty="0" smtClean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sl-SI" sz="2800" dirty="0" err="1" smtClean="0"/>
              <a:t>Trojans</a:t>
            </a:r>
            <a:r>
              <a:rPr lang="sl-SI" sz="2800" dirty="0" err="1"/>
              <a:t>		</a:t>
            </a:r>
            <a:endParaRPr lang="sl-SI" sz="2800" dirty="0"/>
          </a:p>
          <a:p>
            <a:pPr marL="457200" lvl="1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800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je uporabniška programska oprema</a:t>
            </a:r>
            <a:r>
              <a:rPr lang="sl-SI" dirty="0" smtClean="0"/>
              <a:t>?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Programi za izvrševanje konkretnih nalog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Delitev:</a:t>
            </a:r>
          </a:p>
          <a:p>
            <a:pPr lvl="2"/>
            <a:r>
              <a:rPr lang="sl-SI" dirty="0" smtClean="0">
                <a:solidFill>
                  <a:srgbClr val="FF0000"/>
                </a:solidFill>
              </a:rPr>
              <a:t>Programi za splošno rabo</a:t>
            </a:r>
          </a:p>
          <a:p>
            <a:pPr lvl="2"/>
            <a:r>
              <a:rPr lang="sl-SI" dirty="0" smtClean="0">
                <a:solidFill>
                  <a:srgbClr val="FF0000"/>
                </a:solidFill>
              </a:rPr>
              <a:t>Strogo namenski programi</a:t>
            </a:r>
            <a:endParaRPr lang="sl-SI" dirty="0" smtClean="0">
              <a:solidFill>
                <a:srgbClr val="FF0000"/>
              </a:solidFill>
            </a:endParaRP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583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l-SI" dirty="0" smtClean="0"/>
              <a:t>Napišite nekaj primerov strogo namenske programske opreme ter na kratko opišite namen uporabe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029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Kateri izmed naštetih pristopov je najzaneslivejši?</a:t>
            </a:r>
          </a:p>
          <a:p>
            <a:pPr lvl="1"/>
            <a:r>
              <a:rPr lang="sl-SI" dirty="0" smtClean="0"/>
              <a:t>RAID-0</a:t>
            </a:r>
          </a:p>
          <a:p>
            <a:pPr lvl="1"/>
            <a:r>
              <a:rPr lang="sl-SI" dirty="0" smtClean="0"/>
              <a:t>RAID-1</a:t>
            </a:r>
          </a:p>
          <a:p>
            <a:pPr lvl="1"/>
            <a:r>
              <a:rPr lang="sl-SI" dirty="0" smtClean="0"/>
              <a:t>Spare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RAID-5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sodi v vzdrževanje delovnih postaj ter katera vloga v podjetju to izvaja?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960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Opišite vlogo sistemskega </a:t>
            </a:r>
            <a:r>
              <a:rPr lang="sl-SI" dirty="0" smtClean="0"/>
              <a:t>administratorja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Odgovorna oseba, ki skrbi za nemoteno delovanje delovnih postaj in strežnikov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Poglobljeno znanje o produktih, ki se uporabljajo v nekem okolju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Poglobljeno znanje o strojni opremi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Dolžnosti:</a:t>
            </a:r>
          </a:p>
          <a:p>
            <a:pPr lvl="2" algn="just"/>
            <a:r>
              <a:rPr lang="sl-SI" dirty="0">
                <a:solidFill>
                  <a:srgbClr val="FF0000"/>
                </a:solidFill>
              </a:rPr>
              <a:t>Nameščanje strežniških sistemov</a:t>
            </a:r>
          </a:p>
          <a:p>
            <a:pPr lvl="2" algn="just"/>
            <a:r>
              <a:rPr lang="sl-SI" dirty="0">
                <a:solidFill>
                  <a:srgbClr val="FF0000"/>
                </a:solidFill>
              </a:rPr>
              <a:t>Skrb za uveljavljanje varnostne politike</a:t>
            </a:r>
          </a:p>
          <a:p>
            <a:pPr lvl="2" algn="just"/>
            <a:r>
              <a:rPr lang="sl-SI" dirty="0">
                <a:solidFill>
                  <a:srgbClr val="FF0000"/>
                </a:solidFill>
              </a:rPr>
              <a:t>Avtomatizacija opravil</a:t>
            </a:r>
          </a:p>
          <a:p>
            <a:pPr lvl="2" algn="just"/>
            <a:r>
              <a:rPr lang="sl-SI" dirty="0">
                <a:solidFill>
                  <a:srgbClr val="FF0000"/>
                </a:solidFill>
              </a:rPr>
              <a:t>Testiranje novih tehnologij</a:t>
            </a:r>
          </a:p>
          <a:p>
            <a:pPr lvl="2" algn="just"/>
            <a:r>
              <a:rPr lang="sl-SI" dirty="0">
                <a:solidFill>
                  <a:srgbClr val="FF0000"/>
                </a:solidFill>
              </a:rPr>
              <a:t>Pomoč/uvajanje </a:t>
            </a:r>
            <a:r>
              <a:rPr lang="sl-SI" dirty="0" smtClean="0">
                <a:solidFill>
                  <a:srgbClr val="FF0000"/>
                </a:solidFill>
              </a:rPr>
              <a:t>uporabnikov</a:t>
            </a:r>
            <a:endParaRPr lang="sl-SI" dirty="0">
              <a:solidFill>
                <a:srgbClr val="FF0000"/>
              </a:solidFill>
            </a:endParaRPr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758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je proces (skica ter opis sestavnih delov)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652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l-SI" dirty="0" smtClean="0"/>
              <a:t>Vodenje razpoložljivosti - opis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475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Service desk (katere vrste poznamo, kaj je to)</a:t>
            </a:r>
          </a:p>
        </p:txBody>
      </p:sp>
    </p:spTree>
    <p:extLst>
      <p:ext uri="{BB962C8B-B14F-4D97-AF65-F5344CB8AC3E}">
        <p14:creationId xmlns:p14="http://schemas.microsoft.com/office/powerpoint/2010/main" val="28438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Vodenje incidentov</a:t>
            </a:r>
            <a:r>
              <a:rPr lang="sl-SI" dirty="0"/>
              <a:t> </a:t>
            </a:r>
            <a:r>
              <a:rPr lang="sl-SI" dirty="0" smtClean="0"/>
              <a:t>(kaj je incident, kako ga obravnavamo, ...)</a:t>
            </a:r>
          </a:p>
        </p:txBody>
      </p:sp>
    </p:spTree>
    <p:extLst>
      <p:ext uri="{BB962C8B-B14F-4D97-AF65-F5344CB8AC3E}">
        <p14:creationId xmlns:p14="http://schemas.microsoft.com/office/powerpoint/2010/main" val="11214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Razlika med vodenjem problemov in vodenjem incidentov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715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Čemu je namenjen CRL (Certificate Revocation List) in katere podatke vsebuje</a:t>
            </a:r>
            <a:r>
              <a:rPr lang="sl-SI" dirty="0" smtClean="0"/>
              <a:t>?</a:t>
            </a:r>
            <a:endParaRPr lang="sl-SI" dirty="0" smtClean="0">
              <a:solidFill>
                <a:srgbClr val="FF0000"/>
              </a:solidFill>
            </a:endParaRP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Vsa digitalna potrdila, ki so neveljavna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Kakšna je struktura HTML zahtevka?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707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Kakšna je struktura HTML odgovora?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32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NE prištevamo med naloge operaterja?</a:t>
            </a:r>
          </a:p>
          <a:p>
            <a:pPr lvl="1"/>
            <a:r>
              <a:rPr lang="sl-SI" dirty="0" smtClean="0"/>
              <a:t>Servisiranje osebnih računalnikov ter zamenjava pokvarjenih delov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Testranje novih tehnologij (sistemski </a:t>
            </a:r>
            <a:r>
              <a:rPr lang="sl-SI" dirty="0" err="1" smtClean="0">
                <a:solidFill>
                  <a:srgbClr val="FF0000"/>
                </a:solidFill>
              </a:rPr>
              <a:t>admin</a:t>
            </a:r>
            <a:r>
              <a:rPr lang="sl-SI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sl-SI" dirty="0" smtClean="0"/>
              <a:t>Namestitev perifernih naprav</a:t>
            </a:r>
          </a:p>
          <a:p>
            <a:pPr lvl="1"/>
            <a:r>
              <a:rPr lang="sl-SI" dirty="0" smtClean="0"/>
              <a:t>Osnovna namestitev operacijskega sistema delovnih postaj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Namestitev operacijskega sistema strežnikov (sistemski </a:t>
            </a:r>
            <a:r>
              <a:rPr lang="sl-SI" dirty="0" err="1" smtClean="0">
                <a:solidFill>
                  <a:srgbClr val="FF0000"/>
                </a:solidFill>
              </a:rPr>
              <a:t>admin</a:t>
            </a:r>
            <a:r>
              <a:rPr lang="sl-SI" dirty="0" smtClean="0">
                <a:solidFill>
                  <a:srgbClr val="FF0000"/>
                </a:solidFill>
              </a:rPr>
              <a:t>)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Kako deluje elektronska pošta (skica)</a:t>
            </a:r>
            <a:endParaRPr lang="sl-SI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62000" y="2438400"/>
            <a:ext cx="8153400" cy="4038600"/>
            <a:chOff x="336" y="1056"/>
            <a:chExt cx="5136" cy="2544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160" y="11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6" y="1056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USER joe_bloggs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648" y="1296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+OK joe_bloggs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304" y="13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160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36" y="1536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PASS mypassword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648" y="1776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+OK joe_bloggs has 10 messages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2304" y="18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160" y="211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36" y="2016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RETR 1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648" y="2256"/>
              <a:ext cx="1824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+OK msg 1 (100 bytes)</a:t>
              </a:r>
            </a:p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From: ……</a:t>
              </a:r>
            </a:p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Subject: Last week of lectures……</a:t>
              </a:r>
            </a:p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…………….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2304" y="235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160" y="288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6" y="2784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DELE 1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648" y="2976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+OK ……….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304" y="30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2160" y="326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36" y="3168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QUIT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648" y="3408"/>
              <a:ext cx="18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GB" sz="1200">
                  <a:latin typeface="Times New Roman" pitchFamily="18" charset="0"/>
                </a:rPr>
                <a:t>+OK ………...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2304" y="350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487487" y="184304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dirty="0">
                <a:latin typeface="Times New Roman" pitchFamily="18" charset="0"/>
              </a:rPr>
              <a:t>POP </a:t>
            </a:r>
            <a:r>
              <a:rPr lang="sl-SI" sz="1600" dirty="0">
                <a:latin typeface="Times New Roman" pitchFamily="18" charset="0"/>
              </a:rPr>
              <a:t>odjemalec</a:t>
            </a:r>
            <a:endParaRPr lang="en-GB" sz="1600" dirty="0">
              <a:latin typeface="Times New Roman" pitchFamily="18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824662" y="1843040"/>
            <a:ext cx="1285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dirty="0">
                <a:latin typeface="Times New Roman" pitchFamily="18" charset="0"/>
              </a:rPr>
              <a:t>POP </a:t>
            </a:r>
            <a:r>
              <a:rPr lang="sl-SI" sz="1600" dirty="0">
                <a:latin typeface="Times New Roman" pitchFamily="18" charset="0"/>
              </a:rPr>
              <a:t>Strežnik</a:t>
            </a:r>
            <a:endParaRPr lang="en-GB" sz="1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Lastnosti centraliziranega nameščanja popravkov OS (WSUS)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444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Naštejte nekaj tipov popravkov ter jih na kratko opišite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690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rmAutofit/>
          </a:bodyPr>
          <a:lstStyle/>
          <a:p>
            <a:r>
              <a:rPr lang="sl-SI" dirty="0" smtClean="0"/>
              <a:t>Naštejte bistvene razloge za </a:t>
            </a:r>
            <a:r>
              <a:rPr lang="sl-SI" dirty="0" err="1" smtClean="0"/>
              <a:t>virtualizacijo</a:t>
            </a:r>
            <a:endParaRPr lang="sl-SI" dirty="0" smtClean="0"/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Preveč strežnikov za premalo dela (neuporaba celotnega CPU)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Rast stroškov fizične infrastrukture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smtClean="0">
                <a:solidFill>
                  <a:srgbClr val="FF0000"/>
                </a:solidFill>
              </a:rPr>
              <a:t>(vzdrževanje, </a:t>
            </a:r>
            <a:r>
              <a:rPr lang="sl-SI" dirty="0" err="1" smtClean="0">
                <a:solidFill>
                  <a:srgbClr val="FF0000"/>
                </a:solidFill>
              </a:rPr>
              <a:t>štrom</a:t>
            </a:r>
            <a:r>
              <a:rPr lang="sl-SI" dirty="0" smtClean="0">
                <a:solidFill>
                  <a:srgbClr val="FF0000"/>
                </a:solidFill>
              </a:rPr>
              <a:t>, hlajenje)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Rast stroškov delavcev (sorazmerno s številom </a:t>
            </a:r>
            <a:r>
              <a:rPr lang="sl-SI" dirty="0" err="1" smtClean="0">
                <a:solidFill>
                  <a:srgbClr val="FF0000"/>
                </a:solidFill>
              </a:rPr>
              <a:t>PCjev</a:t>
            </a:r>
            <a:r>
              <a:rPr lang="sl-SI" dirty="0" smtClean="0">
                <a:solidFill>
                  <a:srgbClr val="FF0000"/>
                </a:solidFill>
              </a:rPr>
              <a:t>)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Področja uporabe:</a:t>
            </a:r>
          </a:p>
          <a:p>
            <a:pPr lvl="2" algn="just"/>
            <a:r>
              <a:rPr lang="sl-SI" dirty="0">
                <a:solidFill>
                  <a:srgbClr val="FF0000"/>
                </a:solidFill>
              </a:rPr>
              <a:t>Testiranje, razvoj in izobraževanje</a:t>
            </a:r>
          </a:p>
          <a:p>
            <a:pPr lvl="3" algn="just"/>
            <a:r>
              <a:rPr lang="sl-SI" dirty="0">
                <a:solidFill>
                  <a:srgbClr val="FF0000"/>
                </a:solidFill>
              </a:rPr>
              <a:t>Testiranje programske opreme</a:t>
            </a:r>
          </a:p>
          <a:p>
            <a:pPr lvl="3" algn="just"/>
            <a:r>
              <a:rPr lang="sl-SI" dirty="0">
                <a:solidFill>
                  <a:srgbClr val="FF0000"/>
                </a:solidFill>
              </a:rPr>
              <a:t>Hitro dodajanje novih računalnikov</a:t>
            </a:r>
          </a:p>
          <a:p>
            <a:pPr lvl="3" algn="just"/>
            <a:r>
              <a:rPr lang="sl-SI" dirty="0">
                <a:solidFill>
                  <a:srgbClr val="FF0000"/>
                </a:solidFill>
              </a:rPr>
              <a:t>Kopija produkcijskega okolja</a:t>
            </a:r>
          </a:p>
          <a:p>
            <a:pPr lvl="2" algn="just"/>
            <a:r>
              <a:rPr lang="sl-SI" dirty="0">
                <a:solidFill>
                  <a:srgbClr val="FF0000"/>
                </a:solidFill>
              </a:rPr>
              <a:t>Konsolidacija strežnikov</a:t>
            </a:r>
          </a:p>
          <a:p>
            <a:pPr lvl="3" algn="just"/>
            <a:r>
              <a:rPr lang="sl-SI" dirty="0">
                <a:solidFill>
                  <a:srgbClr val="FF0000"/>
                </a:solidFill>
              </a:rPr>
              <a:t>Boljša izkoriščenost strojne opreme</a:t>
            </a:r>
          </a:p>
          <a:p>
            <a:pPr lvl="3" algn="just"/>
            <a:r>
              <a:rPr lang="sl-SI" dirty="0">
                <a:solidFill>
                  <a:srgbClr val="FF0000"/>
                </a:solidFill>
              </a:rPr>
              <a:t>Manj strežnikov – manjši stroški za napajanje, hlajenje, ...</a:t>
            </a:r>
          </a:p>
          <a:p>
            <a:pPr lvl="3" algn="just"/>
            <a:r>
              <a:rPr lang="sl-SI" dirty="0">
                <a:solidFill>
                  <a:srgbClr val="FF0000"/>
                </a:solidFill>
              </a:rPr>
              <a:t>Ni čakanja na dobavo strojne opreme</a:t>
            </a:r>
          </a:p>
          <a:p>
            <a:pPr lvl="3" algn="just"/>
            <a:r>
              <a:rPr lang="sl-SI" dirty="0">
                <a:solidFill>
                  <a:srgbClr val="FF0000"/>
                </a:solidFill>
              </a:rPr>
              <a:t>Lažje vzdrževanje</a:t>
            </a:r>
          </a:p>
          <a:p>
            <a:pPr lvl="2" algn="just"/>
            <a:r>
              <a:rPr lang="sl-SI" dirty="0">
                <a:solidFill>
                  <a:srgbClr val="FF0000"/>
                </a:solidFill>
              </a:rPr>
              <a:t>Neprekinjeno poslovanje</a:t>
            </a:r>
          </a:p>
          <a:p>
            <a:pPr lvl="3" algn="just"/>
            <a:r>
              <a:rPr lang="sl-SI" dirty="0">
                <a:solidFill>
                  <a:srgbClr val="FF0000"/>
                </a:solidFill>
              </a:rPr>
              <a:t>Podvajanje opreme na oddaljenih lokacijah</a:t>
            </a:r>
          </a:p>
          <a:p>
            <a:pPr lvl="1"/>
            <a:endParaRPr lang="sl-SI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so poglavitne težave </a:t>
            </a:r>
            <a:r>
              <a:rPr lang="sl-SI" dirty="0" err="1" smtClean="0"/>
              <a:t>virtualizacije</a:t>
            </a:r>
            <a:endParaRPr lang="sl-SI" dirty="0" smtClean="0"/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Odpoved fizičnega strežnika bolj kritična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Nenadzorovana rast virtualnih strežnikov 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Nameščanje popravkov na fizični strežnik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Nadzor virtualnih strežnikov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Planiranje kapacitet</a:t>
            </a:r>
          </a:p>
          <a:p>
            <a:pPr lvl="1" algn="just"/>
            <a:r>
              <a:rPr lang="sl-SI" dirty="0">
                <a:solidFill>
                  <a:srgbClr val="FF0000"/>
                </a:solidFill>
              </a:rPr>
              <a:t>Vse aplikacije niso primerne za virtualno platformo</a:t>
            </a:r>
          </a:p>
          <a:p>
            <a:pPr lvl="1"/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Katere algoritme bi priporočili za zaščito informacij?</a:t>
            </a:r>
          </a:p>
          <a:p>
            <a:pPr lvl="1"/>
            <a:r>
              <a:rPr lang="sl-SI" dirty="0" smtClean="0"/>
              <a:t>3DES šifra</a:t>
            </a:r>
          </a:p>
          <a:p>
            <a:pPr lvl="1"/>
            <a:r>
              <a:rPr lang="sl-SI" dirty="0" smtClean="0"/>
              <a:t>Cezarjeva šifra</a:t>
            </a:r>
          </a:p>
          <a:p>
            <a:pPr lvl="1"/>
            <a:r>
              <a:rPr lang="sl-SI" dirty="0" smtClean="0"/>
              <a:t>RSA šifra</a:t>
            </a:r>
          </a:p>
          <a:p>
            <a:pPr lvl="1"/>
            <a:r>
              <a:rPr lang="sl-SI" dirty="0" smtClean="0"/>
              <a:t>Vigenerjeva šifra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SHA</a:t>
            </a:r>
          </a:p>
          <a:p>
            <a:pPr marL="365760" lvl="1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579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izmed navedenega NE sodi v sklop strogo namenskih programov?</a:t>
            </a:r>
          </a:p>
          <a:p>
            <a:pPr lvl="1"/>
            <a:r>
              <a:rPr lang="sl-SI" dirty="0" smtClean="0"/>
              <a:t>Programi za vodenje skladišča</a:t>
            </a:r>
          </a:p>
          <a:p>
            <a:pPr lvl="1"/>
            <a:r>
              <a:rPr lang="sl-SI" dirty="0" smtClean="0"/>
              <a:t>Program za delo z zbirko podatkov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Poslovni informacijski sistemi</a:t>
            </a:r>
          </a:p>
          <a:p>
            <a:pPr lvl="1"/>
            <a:r>
              <a:rPr lang="sl-SI" dirty="0" smtClean="0"/>
              <a:t>Open Office </a:t>
            </a:r>
          </a:p>
          <a:p>
            <a:pPr lvl="1"/>
            <a:r>
              <a:rPr lang="sl-SI" dirty="0" smtClean="0"/>
              <a:t>Programi za e-bančništvo</a:t>
            </a:r>
          </a:p>
          <a:p>
            <a:pPr lvl="1"/>
            <a:endParaRPr lang="sl-SI" dirty="0">
              <a:solidFill>
                <a:srgbClr val="FF0000"/>
              </a:solidFill>
            </a:endParaRP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Stran 67 na predavanjih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Kateri izmed navedenih ukazov rekurzivno izpiše vsebino trenutnega imenika vključno z informacijami v vseh podimenikih (MS DOS ukaz)</a:t>
            </a:r>
          </a:p>
          <a:p>
            <a:pPr lvl="1"/>
            <a:r>
              <a:rPr lang="sl-SI" dirty="0" smtClean="0"/>
              <a:t>Dir /r</a:t>
            </a:r>
          </a:p>
          <a:p>
            <a:pPr lvl="1"/>
            <a:r>
              <a:rPr lang="sl-SI" dirty="0" smtClean="0"/>
              <a:t>Dir /s</a:t>
            </a:r>
          </a:p>
          <a:p>
            <a:pPr lvl="1"/>
            <a:r>
              <a:rPr lang="sl-SI" dirty="0" smtClean="0"/>
              <a:t>Ls –alh</a:t>
            </a:r>
          </a:p>
          <a:p>
            <a:pPr lvl="1"/>
            <a:r>
              <a:rPr lang="sl-SI" dirty="0" smtClean="0"/>
              <a:t>Dir /ah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262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Kako bi zagotovili dostopnost spletnih strežnikov podjetja ob izpadu internetne povezave?</a:t>
            </a:r>
          </a:p>
          <a:p>
            <a:pPr lvl="1"/>
            <a:r>
              <a:rPr lang="sl-SI" dirty="0" smtClean="0"/>
              <a:t>Dodatna internetna povezava</a:t>
            </a:r>
          </a:p>
          <a:p>
            <a:pPr lvl="1"/>
            <a:r>
              <a:rPr lang="sl-SI" dirty="0" smtClean="0"/>
              <a:t>Podvojitev centralnega usmerjevalnika</a:t>
            </a:r>
          </a:p>
          <a:p>
            <a:pPr lvl="1"/>
            <a:r>
              <a:rPr lang="sl-SI" dirty="0" smtClean="0"/>
              <a:t>Dodatna internetna povezava drugega ISP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Podvojitev spletnega strežnika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Kaj izmed navedenega predstavlja licenčni model programske opreme?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GPL</a:t>
            </a:r>
          </a:p>
          <a:p>
            <a:pPr lvl="1"/>
            <a:r>
              <a:rPr lang="sl-SI" dirty="0" smtClean="0"/>
              <a:t>NDR</a:t>
            </a:r>
          </a:p>
          <a:p>
            <a:pPr lvl="1"/>
            <a:r>
              <a:rPr lang="sl-SI" dirty="0" smtClean="0"/>
              <a:t>OEM</a:t>
            </a:r>
          </a:p>
          <a:p>
            <a:pPr lvl="1"/>
            <a:r>
              <a:rPr lang="sl-SI" dirty="0" smtClean="0"/>
              <a:t>BASH</a:t>
            </a:r>
          </a:p>
          <a:p>
            <a:pPr lvl="1"/>
            <a:r>
              <a:rPr lang="sl-SI" dirty="0" smtClean="0"/>
              <a:t>BSD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744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Kje se izvajajo programi?</a:t>
            </a:r>
          </a:p>
          <a:p>
            <a:pPr lvl="1"/>
            <a:r>
              <a:rPr lang="sl-SI" dirty="0" smtClean="0"/>
              <a:t>Na trdem disku</a:t>
            </a:r>
          </a:p>
          <a:p>
            <a:pPr lvl="1"/>
            <a:r>
              <a:rPr lang="sl-SI" dirty="0" smtClean="0">
                <a:solidFill>
                  <a:srgbClr val="FF0000"/>
                </a:solidFill>
              </a:rPr>
              <a:t>Na centralni procesni enoti</a:t>
            </a:r>
          </a:p>
          <a:p>
            <a:pPr lvl="1"/>
            <a:r>
              <a:rPr lang="sl-SI" dirty="0" smtClean="0"/>
              <a:t>V pomnilniku</a:t>
            </a:r>
          </a:p>
          <a:p>
            <a:pPr lvl="1"/>
            <a:r>
              <a:rPr lang="sl-SI" dirty="0" smtClean="0"/>
              <a:t>Na grafični procesni enoti (GPU)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769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1312</TotalTime>
  <Words>743</Words>
  <Application>Microsoft Office PowerPoint</Application>
  <PresentationFormat>Diaprojekcija na zaslonu (4:3)</PresentationFormat>
  <Paragraphs>158</Paragraphs>
  <Slides>34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Thermal</vt:lpstr>
      <vt:lpstr>VZDRŽEVANJE SISTEMSKE PROGRAMSKE OPREME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Marjan Kaligaro</dc:creator>
  <cp:lastModifiedBy>JURE</cp:lastModifiedBy>
  <cp:revision>104</cp:revision>
  <dcterms:created xsi:type="dcterms:W3CDTF">2006-08-16T00:00:00Z</dcterms:created>
  <dcterms:modified xsi:type="dcterms:W3CDTF">2016-12-07T16:44:16Z</dcterms:modified>
</cp:coreProperties>
</file>