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2D92ED1-E15E-4298-8F4E-7C52B22EA423}">
  <a:tblStyle styleId="{32D92ED1-E15E-4298-8F4E-7C52B22EA4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1fad0f9a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1fad0f9a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really want to clarify some technical basics to hopefully provide a comprehensive understanding of GitHub and therefore git.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think this is the most important thing to learn in the beginning. And understanding this well enough to be able to </a:t>
            </a:r>
            <a:r>
              <a:rPr lang="en-GB"/>
              <a:t>incorporate</a:t>
            </a:r>
            <a:r>
              <a:rPr lang="en-GB"/>
              <a:t> GitHub without much stress into your daily work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1fad0f9a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1fad0f9a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1fad0f9a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1fad0f9a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an account on GitHub now if you don’t have one yet or else make sure to be logged in, if you want to follow along.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1fad0f9a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1fad0f9a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(Meanwhile)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creator of git and Linux. 		Who better to take a quick glance at their profile than him.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 an aspiring programmer you should have one god and one god only and that’s him.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Probably more than half of all computers/servers/mobile phones in existence run Linux or at least parts of it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--- repositories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Besides name and description, GitHub automatically displays the predominant programming language, as well as social features such as stars and forks which we will discuss later.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--- activity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Try to use the visual representation of your activity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→ Okay let’s create a new repository now and do it completely from scratch, at least once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1fad0f9a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1fad0f9a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4: cd is an acronym of current directory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1fad0f9a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1fad0f9a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1fad0f9a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1fad0f9a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3572875"/>
            <a:ext cx="8520600" cy="151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git/git" TargetMode="External"/><Relationship Id="rId4" Type="http://schemas.openxmlformats.org/officeDocument/2006/relationships/hyperlink" Target="https://github.com/torvald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025" y="1240800"/>
            <a:ext cx="6274500" cy="31372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744575"/>
            <a:ext cx="8520600" cy="6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An introduction to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39775" y="358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By Jurek Baumann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</a:rPr>
              <a:t>https://github.com/JurekInholland</a:t>
            </a:r>
            <a:endParaRPr sz="1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GitHub?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3572875"/>
            <a:ext cx="8520600" cy="15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434343"/>
                </a:solidFill>
              </a:rPr>
              <a:t>GitHub is not git.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650" y="1322525"/>
            <a:ext cx="4500700" cy="22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87900" y="386525"/>
            <a:ext cx="874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git then? And what is GitHub?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87925" y="3989975"/>
            <a:ext cx="8744400" cy="10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434343"/>
                </a:solidFill>
              </a:rPr>
              <a:t>Git is the underlying technology while GitHub adds offsite backups, collaboration and communication features as well as additional software, such as GitHub Desktop that makes our </a:t>
            </a:r>
            <a:r>
              <a:rPr lang="en-GB">
                <a:solidFill>
                  <a:srgbClr val="434343"/>
                </a:solidFill>
              </a:rPr>
              <a:t>lives</a:t>
            </a:r>
            <a:r>
              <a:rPr lang="en-GB">
                <a:solidFill>
                  <a:srgbClr val="434343"/>
                </a:solidFill>
              </a:rPr>
              <a:t> easier. Especially when working together.</a:t>
            </a:r>
            <a:endParaRPr>
              <a:solidFill>
                <a:srgbClr val="434343"/>
              </a:solidFill>
            </a:endParaRPr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952500" y="10744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{32D92ED1-E15E-4298-8F4E-7C52B22EA423}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u="sng">
                          <a:solidFill>
                            <a:srgbClr val="434343"/>
                          </a:solidFill>
                        </a:rPr>
                        <a:t>git</a:t>
                      </a:r>
                      <a:endParaRPr b="1" u="sng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u="sng">
                          <a:solidFill>
                            <a:srgbClr val="434343"/>
                          </a:solidFill>
                        </a:rPr>
                        <a:t>GitHub</a:t>
                      </a:r>
                      <a:endParaRPr b="1" u="sng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</a:rPr>
                        <a:t>Open source software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r:id="rId3"/>
                        </a:rPr>
                        <a:t>https://github.com/git/git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</a:rPr>
                        <a:t>A hosting service for git repositories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</a:rPr>
                        <a:t>A command-line tool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</a:rPr>
                        <a:t>A social platform for collaborating and communicating.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</a:rPr>
                        <a:t>A revision (version) control system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</a:rPr>
                        <a:t>I</a:t>
                      </a:r>
                      <a:r>
                        <a:rPr lang="en-GB">
                          <a:solidFill>
                            <a:srgbClr val="434343"/>
                          </a:solidFill>
                        </a:rPr>
                        <a:t>s a consequence of the emergence of git and one of numerous hosting services.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</a:rPr>
                        <a:t>Developed by Linus Torvalds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r:id="rId4"/>
                        </a:rPr>
                        <a:t>https://github.com/torvalds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</a:rPr>
                        <a:t>Recently bought by Microsoft for $7.5B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9444" l="0" r="0" t="0"/>
          <a:stretch/>
        </p:blipFill>
        <p:spPr>
          <a:xfrm>
            <a:off x="5075550" y="604799"/>
            <a:ext cx="3826249" cy="359627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vs. GitHub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228800" y="4148999"/>
            <a:ext cx="3357000" cy="15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git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5002425" y="4201074"/>
            <a:ext cx="3357000" cy="15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GitHub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38824"/>
            <a:ext cx="4417307" cy="23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370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look at someones GitHub profile 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3579" y="252425"/>
            <a:ext cx="3740747" cy="463865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4299575" y="1048200"/>
            <a:ext cx="2462100" cy="1555200"/>
          </a:xfrm>
          <a:prstGeom prst="rect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7121350" y="1165200"/>
            <a:ext cx="20520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These are repositories.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repository is a central place where related data and files are stored. A computer program or a website, for example.</a:t>
            </a:r>
            <a:endParaRPr/>
          </a:p>
        </p:txBody>
      </p:sp>
      <p:cxnSp>
        <p:nvCxnSpPr>
          <p:cNvPr id="88" name="Google Shape;88;p17"/>
          <p:cNvCxnSpPr/>
          <p:nvPr/>
        </p:nvCxnSpPr>
        <p:spPr>
          <a:xfrm>
            <a:off x="6776250" y="1399225"/>
            <a:ext cx="395100" cy="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7"/>
          <p:cNvSpPr/>
          <p:nvPr/>
        </p:nvSpPr>
        <p:spPr>
          <a:xfrm>
            <a:off x="4299575" y="2668925"/>
            <a:ext cx="2462100" cy="6960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185275" y="2513250"/>
            <a:ext cx="2262300" cy="21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a visualization of historical activity.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more productive you are on a given day, the stronger saturated the green color of that square becomes. If you do nothing, the square stays grey. </a:t>
            </a:r>
            <a:endParaRPr/>
          </a:p>
        </p:txBody>
      </p:sp>
      <p:cxnSp>
        <p:nvCxnSpPr>
          <p:cNvPr id="91" name="Google Shape;91;p17"/>
          <p:cNvCxnSpPr/>
          <p:nvPr/>
        </p:nvCxnSpPr>
        <p:spPr>
          <a:xfrm>
            <a:off x="2291075" y="2720525"/>
            <a:ext cx="20085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0" y="130200"/>
            <a:ext cx="423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do it from scratch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0" y="772650"/>
            <a:ext cx="46320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1"/>
            </a:pPr>
            <a:r>
              <a:rPr lang="en-GB" sz="1400">
                <a:solidFill>
                  <a:srgbClr val="000000"/>
                </a:solidFill>
              </a:rPr>
              <a:t>Create a new folder that is going to contain the files of your new repository.</a:t>
            </a:r>
            <a:br>
              <a:rPr lang="en-GB" sz="1400">
                <a:solidFill>
                  <a:srgbClr val="000000"/>
                </a:solidFill>
              </a:rPr>
            </a:br>
            <a:br>
              <a:rPr lang="en-GB" sz="1400">
                <a:solidFill>
                  <a:srgbClr val="000000"/>
                </a:solidFill>
              </a:rPr>
            </a:br>
            <a:r>
              <a:rPr lang="en-GB" sz="1400">
                <a:solidFill>
                  <a:schemeClr val="dk1"/>
                </a:solidFill>
              </a:rPr>
              <a:t>To make things easier, make sure this folder is inside your user folder like</a:t>
            </a:r>
            <a:br>
              <a:rPr lang="en-GB" sz="1400">
                <a:solidFill>
                  <a:schemeClr val="dk1"/>
                </a:solidFill>
              </a:rPr>
            </a:br>
            <a:r>
              <a:rPr lang="en-GB" sz="14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C:\Users\jurek\Documents\GitHub\tutorial</a:t>
            </a:r>
            <a:r>
              <a:rPr lang="en-GB" sz="1400">
                <a:solidFill>
                  <a:schemeClr val="dk1"/>
                </a:solidFill>
              </a:rPr>
              <a:t> for example.</a:t>
            </a:r>
            <a:br>
              <a:rPr lang="en-GB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2"/>
            </a:pPr>
            <a:r>
              <a:rPr lang="en-GB" sz="1400">
                <a:solidFill>
                  <a:schemeClr val="dk1"/>
                </a:solidFill>
              </a:rPr>
              <a:t>Go to github.com and create a new repository.</a:t>
            </a:r>
            <a:br>
              <a:rPr lang="en-GB" sz="1400">
                <a:solidFill>
                  <a:schemeClr val="dk1"/>
                </a:solidFill>
              </a:rPr>
            </a:br>
            <a:r>
              <a:rPr lang="en-GB" sz="1400">
                <a:solidFill>
                  <a:schemeClr val="dk1"/>
                </a:solidFill>
              </a:rPr>
              <a:t>Name it however you want. tutorial for example.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3"/>
            </a:pPr>
            <a:r>
              <a:rPr lang="en-GB" sz="1400">
                <a:solidFill>
                  <a:srgbClr val="000000"/>
                </a:solidFill>
              </a:rPr>
              <a:t>Open up a command prompt (Start -&gt; type in cmd -&gt; press enter)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4"/>
            </a:pPr>
            <a:r>
              <a:rPr lang="en-GB" sz="1400">
                <a:solidFill>
                  <a:srgbClr val="000000"/>
                </a:solidFill>
              </a:rPr>
              <a:t>Navigate to your newly created folder by typing ‘cd’ and pasting the path to it.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45025"/>
            <a:ext cx="4236299" cy="4406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0" y="445025"/>
            <a:ext cx="423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do it from scratch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0" y="1017725"/>
            <a:ext cx="57948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5"/>
            </a:pPr>
            <a:r>
              <a:rPr lang="en-GB" sz="1400">
                <a:solidFill>
                  <a:srgbClr val="000000"/>
                </a:solidFill>
                <a:highlight>
                  <a:srgbClr val="D9D9D9"/>
                </a:highlight>
              </a:rPr>
              <a:t>git init</a:t>
            </a:r>
            <a:r>
              <a:rPr lang="en-GB" sz="1400">
                <a:solidFill>
                  <a:srgbClr val="000000"/>
                </a:solidFill>
              </a:rPr>
              <a:t> Initiate a new empty local git repository.</a:t>
            </a:r>
            <a:br>
              <a:rPr lang="en-GB" sz="1400">
                <a:solidFill>
                  <a:srgbClr val="000000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6"/>
            </a:pPr>
            <a:r>
              <a:rPr lang="en-GB" sz="1400">
                <a:solidFill>
                  <a:schemeClr val="dk1"/>
                </a:solidFill>
                <a:highlight>
                  <a:srgbClr val="D9D9D9"/>
                </a:highlight>
              </a:rPr>
              <a:t>git add -A</a:t>
            </a:r>
            <a:r>
              <a:rPr lang="en-GB" sz="1400">
                <a:solidFill>
                  <a:schemeClr val="dk1"/>
                </a:solidFill>
              </a:rPr>
              <a:t> Add all files inside the current folder to the repository. Every change from now on will be tracked.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7"/>
            </a:pPr>
            <a:r>
              <a:rPr lang="en-GB" sz="1400">
                <a:solidFill>
                  <a:srgbClr val="000000"/>
                </a:solidFill>
                <a:highlight>
                  <a:srgbClr val="D9D9D9"/>
                </a:highlight>
              </a:rPr>
              <a:t>git commit -m "add readme.txt"</a:t>
            </a:r>
            <a:r>
              <a:rPr lang="en-GB" sz="1400">
                <a:solidFill>
                  <a:srgbClr val="000000"/>
                </a:solidFill>
              </a:rPr>
              <a:t> Commit latest changes (the addition of our readme file). This creates a snapshot of the current state of our repository.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8"/>
            </a:pPr>
            <a:r>
              <a:rPr lang="en-GB" sz="1400">
                <a:solidFill>
                  <a:srgbClr val="000000"/>
                </a:solidFill>
                <a:highlight>
                  <a:srgbClr val="D9D9D9"/>
                </a:highlight>
              </a:rPr>
              <a:t>git remote add origin https://github.com/JurekInholland/tutorial.git</a:t>
            </a:r>
            <a:r>
              <a:rPr lang="en-GB" sz="1400">
                <a:solidFill>
                  <a:srgbClr val="000000"/>
                </a:solidFill>
              </a:rPr>
              <a:t> Link the local to the remote repository.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9"/>
            </a:pPr>
            <a:r>
              <a:rPr lang="en-GB" sz="1400">
                <a:solidFill>
                  <a:srgbClr val="000000"/>
                </a:solidFill>
                <a:highlight>
                  <a:srgbClr val="D9D9D9"/>
                </a:highlight>
              </a:rPr>
              <a:t>git push -u origin master</a:t>
            </a:r>
            <a:r>
              <a:rPr lang="en-GB" sz="1400">
                <a:solidFill>
                  <a:srgbClr val="000000"/>
                </a:solidFill>
              </a:rPr>
              <a:t> Push i.e. upload your files or rather the changes to your files to GitHub.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3572875"/>
            <a:ext cx="8520600" cy="15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