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handoutMasterIdLst>
    <p:handoutMasterId r:id="rId48"/>
  </p:handoutMasterIdLst>
  <p:sldIdLst>
    <p:sldId id="259" r:id="rId5"/>
    <p:sldId id="265" r:id="rId6"/>
    <p:sldId id="317" r:id="rId7"/>
    <p:sldId id="319" r:id="rId8"/>
    <p:sldId id="377" r:id="rId9"/>
    <p:sldId id="339" r:id="rId10"/>
    <p:sldId id="376" r:id="rId11"/>
    <p:sldId id="340" r:id="rId12"/>
    <p:sldId id="367" r:id="rId13"/>
    <p:sldId id="266" r:id="rId14"/>
    <p:sldId id="306" r:id="rId15"/>
    <p:sldId id="267" r:id="rId16"/>
    <p:sldId id="342" r:id="rId17"/>
    <p:sldId id="343" r:id="rId18"/>
    <p:sldId id="369" r:id="rId19"/>
    <p:sldId id="368" r:id="rId20"/>
    <p:sldId id="316" r:id="rId21"/>
    <p:sldId id="348" r:id="rId22"/>
    <p:sldId id="370" r:id="rId23"/>
    <p:sldId id="336" r:id="rId24"/>
    <p:sldId id="346" r:id="rId25"/>
    <p:sldId id="344" r:id="rId26"/>
    <p:sldId id="366" r:id="rId27"/>
    <p:sldId id="375" r:id="rId28"/>
    <p:sldId id="354" r:id="rId29"/>
    <p:sldId id="371" r:id="rId30"/>
    <p:sldId id="341" r:id="rId31"/>
    <p:sldId id="352" r:id="rId32"/>
    <p:sldId id="353" r:id="rId33"/>
    <p:sldId id="363" r:id="rId34"/>
    <p:sldId id="374" r:id="rId35"/>
    <p:sldId id="359" r:id="rId36"/>
    <p:sldId id="307" r:id="rId37"/>
    <p:sldId id="355" r:id="rId38"/>
    <p:sldId id="372" r:id="rId39"/>
    <p:sldId id="345" r:id="rId40"/>
    <p:sldId id="362" r:id="rId41"/>
    <p:sldId id="357" r:id="rId42"/>
    <p:sldId id="358" r:id="rId43"/>
    <p:sldId id="360" r:id="rId44"/>
    <p:sldId id="361" r:id="rId45"/>
    <p:sldId id="35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349" autoAdjust="0"/>
  </p:normalViewPr>
  <p:slideViewPr>
    <p:cSldViewPr snapToGrid="0" showGuides="1">
      <p:cViewPr varScale="1">
        <p:scale>
          <a:sx n="98" d="100"/>
          <a:sy n="98" d="100"/>
        </p:scale>
        <p:origin x="1014" y="84"/>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03/03/2022</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03/03/2022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318856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402809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2005055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4039734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728062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3439653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327405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20</a:t>
            </a:fld>
            <a:endParaRPr lang="en-GB"/>
          </a:p>
        </p:txBody>
      </p:sp>
    </p:spTree>
    <p:extLst>
      <p:ext uri="{BB962C8B-B14F-4D97-AF65-F5344CB8AC3E}">
        <p14:creationId xmlns:p14="http://schemas.microsoft.com/office/powerpoint/2010/main" val="525314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21</a:t>
            </a:fld>
            <a:endParaRPr lang="en-GB"/>
          </a:p>
        </p:txBody>
      </p:sp>
    </p:spTree>
    <p:extLst>
      <p:ext uri="{BB962C8B-B14F-4D97-AF65-F5344CB8AC3E}">
        <p14:creationId xmlns:p14="http://schemas.microsoft.com/office/powerpoint/2010/main" val="555430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22</a:t>
            </a:fld>
            <a:endParaRPr lang="en-GB"/>
          </a:p>
        </p:txBody>
      </p:sp>
    </p:spTree>
    <p:extLst>
      <p:ext uri="{BB962C8B-B14F-4D97-AF65-F5344CB8AC3E}">
        <p14:creationId xmlns:p14="http://schemas.microsoft.com/office/powerpoint/2010/main" val="258272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1369668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24</a:t>
            </a:fld>
            <a:endParaRPr lang="en-GB"/>
          </a:p>
        </p:txBody>
      </p:sp>
    </p:spTree>
    <p:extLst>
      <p:ext uri="{BB962C8B-B14F-4D97-AF65-F5344CB8AC3E}">
        <p14:creationId xmlns:p14="http://schemas.microsoft.com/office/powerpoint/2010/main" val="2977450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25</a:t>
            </a:fld>
            <a:endParaRPr lang="en-GB"/>
          </a:p>
        </p:txBody>
      </p:sp>
    </p:spTree>
    <p:extLst>
      <p:ext uri="{BB962C8B-B14F-4D97-AF65-F5344CB8AC3E}">
        <p14:creationId xmlns:p14="http://schemas.microsoft.com/office/powerpoint/2010/main" val="4141488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26</a:t>
            </a:fld>
            <a:endParaRPr lang="en-GB"/>
          </a:p>
        </p:txBody>
      </p:sp>
    </p:spTree>
    <p:extLst>
      <p:ext uri="{BB962C8B-B14F-4D97-AF65-F5344CB8AC3E}">
        <p14:creationId xmlns:p14="http://schemas.microsoft.com/office/powerpoint/2010/main" val="2629805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27</a:t>
            </a:fld>
            <a:endParaRPr lang="en-GB"/>
          </a:p>
        </p:txBody>
      </p:sp>
    </p:spTree>
    <p:extLst>
      <p:ext uri="{BB962C8B-B14F-4D97-AF65-F5344CB8AC3E}">
        <p14:creationId xmlns:p14="http://schemas.microsoft.com/office/powerpoint/2010/main" val="732845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28</a:t>
            </a:fld>
            <a:endParaRPr lang="en-GB"/>
          </a:p>
        </p:txBody>
      </p:sp>
    </p:spTree>
    <p:extLst>
      <p:ext uri="{BB962C8B-B14F-4D97-AF65-F5344CB8AC3E}">
        <p14:creationId xmlns:p14="http://schemas.microsoft.com/office/powerpoint/2010/main" val="1575381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29</a:t>
            </a:fld>
            <a:endParaRPr lang="en-GB"/>
          </a:p>
        </p:txBody>
      </p:sp>
    </p:spTree>
    <p:extLst>
      <p:ext uri="{BB962C8B-B14F-4D97-AF65-F5344CB8AC3E}">
        <p14:creationId xmlns:p14="http://schemas.microsoft.com/office/powerpoint/2010/main" val="95275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30</a:t>
            </a:fld>
            <a:endParaRPr lang="en-GB"/>
          </a:p>
        </p:txBody>
      </p:sp>
    </p:spTree>
    <p:extLst>
      <p:ext uri="{BB962C8B-B14F-4D97-AF65-F5344CB8AC3E}">
        <p14:creationId xmlns:p14="http://schemas.microsoft.com/office/powerpoint/2010/main" val="427769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31</a:t>
            </a:fld>
            <a:endParaRPr lang="en-GB"/>
          </a:p>
        </p:txBody>
      </p:sp>
    </p:spTree>
    <p:extLst>
      <p:ext uri="{BB962C8B-B14F-4D97-AF65-F5344CB8AC3E}">
        <p14:creationId xmlns:p14="http://schemas.microsoft.com/office/powerpoint/2010/main" val="630534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32</a:t>
            </a:fld>
            <a:endParaRPr lang="en-GB"/>
          </a:p>
        </p:txBody>
      </p:sp>
    </p:spTree>
    <p:extLst>
      <p:ext uri="{BB962C8B-B14F-4D97-AF65-F5344CB8AC3E}">
        <p14:creationId xmlns:p14="http://schemas.microsoft.com/office/powerpoint/2010/main" val="412630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33</a:t>
            </a:fld>
            <a:endParaRPr lang="en-GB"/>
          </a:p>
        </p:txBody>
      </p:sp>
    </p:spTree>
    <p:extLst>
      <p:ext uri="{BB962C8B-B14F-4D97-AF65-F5344CB8AC3E}">
        <p14:creationId xmlns:p14="http://schemas.microsoft.com/office/powerpoint/2010/main" val="3188560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34</a:t>
            </a:fld>
            <a:endParaRPr lang="en-GB"/>
          </a:p>
        </p:txBody>
      </p:sp>
    </p:spTree>
    <p:extLst>
      <p:ext uri="{BB962C8B-B14F-4D97-AF65-F5344CB8AC3E}">
        <p14:creationId xmlns:p14="http://schemas.microsoft.com/office/powerpoint/2010/main" val="2075554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35</a:t>
            </a:fld>
            <a:endParaRPr lang="en-GB"/>
          </a:p>
        </p:txBody>
      </p:sp>
    </p:spTree>
    <p:extLst>
      <p:ext uri="{BB962C8B-B14F-4D97-AF65-F5344CB8AC3E}">
        <p14:creationId xmlns:p14="http://schemas.microsoft.com/office/powerpoint/2010/main" val="219332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36</a:t>
            </a:fld>
            <a:endParaRPr lang="en-GB"/>
          </a:p>
        </p:txBody>
      </p:sp>
    </p:spTree>
    <p:extLst>
      <p:ext uri="{BB962C8B-B14F-4D97-AF65-F5344CB8AC3E}">
        <p14:creationId xmlns:p14="http://schemas.microsoft.com/office/powerpoint/2010/main" val="2435909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37</a:t>
            </a:fld>
            <a:endParaRPr lang="en-GB"/>
          </a:p>
        </p:txBody>
      </p:sp>
    </p:spTree>
    <p:extLst>
      <p:ext uri="{BB962C8B-B14F-4D97-AF65-F5344CB8AC3E}">
        <p14:creationId xmlns:p14="http://schemas.microsoft.com/office/powerpoint/2010/main" val="392443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38</a:t>
            </a:fld>
            <a:endParaRPr lang="en-GB"/>
          </a:p>
        </p:txBody>
      </p:sp>
    </p:spTree>
    <p:extLst>
      <p:ext uri="{BB962C8B-B14F-4D97-AF65-F5344CB8AC3E}">
        <p14:creationId xmlns:p14="http://schemas.microsoft.com/office/powerpoint/2010/main" val="1775906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39</a:t>
            </a:fld>
            <a:endParaRPr lang="en-GB"/>
          </a:p>
        </p:txBody>
      </p:sp>
    </p:spTree>
    <p:extLst>
      <p:ext uri="{BB962C8B-B14F-4D97-AF65-F5344CB8AC3E}">
        <p14:creationId xmlns:p14="http://schemas.microsoft.com/office/powerpoint/2010/main" val="353569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40</a:t>
            </a:fld>
            <a:endParaRPr lang="en-GB"/>
          </a:p>
        </p:txBody>
      </p:sp>
    </p:spTree>
    <p:extLst>
      <p:ext uri="{BB962C8B-B14F-4D97-AF65-F5344CB8AC3E}">
        <p14:creationId xmlns:p14="http://schemas.microsoft.com/office/powerpoint/2010/main" val="1990349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41</a:t>
            </a:fld>
            <a:endParaRPr lang="en-GB"/>
          </a:p>
        </p:txBody>
      </p:sp>
    </p:spTree>
    <p:extLst>
      <p:ext uri="{BB962C8B-B14F-4D97-AF65-F5344CB8AC3E}">
        <p14:creationId xmlns:p14="http://schemas.microsoft.com/office/powerpoint/2010/main" val="3843097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42</a:t>
            </a:fld>
            <a:endParaRPr lang="en-GB"/>
          </a:p>
        </p:txBody>
      </p:sp>
    </p:spTree>
    <p:extLst>
      <p:ext uri="{BB962C8B-B14F-4D97-AF65-F5344CB8AC3E}">
        <p14:creationId xmlns:p14="http://schemas.microsoft.com/office/powerpoint/2010/main" val="218338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79844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90330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6808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364334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921033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git-scm.com/download/wi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p:txBody>
          <a:bodyPr/>
          <a:lstStyle/>
          <a:p>
            <a:r>
              <a:rPr lang="en-US" dirty="0"/>
              <a:t>GIT basics</a:t>
            </a:r>
          </a:p>
        </p:txBody>
      </p:sp>
      <p:sp>
        <p:nvSpPr>
          <p:cNvPr id="9" name="Subtitle 8"/>
          <p:cNvSpPr>
            <a:spLocks noGrp="1"/>
          </p:cNvSpPr>
          <p:nvPr>
            <p:ph type="subTitle" idx="1"/>
          </p:nvPr>
        </p:nvSpPr>
        <p:spPr/>
        <p:txBody>
          <a:bodyPr/>
          <a:lstStyle/>
          <a:p>
            <a:pPr>
              <a:buNone/>
            </a:pPr>
            <a:r>
              <a:rPr lang="en-US" dirty="0"/>
              <a:t>Jurgis </a:t>
            </a:r>
            <a:r>
              <a:rPr lang="lt-LT" dirty="0"/>
              <a:t>Šidlauskas</a:t>
            </a:r>
            <a:r>
              <a:rPr lang="en-US" dirty="0"/>
              <a:t>, Software Engineer</a:t>
            </a:r>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Install</a:t>
            </a:r>
            <a:r>
              <a:rPr lang="lt-LT" dirty="0"/>
              <a:t> </a:t>
            </a:r>
            <a:r>
              <a:rPr lang="lt-LT" dirty="0" err="1"/>
              <a:t>git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spTree>
    <p:extLst>
      <p:ext uri="{BB962C8B-B14F-4D97-AF65-F5344CB8AC3E}">
        <p14:creationId xmlns:p14="http://schemas.microsoft.com/office/powerpoint/2010/main" val="385740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#1</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11</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lt-LT" sz="3200" dirty="0" err="1"/>
              <a:t>Initialize</a:t>
            </a:r>
            <a:r>
              <a:rPr lang="lt-LT" sz="3200" dirty="0"/>
              <a:t> a </a:t>
            </a:r>
            <a:r>
              <a:rPr lang="lt-LT" sz="3200" dirty="0" err="1"/>
              <a:t>new</a:t>
            </a:r>
            <a:r>
              <a:rPr lang="lt-LT" sz="3200" dirty="0"/>
              <a:t> </a:t>
            </a:r>
            <a:r>
              <a:rPr lang="lt-LT" sz="3200" dirty="0" err="1"/>
              <a:t>git</a:t>
            </a:r>
            <a:r>
              <a:rPr lang="lt-LT" sz="3200" dirty="0"/>
              <a:t> </a:t>
            </a:r>
            <a:r>
              <a:rPr lang="lt-LT" sz="3200" dirty="0" err="1"/>
              <a:t>project</a:t>
            </a:r>
            <a:endParaRPr lang="en-US" sz="3200" dirty="0"/>
          </a:p>
          <a:p>
            <a:r>
              <a:rPr lang="en-US" sz="3200" dirty="0"/>
              <a:t>Create a new file “readme.txt”</a:t>
            </a:r>
          </a:p>
          <a:p>
            <a:r>
              <a:rPr lang="en-US" sz="3200" dirty="0"/>
              <a:t>Commit changes to local repo</a:t>
            </a:r>
            <a:endParaRPr lang="lt-LT" sz="3200" dirty="0"/>
          </a:p>
        </p:txBody>
      </p:sp>
    </p:spTree>
    <p:extLst>
      <p:ext uri="{BB962C8B-B14F-4D97-AF65-F5344CB8AC3E}">
        <p14:creationId xmlns:p14="http://schemas.microsoft.com/office/powerpoint/2010/main" val="197738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a:t>
            </a:r>
            <a:r>
              <a:rPr lang="en-US" dirty="0"/>
              <a:t>.1</a:t>
            </a:r>
            <a:r>
              <a:rPr lang="lt-LT" dirty="0"/>
              <a:t>. </a:t>
            </a:r>
            <a:r>
              <a:rPr lang="en-US" dirty="0"/>
              <a:t>Remote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12</a:t>
            </a:fld>
            <a:endParaRPr lang="en-GB" dirty="0"/>
          </a:p>
        </p:txBody>
      </p:sp>
    </p:spTree>
    <p:extLst>
      <p:ext uri="{BB962C8B-B14F-4D97-AF65-F5344CB8AC3E}">
        <p14:creationId xmlns:p14="http://schemas.microsoft.com/office/powerpoint/2010/main" val="295592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remote add [remote-name] [</a:t>
            </a:r>
            <a:r>
              <a:rPr lang="en-US" sz="2800" b="1" dirty="0" err="1"/>
              <a:t>url</a:t>
            </a:r>
            <a:r>
              <a:rPr lang="en-US" sz="2800" b="1" dirty="0"/>
              <a:t>]</a:t>
            </a:r>
          </a:p>
          <a:p>
            <a:pPr lvl="1"/>
            <a:r>
              <a:rPr lang="en-US" sz="2400" dirty="0"/>
              <a:t> Add a new remote git repository as a </a:t>
            </a:r>
            <a:r>
              <a:rPr lang="en-US" sz="2400" dirty="0" err="1"/>
              <a:t>shortname</a:t>
            </a:r>
            <a:r>
              <a:rPr lang="en-US" sz="2400" dirty="0"/>
              <a:t> </a:t>
            </a:r>
          </a:p>
          <a:p>
            <a:pPr lvl="1"/>
            <a:endParaRPr lang="en-US" sz="2400" dirty="0"/>
          </a:p>
          <a:p>
            <a:pPr marL="0" indent="0">
              <a:buNone/>
            </a:pPr>
            <a:r>
              <a:rPr lang="fr-FR" sz="2800" b="1" dirty="0"/>
              <a:t>git </a:t>
            </a:r>
            <a:r>
              <a:rPr lang="fr-FR" sz="2800" b="1" dirty="0" err="1"/>
              <a:t>remote</a:t>
            </a:r>
            <a:r>
              <a:rPr lang="fr-FR" sz="2800" b="1" dirty="0"/>
              <a:t> -v</a:t>
            </a:r>
            <a:endParaRPr lang="en-US" sz="2800" b="1" dirty="0"/>
          </a:p>
          <a:p>
            <a:pPr lvl="1"/>
            <a:r>
              <a:rPr lang="en-US" sz="2400" dirty="0"/>
              <a:t> Lists all remote git repositories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93266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367457" cy="4310303"/>
          </a:xfrm>
        </p:spPr>
        <p:txBody>
          <a:bodyPr/>
          <a:lstStyle/>
          <a:p>
            <a:pPr marL="0" indent="0">
              <a:buNone/>
            </a:pPr>
            <a:r>
              <a:rPr lang="en-US" sz="2800" b="1" dirty="0"/>
              <a:t>git push [alias] [branch]</a:t>
            </a:r>
          </a:p>
          <a:p>
            <a:pPr lvl="1"/>
            <a:r>
              <a:rPr lang="en-US" sz="2400" dirty="0"/>
              <a:t> Uploads all local branch commits to remote repo branch</a:t>
            </a:r>
          </a:p>
          <a:p>
            <a:pPr lvl="1"/>
            <a:endParaRPr lang="en-US" sz="2400" dirty="0"/>
          </a:p>
          <a:p>
            <a:pPr marL="0" indent="0">
              <a:buNone/>
            </a:pPr>
            <a:r>
              <a:rPr lang="en-US" sz="2800" b="1" dirty="0"/>
              <a:t>git push -u [alias] [branch]</a:t>
            </a:r>
          </a:p>
          <a:p>
            <a:pPr lvl="1"/>
            <a:r>
              <a:rPr lang="en-US" sz="2400" dirty="0"/>
              <a:t> Sets upstream and uploads all local branch commits to remote repo branch (used only first time pushing a new branch)</a:t>
            </a:r>
          </a:p>
          <a:p>
            <a:pPr lvl="1"/>
            <a:endParaRPr lang="en-US" sz="2400" dirty="0"/>
          </a:p>
          <a:p>
            <a:pPr marL="0" indent="0">
              <a:buNone/>
            </a:pPr>
            <a:r>
              <a:rPr lang="fr-FR" sz="2800" b="1" dirty="0"/>
              <a:t>git pull</a:t>
            </a:r>
            <a:endParaRPr lang="en-US" sz="2800" b="1" dirty="0"/>
          </a:p>
          <a:p>
            <a:pPr lvl="1"/>
            <a:r>
              <a:rPr lang="en-US" sz="2400" dirty="0"/>
              <a:t> Fetches and merges any commits from the tracking remote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169781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367457" cy="4310303"/>
          </a:xfrm>
        </p:spPr>
        <p:txBody>
          <a:bodyPr/>
          <a:lstStyle/>
          <a:p>
            <a:pPr marL="0" indent="0">
              <a:buNone/>
            </a:pPr>
            <a:r>
              <a:rPr lang="fr-FR" sz="2800" b="1" dirty="0"/>
              <a:t>git </a:t>
            </a:r>
            <a:r>
              <a:rPr lang="fr-FR" sz="2800" b="1" dirty="0" err="1"/>
              <a:t>fetch</a:t>
            </a:r>
            <a:endParaRPr lang="en-US" sz="2800" b="1" dirty="0"/>
          </a:p>
          <a:p>
            <a:pPr lvl="1"/>
            <a:r>
              <a:rPr lang="en-US" sz="2400" dirty="0"/>
              <a:t> Download objects and refs from another repository</a:t>
            </a:r>
            <a:endParaRPr lang="lt-LT" sz="2400" dirty="0"/>
          </a:p>
          <a:p>
            <a:pPr lvl="1"/>
            <a:endParaRPr lang="fr-FR" sz="2800" b="1" dirty="0"/>
          </a:p>
          <a:p>
            <a:pPr marL="0" indent="0">
              <a:buNone/>
            </a:pPr>
            <a:r>
              <a:rPr lang="fr-FR" sz="2800" b="1" dirty="0"/>
              <a:t>git pull</a:t>
            </a:r>
            <a:endParaRPr lang="en-US" sz="2800" b="1" dirty="0"/>
          </a:p>
          <a:p>
            <a:pPr lvl="1"/>
            <a:r>
              <a:rPr lang="en-US" sz="2400" dirty="0"/>
              <a:t> Fetches and merges any commits from the tracking remote branch</a:t>
            </a:r>
          </a:p>
          <a:p>
            <a:pPr marL="216000" lvl="1" indent="0">
              <a:buNone/>
            </a:pPr>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15</a:t>
            </a:fld>
            <a:endParaRPr lang="en-GB" noProof="0" dirty="0"/>
          </a:p>
        </p:txBody>
      </p:sp>
    </p:spTree>
    <p:extLst>
      <p:ext uri="{BB962C8B-B14F-4D97-AF65-F5344CB8AC3E}">
        <p14:creationId xmlns:p14="http://schemas.microsoft.com/office/powerpoint/2010/main" val="1354629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16</a:t>
            </a:fld>
            <a:endParaRPr lang="en-GB" dirty="0"/>
          </a:p>
        </p:txBody>
      </p:sp>
    </p:spTree>
    <p:extLst>
      <p:ext uri="{BB962C8B-B14F-4D97-AF65-F5344CB8AC3E}">
        <p14:creationId xmlns:p14="http://schemas.microsoft.com/office/powerpoint/2010/main" val="367035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GitHub account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sz="3600" dirty="0">
                <a:hlinkClick r:id="rId3"/>
              </a:rPr>
              <a:t>www.github.com</a:t>
            </a:r>
            <a:endParaRPr lang="en-US" sz="3600" dirty="0"/>
          </a:p>
          <a:p>
            <a:pPr marL="0" indent="0">
              <a:buNone/>
            </a:pPr>
            <a:endParaRPr lang="en-US" sz="3600" dirty="0"/>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17</a:t>
            </a:fld>
            <a:endParaRPr lang="en-GB" noProof="0" dirty="0"/>
          </a:p>
        </p:txBody>
      </p:sp>
    </p:spTree>
    <p:extLst>
      <p:ext uri="{BB962C8B-B14F-4D97-AF65-F5344CB8AC3E}">
        <p14:creationId xmlns:p14="http://schemas.microsoft.com/office/powerpoint/2010/main" val="310112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#2</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18</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repository in GitHub</a:t>
            </a:r>
          </a:p>
          <a:p>
            <a:r>
              <a:rPr lang="en-US" sz="3200" dirty="0"/>
              <a:t>Setup remote in your local git project</a:t>
            </a:r>
          </a:p>
          <a:p>
            <a:r>
              <a:rPr lang="en-US" sz="3200" dirty="0"/>
              <a:t>Push changes to GitHub</a:t>
            </a:r>
            <a:endParaRPr lang="lt-LT" sz="3200" dirty="0"/>
          </a:p>
        </p:txBody>
      </p:sp>
    </p:spTree>
    <p:extLst>
      <p:ext uri="{BB962C8B-B14F-4D97-AF65-F5344CB8AC3E}">
        <p14:creationId xmlns:p14="http://schemas.microsoft.com/office/powerpoint/2010/main" val="28910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Extra content</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19</a:t>
            </a:fld>
            <a:endParaRPr lang="en-GB" dirty="0"/>
          </a:p>
        </p:txBody>
      </p:sp>
    </p:spTree>
    <p:extLst>
      <p:ext uri="{BB962C8B-B14F-4D97-AF65-F5344CB8AC3E}">
        <p14:creationId xmlns:p14="http://schemas.microsoft.com/office/powerpoint/2010/main" val="198124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Git </a:t>
            </a:r>
            <a:r>
              <a:rPr lang="en-US" sz="3600" dirty="0" err="1"/>
              <a:t>esentials</a:t>
            </a:r>
            <a:endParaRPr lang="en-US" sz="3600" dirty="0"/>
          </a:p>
          <a:p>
            <a:pPr marL="180000" lvl="1" indent="0">
              <a:buNone/>
            </a:pPr>
            <a:r>
              <a:rPr lang="en-US" sz="3200" dirty="0"/>
              <a:t>1.1 Remote</a:t>
            </a:r>
            <a:endParaRPr lang="lt-LT" sz="3200" dirty="0"/>
          </a:p>
          <a:p>
            <a:pPr marL="457200" indent="-457200">
              <a:buFont typeface="+mj-lt"/>
              <a:buAutoNum type="arabicPeriod"/>
            </a:pPr>
            <a:r>
              <a:rPr lang="en-US" sz="3600" dirty="0"/>
              <a:t>Extra content</a:t>
            </a:r>
          </a:p>
          <a:p>
            <a:pPr marL="180000" lvl="1" indent="0">
              <a:buNone/>
            </a:pPr>
            <a:r>
              <a:rPr lang="en-US" sz="3200" dirty="0"/>
              <a:t>2.1 Branching</a:t>
            </a:r>
            <a:endParaRPr lang="en-US" sz="3600" dirty="0"/>
          </a:p>
          <a:p>
            <a:pPr marL="180000" lvl="1" indent="0">
              <a:buNone/>
            </a:pPr>
            <a:r>
              <a:rPr lang="en-US" sz="3200" dirty="0"/>
              <a:t>2.2 Undoing</a:t>
            </a:r>
          </a:p>
          <a:p>
            <a:pPr marL="457200" indent="-457200">
              <a:buFont typeface="+mj-lt"/>
              <a:buAutoNum type="arabicPeriod"/>
            </a:pPr>
            <a:r>
              <a:rPr lang="en-US" sz="3600" dirty="0"/>
              <a:t>Bonus practice</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workflow</a:t>
            </a:r>
            <a:endParaRPr lang="lt-LT"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20</a:t>
            </a:fld>
            <a:endParaRPr lang="en-GB" noProof="0" dirty="0"/>
          </a:p>
        </p:txBody>
      </p:sp>
      <p:pic>
        <p:nvPicPr>
          <p:cNvPr id="20" name="Content Placeholder 19">
            <a:extLst>
              <a:ext uri="{FF2B5EF4-FFF2-40B4-BE49-F238E27FC236}">
                <a16:creationId xmlns:a16="http://schemas.microsoft.com/office/drawing/2014/main" id="{C909A682-DB9C-4955-AB5B-A1955A4359A9}"/>
              </a:ext>
            </a:extLst>
          </p:cNvPr>
          <p:cNvPicPr>
            <a:picLocks noGrp="1" noChangeAspect="1"/>
          </p:cNvPicPr>
          <p:nvPr>
            <p:ph idx="1"/>
          </p:nvPr>
        </p:nvPicPr>
        <p:blipFill>
          <a:blip r:embed="rId3"/>
          <a:stretch>
            <a:fillRect/>
          </a:stretch>
        </p:blipFill>
        <p:spPr>
          <a:xfrm>
            <a:off x="784225" y="1338943"/>
            <a:ext cx="10272443" cy="5201651"/>
          </a:xfrm>
        </p:spPr>
      </p:pic>
    </p:spTree>
    <p:extLst>
      <p:ext uri="{BB962C8B-B14F-4D97-AF65-F5344CB8AC3E}">
        <p14:creationId xmlns:p14="http://schemas.microsoft.com/office/powerpoint/2010/main" val="89189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gitignore</a:t>
            </a:r>
            <a:endParaRPr lang="en-US" dirty="0"/>
          </a:p>
        </p:txBody>
      </p:sp>
      <p:sp>
        <p:nvSpPr>
          <p:cNvPr id="3" name="Content Placeholder 2"/>
          <p:cNvSpPr>
            <a:spLocks noGrp="1"/>
          </p:cNvSpPr>
          <p:nvPr>
            <p:ph idx="1"/>
          </p:nvPr>
        </p:nvSpPr>
        <p:spPr>
          <a:xfrm>
            <a:off x="809624" y="1533905"/>
            <a:ext cx="10621963" cy="4310303"/>
          </a:xfrm>
        </p:spPr>
        <p:txBody>
          <a:bodyPr/>
          <a:lstStyle/>
          <a:p>
            <a:r>
              <a:rPr lang="en-US" sz="3200" dirty="0"/>
              <a:t>.</a:t>
            </a:r>
            <a:r>
              <a:rPr lang="en-US" sz="3200" dirty="0" err="1"/>
              <a:t>gitignore</a:t>
            </a:r>
            <a:r>
              <a:rPr lang="en-US" sz="3200" dirty="0"/>
              <a:t> – file, that tells git which files (or patterns) it should ignore. It's usually used to avoid committing transient files from your working directory that aren't useful to other collaborators, such as compilation products, temporary files IDEs create, etc.</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21</a:t>
            </a:fld>
            <a:endParaRPr lang="en-GB" noProof="0" dirty="0"/>
          </a:p>
        </p:txBody>
      </p:sp>
    </p:spTree>
    <p:extLst>
      <p:ext uri="{BB962C8B-B14F-4D97-AF65-F5344CB8AC3E}">
        <p14:creationId xmlns:p14="http://schemas.microsoft.com/office/powerpoint/2010/main" val="213817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Tooling</a:t>
            </a:r>
          </a:p>
        </p:txBody>
      </p:sp>
      <p:sp>
        <p:nvSpPr>
          <p:cNvPr id="3" name="Content Placeholder 2"/>
          <p:cNvSpPr>
            <a:spLocks noGrp="1"/>
          </p:cNvSpPr>
          <p:nvPr>
            <p:ph idx="1"/>
          </p:nvPr>
        </p:nvSpPr>
        <p:spPr>
          <a:xfrm>
            <a:off x="809624" y="1533905"/>
            <a:ext cx="10621963" cy="4310303"/>
          </a:xfrm>
        </p:spPr>
        <p:txBody>
          <a:bodyPr/>
          <a:lstStyle/>
          <a:p>
            <a:pPr marL="0" indent="0">
              <a:buNone/>
            </a:pPr>
            <a:r>
              <a:rPr lang="fr-FR" sz="2800" b="1" dirty="0"/>
              <a:t>git config --</a:t>
            </a:r>
            <a:r>
              <a:rPr lang="fr-FR" sz="2800" b="1" dirty="0" err="1"/>
              <a:t>add</a:t>
            </a:r>
            <a:r>
              <a:rPr lang="fr-FR" sz="2800" b="1" dirty="0"/>
              <a:t> --system </a:t>
            </a:r>
            <a:r>
              <a:rPr lang="fr-FR" sz="2800" b="1" dirty="0" err="1"/>
              <a:t>core.editor</a:t>
            </a:r>
            <a:r>
              <a:rPr lang="fr-FR" sz="2800" b="1" dirty="0"/>
              <a:t> </a:t>
            </a:r>
            <a:r>
              <a:rPr lang="fr-FR" sz="2800" b="1" dirty="0" err="1"/>
              <a:t>notepad</a:t>
            </a:r>
            <a:endParaRPr lang="en-US" sz="2800" b="1" dirty="0"/>
          </a:p>
          <a:p>
            <a:pPr lvl="1"/>
            <a:r>
              <a:rPr lang="en-US" sz="2400" dirty="0"/>
              <a:t> sets notepad as a default editor (directed to windows users)</a:t>
            </a:r>
          </a:p>
          <a:p>
            <a:pPr lvl="1"/>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22</a:t>
            </a:fld>
            <a:endParaRPr lang="en-GB" noProof="0" dirty="0"/>
          </a:p>
        </p:txBody>
      </p:sp>
    </p:spTree>
    <p:extLst>
      <p:ext uri="{BB962C8B-B14F-4D97-AF65-F5344CB8AC3E}">
        <p14:creationId xmlns:p14="http://schemas.microsoft.com/office/powerpoint/2010/main" val="71583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Commit Messages</a:t>
            </a:r>
          </a:p>
        </p:txBody>
      </p:sp>
      <p:sp>
        <p:nvSpPr>
          <p:cNvPr id="3" name="Content Placeholder 2"/>
          <p:cNvSpPr>
            <a:spLocks noGrp="1"/>
          </p:cNvSpPr>
          <p:nvPr>
            <p:ph idx="1"/>
          </p:nvPr>
        </p:nvSpPr>
        <p:spPr>
          <a:xfrm>
            <a:off x="809624" y="1533905"/>
            <a:ext cx="10621963" cy="4310303"/>
          </a:xfrm>
        </p:spPr>
        <p:txBody>
          <a:bodyPr/>
          <a:lstStyle/>
          <a:p>
            <a:r>
              <a:rPr lang="en-US" sz="2400" dirty="0"/>
              <a:t>    feat: (new feature for the user, not a new feature for build script)</a:t>
            </a:r>
          </a:p>
          <a:p>
            <a:r>
              <a:rPr lang="en-US" sz="2400" dirty="0"/>
              <a:t>    fix: (bug fix for the user, not a fix to a build script)</a:t>
            </a:r>
          </a:p>
          <a:p>
            <a:r>
              <a:rPr lang="en-US" sz="2400" dirty="0"/>
              <a:t>    docs: (changes to the documentation)</a:t>
            </a:r>
          </a:p>
          <a:p>
            <a:r>
              <a:rPr lang="en-US" sz="2400" dirty="0"/>
              <a:t>    style: (formatting, missing semi colons, </a:t>
            </a:r>
            <a:r>
              <a:rPr lang="en-US" sz="2400" dirty="0" err="1"/>
              <a:t>etc</a:t>
            </a:r>
            <a:r>
              <a:rPr lang="en-US" sz="2400" dirty="0"/>
              <a:t>; no production code change)</a:t>
            </a:r>
          </a:p>
          <a:p>
            <a:r>
              <a:rPr lang="en-US" sz="2400" dirty="0"/>
              <a:t>    refactor: (refactoring production code, </a:t>
            </a:r>
            <a:r>
              <a:rPr lang="en-US" sz="2400" dirty="0" err="1"/>
              <a:t>eg.</a:t>
            </a:r>
            <a:r>
              <a:rPr lang="en-US" sz="2400" dirty="0"/>
              <a:t> renaming a variable)</a:t>
            </a:r>
          </a:p>
          <a:p>
            <a:r>
              <a:rPr lang="en-US" sz="2400" dirty="0"/>
              <a:t>    test: (adding missing tests, refactoring tests; no production code change)</a:t>
            </a:r>
          </a:p>
          <a:p>
            <a:r>
              <a:rPr lang="en-US" sz="2400" dirty="0"/>
              <a:t>    chore: (updating grunt tasks </a:t>
            </a:r>
            <a:r>
              <a:rPr lang="en-US" sz="2400" dirty="0" err="1"/>
              <a:t>etc</a:t>
            </a:r>
            <a:r>
              <a:rPr lang="en-US" sz="2400" dirty="0"/>
              <a:t>; no production code change)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23</a:t>
            </a:fld>
            <a:endParaRPr lang="en-GB" noProof="0" dirty="0"/>
          </a:p>
        </p:txBody>
      </p:sp>
    </p:spTree>
    <p:extLst>
      <p:ext uri="{BB962C8B-B14F-4D97-AF65-F5344CB8AC3E}">
        <p14:creationId xmlns:p14="http://schemas.microsoft.com/office/powerpoint/2010/main" val="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24</a:t>
            </a:fld>
            <a:endParaRPr lang="en-GB" dirty="0"/>
          </a:p>
        </p:txBody>
      </p:sp>
    </p:spTree>
    <p:extLst>
      <p:ext uri="{BB962C8B-B14F-4D97-AF65-F5344CB8AC3E}">
        <p14:creationId xmlns:p14="http://schemas.microsoft.com/office/powerpoint/2010/main" val="185047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#3</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25</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en-US" sz="3200" dirty="0"/>
              <a:t>Create a new directory “unwanted”</a:t>
            </a:r>
          </a:p>
          <a:p>
            <a:r>
              <a:rPr lang="en-US" sz="3200" dirty="0"/>
              <a:t>Create a new directory “important”</a:t>
            </a:r>
          </a:p>
          <a:p>
            <a:r>
              <a:rPr lang="en-US" sz="3200" dirty="0"/>
              <a:t>Create new files in each directories “file.txt”</a:t>
            </a:r>
          </a:p>
          <a:p>
            <a:r>
              <a:rPr lang="en-US" sz="3200" dirty="0"/>
              <a:t>Ignore “unwanted” </a:t>
            </a:r>
            <a:r>
              <a:rPr lang="en-US" sz="3200" dirty="0" err="1"/>
              <a:t>dir</a:t>
            </a:r>
            <a:endParaRPr lang="en-US" sz="3200" dirty="0"/>
          </a:p>
          <a:p>
            <a:r>
              <a:rPr lang="en-US" sz="3200" dirty="0"/>
              <a:t>Commit changes to local repo</a:t>
            </a:r>
            <a:endParaRPr lang="lt-LT" sz="3200" dirty="0"/>
          </a:p>
        </p:txBody>
      </p:sp>
    </p:spTree>
    <p:extLst>
      <p:ext uri="{BB962C8B-B14F-4D97-AF65-F5344CB8AC3E}">
        <p14:creationId xmlns:p14="http://schemas.microsoft.com/office/powerpoint/2010/main" val="134737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2.1</a:t>
            </a:r>
            <a:r>
              <a:rPr lang="lt-LT" dirty="0"/>
              <a:t>. </a:t>
            </a:r>
            <a:r>
              <a:rPr lang="en-US" dirty="0"/>
              <a:t>Branching</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26</a:t>
            </a:fld>
            <a:endParaRPr lang="en-GB" dirty="0"/>
          </a:p>
        </p:txBody>
      </p:sp>
    </p:spTree>
    <p:extLst>
      <p:ext uri="{BB962C8B-B14F-4D97-AF65-F5344CB8AC3E}">
        <p14:creationId xmlns:p14="http://schemas.microsoft.com/office/powerpoint/2010/main" val="1070562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9C5668-04F2-4D9B-887F-5FDCB5B27382}"/>
              </a:ext>
            </a:extLst>
          </p:cNvPr>
          <p:cNvPicPr>
            <a:picLocks noChangeAspect="1"/>
          </p:cNvPicPr>
          <p:nvPr/>
        </p:nvPicPr>
        <p:blipFill>
          <a:blip r:embed="rId3"/>
          <a:stretch>
            <a:fillRect/>
          </a:stretch>
        </p:blipFill>
        <p:spPr>
          <a:xfrm>
            <a:off x="4002639" y="3293403"/>
            <a:ext cx="6020322" cy="2804403"/>
          </a:xfrm>
          <a:prstGeom prst="rect">
            <a:avLst/>
          </a:prstGeom>
        </p:spPr>
      </p:pic>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5" y="1533905"/>
            <a:ext cx="6855772" cy="4310303"/>
          </a:xfrm>
        </p:spPr>
        <p:txBody>
          <a:bodyPr/>
          <a:lstStyle/>
          <a:p>
            <a:pPr marL="0" indent="0">
              <a:buNone/>
            </a:pPr>
            <a:r>
              <a:rPr lang="lt-LT" sz="2800" b="1" dirty="0" err="1"/>
              <a:t>git</a:t>
            </a:r>
            <a:r>
              <a:rPr lang="lt-LT" sz="2800" b="1" dirty="0"/>
              <a:t> </a:t>
            </a:r>
            <a:r>
              <a:rPr lang="lt-LT" sz="2800" b="1" dirty="0" err="1"/>
              <a:t>branch</a:t>
            </a:r>
            <a:r>
              <a:rPr lang="lt-LT" sz="2800" b="1" dirty="0"/>
              <a:t> [</a:t>
            </a:r>
            <a:r>
              <a:rPr lang="lt-LT" sz="2800" b="1" dirty="0" err="1"/>
              <a:t>branch</a:t>
            </a:r>
            <a:r>
              <a:rPr lang="lt-LT" sz="2800" b="1" dirty="0"/>
              <a:t>-name]</a:t>
            </a:r>
            <a:endParaRPr lang="en-US" sz="2800" b="1" dirty="0"/>
          </a:p>
          <a:p>
            <a:pPr lvl="1"/>
            <a:r>
              <a:rPr lang="en-US" sz="2400" dirty="0"/>
              <a:t> Creates a new branch</a:t>
            </a:r>
          </a:p>
          <a:p>
            <a:pPr marL="216000" lvl="1" indent="0">
              <a:buNone/>
            </a:pPr>
            <a:endParaRPr lang="en-US" sz="2400" dirty="0"/>
          </a:p>
          <a:p>
            <a:pPr marL="0" indent="0">
              <a:buNone/>
            </a:pPr>
            <a:r>
              <a:rPr lang="fr-FR" sz="2800" b="1" dirty="0"/>
              <a:t>git </a:t>
            </a:r>
            <a:r>
              <a:rPr lang="fr-FR" sz="2800" b="1" dirty="0" err="1"/>
              <a:t>checkout</a:t>
            </a:r>
            <a:r>
              <a:rPr lang="fr-FR" sz="2800" b="1" dirty="0"/>
              <a:t> [</a:t>
            </a:r>
            <a:r>
              <a:rPr lang="fr-FR" sz="2800" b="1" dirty="0" err="1"/>
              <a:t>branch-name</a:t>
            </a:r>
            <a:r>
              <a:rPr lang="fr-FR" sz="2800" b="1" dirty="0"/>
              <a:t>]/[commit-id]</a:t>
            </a:r>
            <a:endParaRPr lang="en-US" sz="2800" b="1" dirty="0"/>
          </a:p>
          <a:p>
            <a:pPr lvl="1"/>
            <a:r>
              <a:rPr lang="en-US" sz="2400" dirty="0"/>
              <a:t> Switches to the specified branch/commit and updates the working directory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27</a:t>
            </a:fld>
            <a:endParaRPr lang="en-GB" noProof="0" dirty="0"/>
          </a:p>
        </p:txBody>
      </p:sp>
    </p:spTree>
    <p:extLst>
      <p:ext uri="{BB962C8B-B14F-4D97-AF65-F5344CB8AC3E}">
        <p14:creationId xmlns:p14="http://schemas.microsoft.com/office/powerpoint/2010/main" val="87293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merge [</a:t>
            </a:r>
            <a:r>
              <a:rPr lang="lt-LT" sz="2800" b="1" dirty="0" err="1"/>
              <a:t>branch</a:t>
            </a:r>
            <a:r>
              <a:rPr lang="lt-LT" sz="2800" b="1" dirty="0"/>
              <a:t>]</a:t>
            </a:r>
            <a:endParaRPr lang="en-US" sz="2800" b="1" dirty="0"/>
          </a:p>
          <a:p>
            <a:pPr lvl="1"/>
            <a:r>
              <a:rPr lang="en-US" sz="2400" dirty="0"/>
              <a:t> Combines the specified branch's history into the current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28</a:t>
            </a:fld>
            <a:endParaRPr lang="en-GB" noProof="0" dirty="0"/>
          </a:p>
        </p:txBody>
      </p:sp>
      <p:pic>
        <p:nvPicPr>
          <p:cNvPr id="7" name="Picture 6">
            <a:extLst>
              <a:ext uri="{FF2B5EF4-FFF2-40B4-BE49-F238E27FC236}">
                <a16:creationId xmlns:a16="http://schemas.microsoft.com/office/drawing/2014/main" id="{2918B312-B602-4471-ABB9-AC5449A37AAC}"/>
              </a:ext>
            </a:extLst>
          </p:cNvPr>
          <p:cNvPicPr>
            <a:picLocks noChangeAspect="1"/>
          </p:cNvPicPr>
          <p:nvPr/>
        </p:nvPicPr>
        <p:blipFill>
          <a:blip r:embed="rId3"/>
          <a:stretch>
            <a:fillRect/>
          </a:stretch>
        </p:blipFill>
        <p:spPr>
          <a:xfrm>
            <a:off x="1704017" y="2674286"/>
            <a:ext cx="8782683" cy="3170017"/>
          </a:xfrm>
          <a:prstGeom prst="rect">
            <a:avLst/>
          </a:prstGeom>
        </p:spPr>
      </p:pic>
    </p:spTree>
    <p:extLst>
      <p:ext uri="{BB962C8B-B14F-4D97-AF65-F5344CB8AC3E}">
        <p14:creationId xmlns:p14="http://schemas.microsoft.com/office/powerpoint/2010/main" val="26381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3835B5-8E1B-43EB-A6FD-F7AB563BCF25}"/>
              </a:ext>
            </a:extLst>
          </p:cNvPr>
          <p:cNvPicPr>
            <a:picLocks noChangeAspect="1"/>
          </p:cNvPicPr>
          <p:nvPr/>
        </p:nvPicPr>
        <p:blipFill>
          <a:blip r:embed="rId3"/>
          <a:stretch>
            <a:fillRect/>
          </a:stretch>
        </p:blipFill>
        <p:spPr>
          <a:xfrm>
            <a:off x="1325781" y="3307848"/>
            <a:ext cx="9540437" cy="2536360"/>
          </a:xfrm>
          <a:prstGeom prst="rect">
            <a:avLst/>
          </a:prstGeom>
        </p:spPr>
      </p:pic>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en-US" sz="2800" b="1" dirty="0"/>
              <a:t>rebase</a:t>
            </a:r>
            <a:r>
              <a:rPr lang="lt-LT" sz="2800" b="1" dirty="0"/>
              <a:t> [</a:t>
            </a:r>
            <a:r>
              <a:rPr lang="lt-LT" sz="2800" b="1" dirty="0" err="1"/>
              <a:t>branch</a:t>
            </a:r>
            <a:r>
              <a:rPr lang="lt-LT" sz="2800" b="1" dirty="0"/>
              <a:t>]</a:t>
            </a:r>
            <a:endParaRPr lang="en-US" sz="2800" b="1" dirty="0"/>
          </a:p>
          <a:p>
            <a:pPr lvl="1"/>
            <a:r>
              <a:rPr lang="en-US" sz="2400" dirty="0"/>
              <a:t> Rebases specified branch's history into the current branch</a:t>
            </a:r>
          </a:p>
          <a:p>
            <a:pPr lvl="1"/>
            <a:endParaRPr lang="en-US" sz="2400" dirty="0"/>
          </a:p>
          <a:p>
            <a:pPr marL="0" indent="0">
              <a:buNone/>
            </a:pPr>
            <a:r>
              <a:rPr lang="lt-LT" sz="2800" b="1" dirty="0" err="1"/>
              <a:t>git</a:t>
            </a:r>
            <a:r>
              <a:rPr lang="lt-LT" sz="2800" b="1" dirty="0"/>
              <a:t> </a:t>
            </a:r>
            <a:r>
              <a:rPr lang="en-US" sz="2800" b="1" dirty="0"/>
              <a:t>rebase</a:t>
            </a:r>
            <a:r>
              <a:rPr lang="lt-LT" sz="2800" b="1" dirty="0"/>
              <a:t> </a:t>
            </a:r>
            <a:r>
              <a:rPr lang="en-US" sz="2800" b="1" dirty="0"/>
              <a:t>--continue</a:t>
            </a:r>
          </a:p>
          <a:p>
            <a:pPr lvl="1"/>
            <a:r>
              <a:rPr lang="en-US" sz="2400" dirty="0"/>
              <a:t> Continue to the next conflict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29</a:t>
            </a:fld>
            <a:endParaRPr lang="en-GB" noProof="0" dirty="0"/>
          </a:p>
        </p:txBody>
      </p:sp>
    </p:spTree>
    <p:extLst>
      <p:ext uri="{BB962C8B-B14F-4D97-AF65-F5344CB8AC3E}">
        <p14:creationId xmlns:p14="http://schemas.microsoft.com/office/powerpoint/2010/main" val="338205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1</a:t>
            </a:r>
            <a:r>
              <a:rPr lang="lt-LT" dirty="0"/>
              <a:t>. </a:t>
            </a:r>
            <a:r>
              <a:rPr lang="en-US" dirty="0"/>
              <a:t>Git essentials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fr-FR" sz="2800" b="1" dirty="0"/>
              <a:t>git merge [alias]/[</a:t>
            </a:r>
            <a:r>
              <a:rPr lang="fr-FR" sz="2800" b="1" dirty="0" err="1"/>
              <a:t>branch</a:t>
            </a:r>
            <a:r>
              <a:rPr lang="fr-FR" sz="2800" b="1" dirty="0"/>
              <a:t>]</a:t>
            </a:r>
            <a:endParaRPr lang="en-US" sz="2800" b="1" dirty="0"/>
          </a:p>
          <a:p>
            <a:pPr lvl="1"/>
            <a:r>
              <a:rPr lang="en-US" sz="2400" dirty="0"/>
              <a:t>merges a remote branch into your current branch to bring it up to date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30</a:t>
            </a:fld>
            <a:endParaRPr lang="en-GB" noProof="0" dirty="0"/>
          </a:p>
        </p:txBody>
      </p:sp>
    </p:spTree>
    <p:extLst>
      <p:ext uri="{BB962C8B-B14F-4D97-AF65-F5344CB8AC3E}">
        <p14:creationId xmlns:p14="http://schemas.microsoft.com/office/powerpoint/2010/main" val="3990736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31</a:t>
            </a:fld>
            <a:endParaRPr lang="en-GB" dirty="0"/>
          </a:p>
        </p:txBody>
      </p:sp>
    </p:spTree>
    <p:extLst>
      <p:ext uri="{BB962C8B-B14F-4D97-AF65-F5344CB8AC3E}">
        <p14:creationId xmlns:p14="http://schemas.microsoft.com/office/powerpoint/2010/main" val="2807414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#4</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32</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“feature”</a:t>
            </a:r>
          </a:p>
          <a:p>
            <a:r>
              <a:rPr lang="en-US" sz="3200" dirty="0"/>
              <a:t>Make some changes in that branch</a:t>
            </a:r>
          </a:p>
          <a:p>
            <a:r>
              <a:rPr lang="en-US" sz="3200" dirty="0"/>
              <a:t>Merge master with branch</a:t>
            </a:r>
          </a:p>
        </p:txBody>
      </p:sp>
    </p:spTree>
    <p:extLst>
      <p:ext uri="{BB962C8B-B14F-4D97-AF65-F5344CB8AC3E}">
        <p14:creationId xmlns:p14="http://schemas.microsoft.com/office/powerpoint/2010/main" val="1879522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#5</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33</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“conflicts” from master</a:t>
            </a:r>
          </a:p>
          <a:p>
            <a:r>
              <a:rPr lang="en-US" sz="3200" dirty="0"/>
              <a:t>Create conflicting commits in master and new branch</a:t>
            </a:r>
          </a:p>
          <a:p>
            <a:r>
              <a:rPr lang="en-US" sz="3200" dirty="0"/>
              <a:t>Merge master with branch (resolve conflict)</a:t>
            </a:r>
          </a:p>
        </p:txBody>
      </p:sp>
    </p:spTree>
    <p:extLst>
      <p:ext uri="{BB962C8B-B14F-4D97-AF65-F5344CB8AC3E}">
        <p14:creationId xmlns:p14="http://schemas.microsoft.com/office/powerpoint/2010/main" val="231887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#5 bonus</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34</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another conflicting commit in master and “conflicts” branch</a:t>
            </a:r>
          </a:p>
          <a:p>
            <a:r>
              <a:rPr lang="en-US" sz="3200" dirty="0"/>
              <a:t>Rebase master with branch</a:t>
            </a:r>
          </a:p>
        </p:txBody>
      </p:sp>
    </p:spTree>
    <p:extLst>
      <p:ext uri="{BB962C8B-B14F-4D97-AF65-F5344CB8AC3E}">
        <p14:creationId xmlns:p14="http://schemas.microsoft.com/office/powerpoint/2010/main" val="359725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2.2</a:t>
            </a:r>
            <a:r>
              <a:rPr lang="lt-LT" dirty="0"/>
              <a:t>. </a:t>
            </a:r>
            <a:r>
              <a:rPr lang="en-US" dirty="0"/>
              <a:t>Undoing</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35</a:t>
            </a:fld>
            <a:endParaRPr lang="en-GB" dirty="0"/>
          </a:p>
        </p:txBody>
      </p:sp>
    </p:spTree>
    <p:extLst>
      <p:ext uri="{BB962C8B-B14F-4D97-AF65-F5344CB8AC3E}">
        <p14:creationId xmlns:p14="http://schemas.microsoft.com/office/powerpoint/2010/main" val="4111153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Redo commits</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reset [commit]</a:t>
            </a:r>
          </a:p>
          <a:p>
            <a:pPr lvl="1"/>
            <a:r>
              <a:rPr lang="en-US" sz="2400" dirty="0"/>
              <a:t> Undoes all commits after [commit], preserving changes locally</a:t>
            </a:r>
          </a:p>
          <a:p>
            <a:pPr marL="0" indent="0">
              <a:buNone/>
            </a:pPr>
            <a:endParaRPr lang="en-US" sz="2400" dirty="0"/>
          </a:p>
          <a:p>
            <a:pPr marL="0" indent="0">
              <a:buNone/>
            </a:pPr>
            <a:r>
              <a:rPr lang="fr-FR" sz="2800" b="1" dirty="0"/>
              <a:t>git reset --hard [commit]</a:t>
            </a:r>
            <a:endParaRPr lang="en-US" sz="2800" b="1" dirty="0"/>
          </a:p>
          <a:p>
            <a:pPr lvl="1"/>
            <a:r>
              <a:rPr lang="en-US" sz="2400" dirty="0"/>
              <a:t> Clears staging area, rewrites working tree from specified [commit]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36</a:t>
            </a:fld>
            <a:endParaRPr lang="en-GB" noProof="0" dirty="0"/>
          </a:p>
        </p:txBody>
      </p:sp>
    </p:spTree>
    <p:extLst>
      <p:ext uri="{BB962C8B-B14F-4D97-AF65-F5344CB8AC3E}">
        <p14:creationId xmlns:p14="http://schemas.microsoft.com/office/powerpoint/2010/main" val="1369041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sz="4800" dirty="0"/>
              <a:t>3. Bonus practice</a:t>
            </a:r>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37</a:t>
            </a:fld>
            <a:endParaRPr lang="en-GB" dirty="0"/>
          </a:p>
        </p:txBody>
      </p:sp>
    </p:spTree>
    <p:extLst>
      <p:ext uri="{BB962C8B-B14F-4D97-AF65-F5344CB8AC3E}">
        <p14:creationId xmlns:p14="http://schemas.microsoft.com/office/powerpoint/2010/main" val="1693456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#6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38</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“Hello world!” project in </a:t>
            </a:r>
            <a:r>
              <a:rPr lang="en-US" sz="3200" dirty="0" err="1"/>
              <a:t>Intellij</a:t>
            </a:r>
            <a:endParaRPr lang="en-US" sz="3200" dirty="0"/>
          </a:p>
          <a:p>
            <a:r>
              <a:rPr lang="en-US" sz="3200" dirty="0"/>
              <a:t>Run it!</a:t>
            </a:r>
          </a:p>
          <a:p>
            <a:r>
              <a:rPr lang="en-US" sz="3200" dirty="0"/>
              <a:t>Init git repo</a:t>
            </a:r>
          </a:p>
          <a:p>
            <a:r>
              <a:rPr lang="en-US" sz="3200" dirty="0"/>
              <a:t>Ignore compiled files including the directories they’re in</a:t>
            </a:r>
          </a:p>
          <a:p>
            <a:r>
              <a:rPr lang="en-US" sz="3200" dirty="0"/>
              <a:t>Commit changes</a:t>
            </a:r>
          </a:p>
          <a:p>
            <a:endParaRPr lang="lt-LT" sz="3200" dirty="0"/>
          </a:p>
        </p:txBody>
      </p:sp>
    </p:spTree>
    <p:extLst>
      <p:ext uri="{BB962C8B-B14F-4D97-AF65-F5344CB8AC3E}">
        <p14:creationId xmlns:p14="http://schemas.microsoft.com/office/powerpoint/2010/main" val="2480090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#7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39</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“feature”</a:t>
            </a:r>
          </a:p>
          <a:p>
            <a:r>
              <a:rPr lang="en-US" sz="3200" dirty="0"/>
              <a:t>Make some changes in that branch</a:t>
            </a:r>
          </a:p>
          <a:p>
            <a:r>
              <a:rPr lang="en-US" sz="3200" dirty="0"/>
              <a:t>Merge master with branch</a:t>
            </a:r>
          </a:p>
        </p:txBody>
      </p:sp>
    </p:spTree>
    <p:extLst>
      <p:ext uri="{BB962C8B-B14F-4D97-AF65-F5344CB8AC3E}">
        <p14:creationId xmlns:p14="http://schemas.microsoft.com/office/powerpoint/2010/main" val="381299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sz="3200" dirty="0"/>
              <a:t>Distributed version control</a:t>
            </a:r>
          </a:p>
          <a:p>
            <a:r>
              <a:rPr lang="en-US" sz="3200" dirty="0"/>
              <a:t>Users keep entire code and history on their location machines</a:t>
            </a:r>
          </a:p>
          <a:p>
            <a:pPr lvl="1"/>
            <a:r>
              <a:rPr lang="en-US" sz="2800" dirty="0"/>
              <a:t> Users can make any changes without internet access</a:t>
            </a:r>
          </a:p>
          <a:p>
            <a:pPr lvl="1"/>
            <a:r>
              <a:rPr lang="en-US" sz="2800" dirty="0"/>
              <a:t> (Except pushing and pulling changes from a remote server)</a:t>
            </a:r>
            <a:endParaRPr lang="lt-LT" sz="2800" dirty="0"/>
          </a:p>
          <a:p>
            <a:pPr lvl="1"/>
            <a:endParaRPr lang="lt-LT" sz="2800" dirty="0"/>
          </a:p>
          <a:p>
            <a:pPr marL="216000" lvl="1" indent="0">
              <a:buNone/>
            </a:pPr>
            <a:endParaRPr lang="lt-LT" sz="2800" dirty="0"/>
          </a:p>
          <a:p>
            <a:pPr marL="216000" lvl="1" indent="0">
              <a:buNone/>
            </a:pPr>
            <a:r>
              <a:rPr lang="en-US" sz="2800" dirty="0">
                <a:hlinkClick r:id="rId3"/>
              </a:rPr>
              <a:t>https://git-scm.com/docs/</a:t>
            </a:r>
            <a:endParaRPr lang="en-US" sz="28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#8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40</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“conflicts” from master</a:t>
            </a:r>
          </a:p>
          <a:p>
            <a:r>
              <a:rPr lang="en-US" sz="3200" dirty="0"/>
              <a:t>Create conflicting commits in master and new branch</a:t>
            </a:r>
          </a:p>
          <a:p>
            <a:r>
              <a:rPr lang="en-US" sz="3200" dirty="0"/>
              <a:t>Rebase master with branch (resolve conflict)</a:t>
            </a:r>
          </a:p>
        </p:txBody>
      </p:sp>
    </p:spTree>
    <p:extLst>
      <p:ext uri="{BB962C8B-B14F-4D97-AF65-F5344CB8AC3E}">
        <p14:creationId xmlns:p14="http://schemas.microsoft.com/office/powerpoint/2010/main" val="2199777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#9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41</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Share project on GitHub</a:t>
            </a:r>
          </a:p>
          <a:p>
            <a:r>
              <a:rPr lang="en-US" sz="3200" dirty="0"/>
              <a:t>Create some changes on a new branch</a:t>
            </a:r>
          </a:p>
          <a:p>
            <a:r>
              <a:rPr lang="en-US" sz="3200" dirty="0"/>
              <a:t>Create a pull request</a:t>
            </a:r>
          </a:p>
          <a:p>
            <a:r>
              <a:rPr lang="en-US" sz="3200" dirty="0"/>
              <a:t>Merge PR (in the browser)</a:t>
            </a:r>
          </a:p>
        </p:txBody>
      </p:sp>
    </p:spTree>
    <p:extLst>
      <p:ext uri="{BB962C8B-B14F-4D97-AF65-F5344CB8AC3E}">
        <p14:creationId xmlns:p14="http://schemas.microsoft.com/office/powerpoint/2010/main" val="1045564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#10</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42</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Clone your colleagues GitHub repo</a:t>
            </a:r>
          </a:p>
          <a:p>
            <a:r>
              <a:rPr lang="en-US" sz="3200" dirty="0"/>
              <a:t>Make your colleague a collaborator in your project</a:t>
            </a:r>
          </a:p>
          <a:p>
            <a:r>
              <a:rPr lang="en-US" sz="3200" dirty="0"/>
              <a:t>Create a new branch from “master” in git bash –  “collaborate”</a:t>
            </a:r>
          </a:p>
          <a:p>
            <a:r>
              <a:rPr lang="en-US" sz="3200" dirty="0"/>
              <a:t>Change something</a:t>
            </a:r>
          </a:p>
          <a:p>
            <a:r>
              <a:rPr lang="en-US" sz="3200" dirty="0"/>
              <a:t>Push it to remote “collaborate” branch</a:t>
            </a:r>
          </a:p>
          <a:p>
            <a:r>
              <a:rPr lang="en-US" sz="3200" dirty="0"/>
              <a:t>Create a pull request</a:t>
            </a:r>
          </a:p>
          <a:p>
            <a:r>
              <a:rPr lang="en-US" sz="3200" dirty="0"/>
              <a:t>Review and merge the pull request in your GitHub project</a:t>
            </a:r>
            <a:endParaRPr lang="lt-LT" sz="3200" dirty="0"/>
          </a:p>
        </p:txBody>
      </p:sp>
    </p:spTree>
    <p:extLst>
      <p:ext uri="{BB962C8B-B14F-4D97-AF65-F5344CB8AC3E}">
        <p14:creationId xmlns:p14="http://schemas.microsoft.com/office/powerpoint/2010/main" val="115630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t>
            </a:r>
            <a:r>
              <a:rPr lang="lt-LT" dirty="0" err="1"/>
              <a:t>Git</a:t>
            </a:r>
            <a:endParaRPr lang="en-US" dirty="0"/>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config --global user.name "[name]"</a:t>
            </a:r>
          </a:p>
          <a:p>
            <a:pPr lvl="1"/>
            <a:r>
              <a:rPr lang="en-US" sz="2400" dirty="0"/>
              <a:t> Sets the name you want attached to your commit transactions</a:t>
            </a:r>
          </a:p>
          <a:p>
            <a:pPr marL="0" indent="0">
              <a:buNone/>
            </a:pPr>
            <a:endParaRPr lang="en-US" sz="2400" dirty="0"/>
          </a:p>
          <a:p>
            <a:pPr marL="0" indent="0">
              <a:buNone/>
            </a:pPr>
            <a:r>
              <a:rPr lang="en-US" sz="2800" b="1" dirty="0"/>
              <a:t>git config --global </a:t>
            </a:r>
            <a:r>
              <a:rPr lang="en-US" sz="2800" b="1" dirty="0" err="1"/>
              <a:t>user.email</a:t>
            </a:r>
            <a:r>
              <a:rPr lang="en-US" sz="2800" b="1" dirty="0"/>
              <a:t> "[email address]"</a:t>
            </a:r>
          </a:p>
          <a:p>
            <a:pPr lvl="1"/>
            <a:r>
              <a:rPr lang="en-US" sz="2400" dirty="0"/>
              <a:t> Sets the email you want attached to your commit transactions</a:t>
            </a:r>
          </a:p>
          <a:p>
            <a:pPr marL="216000" lvl="1" indent="0">
              <a:buNone/>
            </a:pPr>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spTree>
    <p:extLst>
      <p:ext uri="{BB962C8B-B14F-4D97-AF65-F5344CB8AC3E}">
        <p14:creationId xmlns:p14="http://schemas.microsoft.com/office/powerpoint/2010/main" val="267502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Repositories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lt-LT" sz="2800" b="1" dirty="0" err="1"/>
              <a:t>init</a:t>
            </a:r>
            <a:r>
              <a:rPr lang="lt-LT" sz="2800" b="1" dirty="0"/>
              <a:t> [</a:t>
            </a:r>
            <a:r>
              <a:rPr lang="lt-LT" sz="2800" b="1" dirty="0" err="1"/>
              <a:t>project</a:t>
            </a:r>
            <a:r>
              <a:rPr lang="lt-LT" sz="2800" b="1" dirty="0"/>
              <a:t>-name]</a:t>
            </a:r>
            <a:endParaRPr lang="en-US" sz="2800" b="1" dirty="0"/>
          </a:p>
          <a:p>
            <a:pPr lvl="1"/>
            <a:r>
              <a:rPr lang="en-US" sz="2400" dirty="0"/>
              <a:t> Creates a new local repository with the specified name</a:t>
            </a:r>
          </a:p>
          <a:p>
            <a:pPr marL="216000" lvl="1" indent="0">
              <a:buNone/>
            </a:pPr>
            <a:endParaRPr lang="en-US" sz="2400" dirty="0"/>
          </a:p>
          <a:p>
            <a:pPr marL="0" indent="0">
              <a:buNone/>
            </a:pPr>
            <a:r>
              <a:rPr lang="lt-LT" sz="2800" b="1" dirty="0" err="1"/>
              <a:t>git</a:t>
            </a:r>
            <a:r>
              <a:rPr lang="lt-LT" sz="2800" b="1" dirty="0"/>
              <a:t> </a:t>
            </a:r>
            <a:r>
              <a:rPr lang="lt-LT" sz="2800" b="1" dirty="0" err="1"/>
              <a:t>clone</a:t>
            </a:r>
            <a:r>
              <a:rPr lang="lt-LT" sz="2800" b="1" dirty="0"/>
              <a:t> [</a:t>
            </a:r>
            <a:r>
              <a:rPr lang="lt-LT" sz="2800" b="1" dirty="0" err="1"/>
              <a:t>url</a:t>
            </a:r>
            <a:r>
              <a:rPr lang="lt-LT" sz="2800" b="1" dirty="0"/>
              <a:t>]</a:t>
            </a:r>
            <a:endParaRPr lang="en-US" sz="2800" b="1" dirty="0"/>
          </a:p>
          <a:p>
            <a:pPr lvl="1"/>
            <a:r>
              <a:rPr lang="en-US" sz="2400" dirty="0"/>
              <a:t> Downloads a project and its entire version history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spTree>
    <p:extLst>
      <p:ext uri="{BB962C8B-B14F-4D97-AF65-F5344CB8AC3E}">
        <p14:creationId xmlns:p14="http://schemas.microsoft.com/office/powerpoint/2010/main" val="223185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Check</a:t>
            </a:r>
            <a:r>
              <a:rPr lang="en-US" dirty="0"/>
              <a:t> changes</a:t>
            </a:r>
          </a:p>
        </p:txBody>
      </p:sp>
      <p:sp>
        <p:nvSpPr>
          <p:cNvPr id="3" name="Content Placeholder 2"/>
          <p:cNvSpPr>
            <a:spLocks noGrp="1"/>
          </p:cNvSpPr>
          <p:nvPr>
            <p:ph idx="1"/>
          </p:nvPr>
        </p:nvSpPr>
        <p:spPr>
          <a:xfrm>
            <a:off x="809624" y="1533905"/>
            <a:ext cx="9764341" cy="4310303"/>
          </a:xfrm>
        </p:spPr>
        <p:txBody>
          <a:bodyPr/>
          <a:lstStyle/>
          <a:p>
            <a:pPr marL="0" indent="0">
              <a:buNone/>
            </a:pPr>
            <a:r>
              <a:rPr lang="lt-LT" sz="2800" b="1" dirty="0" err="1"/>
              <a:t>git</a:t>
            </a:r>
            <a:r>
              <a:rPr lang="lt-LT" sz="2800" b="1" dirty="0"/>
              <a:t> status</a:t>
            </a:r>
            <a:endParaRPr lang="en-US" sz="2800" b="1" dirty="0"/>
          </a:p>
          <a:p>
            <a:pPr lvl="1"/>
            <a:r>
              <a:rPr lang="en-US" sz="2400" dirty="0"/>
              <a:t> Lists all new or modified files to be committed</a:t>
            </a:r>
          </a:p>
          <a:p>
            <a:pPr lvl="1"/>
            <a:endParaRPr lang="en-US" sz="2400" dirty="0"/>
          </a:p>
          <a:p>
            <a:pPr marL="0" indent="0">
              <a:buNone/>
            </a:pPr>
            <a:r>
              <a:rPr lang="lt-LT" sz="2800" b="1" dirty="0" err="1"/>
              <a:t>git</a:t>
            </a:r>
            <a:r>
              <a:rPr lang="lt-LT" sz="2800" b="1" dirty="0"/>
              <a:t> </a:t>
            </a:r>
            <a:r>
              <a:rPr lang="lt-LT" sz="2800" b="1" dirty="0" err="1"/>
              <a:t>log</a:t>
            </a:r>
            <a:endParaRPr lang="en-US" sz="2800" b="1" dirty="0"/>
          </a:p>
          <a:p>
            <a:pPr lvl="1"/>
            <a:r>
              <a:rPr lang="en-US" sz="2400" dirty="0"/>
              <a:t> Show commit logs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spTree>
    <p:extLst>
      <p:ext uri="{BB962C8B-B14F-4D97-AF65-F5344CB8AC3E}">
        <p14:creationId xmlns:p14="http://schemas.microsoft.com/office/powerpoint/2010/main" val="82160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529ED7-2D70-4C15-ABE4-35458535665F}"/>
              </a:ext>
            </a:extLst>
          </p:cNvPr>
          <p:cNvPicPr>
            <a:picLocks noChangeAspect="1"/>
          </p:cNvPicPr>
          <p:nvPr/>
        </p:nvPicPr>
        <p:blipFill>
          <a:blip r:embed="rId3"/>
          <a:stretch>
            <a:fillRect/>
          </a:stretch>
        </p:blipFill>
        <p:spPr>
          <a:xfrm>
            <a:off x="6722187" y="1533716"/>
            <a:ext cx="5469813" cy="3150336"/>
          </a:xfrm>
          <a:prstGeom prst="rect">
            <a:avLst/>
          </a:prstGeom>
        </p:spPr>
      </p:pic>
      <p:sp>
        <p:nvSpPr>
          <p:cNvPr id="2" name="Title 1"/>
          <p:cNvSpPr>
            <a:spLocks noGrp="1"/>
          </p:cNvSpPr>
          <p:nvPr>
            <p:ph type="title"/>
          </p:nvPr>
        </p:nvSpPr>
        <p:spPr/>
        <p:txBody>
          <a:bodyPr/>
          <a:lstStyle/>
          <a:p>
            <a:r>
              <a:rPr lang="en-US" dirty="0"/>
              <a:t>Make changes</a:t>
            </a:r>
          </a:p>
        </p:txBody>
      </p:sp>
      <p:sp>
        <p:nvSpPr>
          <p:cNvPr id="3" name="Content Placeholder 2"/>
          <p:cNvSpPr>
            <a:spLocks noGrp="1"/>
          </p:cNvSpPr>
          <p:nvPr>
            <p:ph idx="1"/>
          </p:nvPr>
        </p:nvSpPr>
        <p:spPr>
          <a:xfrm>
            <a:off x="809625" y="1533905"/>
            <a:ext cx="6646252" cy="4310303"/>
          </a:xfrm>
        </p:spPr>
        <p:txBody>
          <a:bodyPr/>
          <a:lstStyle/>
          <a:p>
            <a:pPr marL="0" indent="0">
              <a:buNone/>
            </a:pPr>
            <a:r>
              <a:rPr lang="lt-LT" sz="2800" b="1" dirty="0" err="1"/>
              <a:t>git</a:t>
            </a:r>
            <a:r>
              <a:rPr lang="lt-LT" sz="2800" b="1" dirty="0"/>
              <a:t> </a:t>
            </a:r>
            <a:r>
              <a:rPr lang="lt-LT" sz="2800" b="1" dirty="0" err="1"/>
              <a:t>add</a:t>
            </a:r>
            <a:r>
              <a:rPr lang="lt-LT" sz="2800" b="1" dirty="0"/>
              <a:t> [</a:t>
            </a:r>
            <a:r>
              <a:rPr lang="lt-LT" sz="2800" b="1" dirty="0" err="1"/>
              <a:t>file</a:t>
            </a:r>
            <a:r>
              <a:rPr lang="lt-LT" sz="2800" b="1" dirty="0"/>
              <a:t>]</a:t>
            </a:r>
            <a:endParaRPr lang="en-US" sz="2800" b="1" dirty="0"/>
          </a:p>
          <a:p>
            <a:pPr lvl="1"/>
            <a:r>
              <a:rPr lang="en-US" sz="2400" dirty="0"/>
              <a:t> Snapshots the file in preparation for versioning</a:t>
            </a:r>
          </a:p>
          <a:p>
            <a:pPr lvl="1"/>
            <a:endParaRPr lang="en-US" sz="2400" dirty="0"/>
          </a:p>
          <a:p>
            <a:pPr marL="0" indent="0">
              <a:buNone/>
            </a:pPr>
            <a:r>
              <a:rPr lang="fr-FR" sz="2800" b="1" dirty="0"/>
              <a:t>git commit -m "[descriptive message]"</a:t>
            </a:r>
            <a:endParaRPr lang="en-US" sz="2800" b="1" dirty="0"/>
          </a:p>
          <a:p>
            <a:pPr lvl="1"/>
            <a:r>
              <a:rPr lang="en-US" sz="2400" dirty="0"/>
              <a:t> Records the file snapshots permanently in version history</a:t>
            </a:r>
          </a:p>
          <a:p>
            <a:pPr lvl="1"/>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spTree>
    <p:extLst>
      <p:ext uri="{BB962C8B-B14F-4D97-AF65-F5344CB8AC3E}">
        <p14:creationId xmlns:p14="http://schemas.microsoft.com/office/powerpoint/2010/main" val="42895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9</a:t>
            </a:fld>
            <a:endParaRPr lang="en-GB" dirty="0"/>
          </a:p>
        </p:txBody>
      </p:sp>
    </p:spTree>
    <p:extLst>
      <p:ext uri="{BB962C8B-B14F-4D97-AF65-F5344CB8AC3E}">
        <p14:creationId xmlns:p14="http://schemas.microsoft.com/office/powerpoint/2010/main" val="3901669256"/>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144AE-B0E9-4A9D-8BA0-7C7CD27128C4}">
  <ds:schemaRefs>
    <ds:schemaRef ds:uri="http://schemas.microsoft.com/sharepoint/v3/contenttype/forms"/>
  </ds:schemaRefs>
</ds:datastoreItem>
</file>

<file path=customXml/itemProps2.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6397</TotalTime>
  <Words>1117</Words>
  <Application>Microsoft Office PowerPoint</Application>
  <PresentationFormat>Widescreen</PresentationFormat>
  <Paragraphs>258</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Symbol</vt:lpstr>
      <vt:lpstr>Wingdings 2</vt:lpstr>
      <vt:lpstr>Blank</vt:lpstr>
      <vt:lpstr>GIT basics</vt:lpstr>
      <vt:lpstr>Agenda</vt:lpstr>
      <vt:lpstr>1. Git essentials</vt:lpstr>
      <vt:lpstr>What is git?</vt:lpstr>
      <vt:lpstr>Configure Git</vt:lpstr>
      <vt:lpstr>Create Repositories</vt:lpstr>
      <vt:lpstr>Check changes</vt:lpstr>
      <vt:lpstr>Make changes</vt:lpstr>
      <vt:lpstr>Practice</vt:lpstr>
      <vt:lpstr>Install git</vt:lpstr>
      <vt:lpstr>Task #1</vt:lpstr>
      <vt:lpstr>1.1. Remote</vt:lpstr>
      <vt:lpstr>Synchronize Changes</vt:lpstr>
      <vt:lpstr>Synchronize Changes</vt:lpstr>
      <vt:lpstr>Synchronize Changes</vt:lpstr>
      <vt:lpstr>Practice</vt:lpstr>
      <vt:lpstr>Create GitHub account</vt:lpstr>
      <vt:lpstr>Task #2</vt:lpstr>
      <vt:lpstr>2. Extra content</vt:lpstr>
      <vt:lpstr>Git workflow</vt:lpstr>
      <vt:lpstr>.gitignore</vt:lpstr>
      <vt:lpstr>Configure Tooling</vt:lpstr>
      <vt:lpstr>Semantic Commit Messages</vt:lpstr>
      <vt:lpstr>Practice</vt:lpstr>
      <vt:lpstr>Task #3</vt:lpstr>
      <vt:lpstr>2.1. Branching</vt:lpstr>
      <vt:lpstr>Group Changes</vt:lpstr>
      <vt:lpstr>Group Changes</vt:lpstr>
      <vt:lpstr>Group Changes</vt:lpstr>
      <vt:lpstr>Synchronize Changes</vt:lpstr>
      <vt:lpstr>Practice</vt:lpstr>
      <vt:lpstr>Task #4</vt:lpstr>
      <vt:lpstr>Task #5</vt:lpstr>
      <vt:lpstr>Task #5 bonus</vt:lpstr>
      <vt:lpstr>2.2. Undoing</vt:lpstr>
      <vt:lpstr>Redo commits</vt:lpstr>
      <vt:lpstr>3. Bonus practice</vt:lpstr>
      <vt:lpstr>Task #6 (using Intellij IDE)</vt:lpstr>
      <vt:lpstr>Task #7 (using Intellij IDE)</vt:lpstr>
      <vt:lpstr>Task #8 (using Intellij IDE)</vt:lpstr>
      <vt:lpstr>Task #9 (using Intellij IDE)</vt:lpstr>
      <vt:lpstr>Task #10</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Jurgis Šidlauskas</cp:lastModifiedBy>
  <cp:revision>157</cp:revision>
  <dcterms:created xsi:type="dcterms:W3CDTF">2019-01-10T08:53:19Z</dcterms:created>
  <dcterms:modified xsi:type="dcterms:W3CDTF">2022-03-03T09:28:30Z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