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10/6/2020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10/6/2020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10/6/2020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10/6/2020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10/6/2020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10/6/2020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10/6/2020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10/6/2020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10/6/2020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10/6/2020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hyperlink" Target="https://www.europeandataportal.eu/" TargetMode="Externa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8" Type="http://schemas.openxmlformats.org/officeDocument/2006/relationships/package" Target="../embeddings/Microsoft_Excel_Worksheet2.xlsx"/><Relationship Id="rId3" Type="http://schemas.openxmlformats.org/officeDocument/2006/relationships/image" Target="../media/image5.emf"/><Relationship Id="rId7" Type="http://schemas.openxmlformats.org/officeDocument/2006/relationships/image" Target="../media/image3.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package" Target="../embeddings/Microsoft_Excel_Worksheet1.xlsx"/><Relationship Id="rId5" Type="http://schemas.openxmlformats.org/officeDocument/2006/relationships/image" Target="../media/image2.emf"/><Relationship Id="rId4" Type="http://schemas.openxmlformats.org/officeDocument/2006/relationships/package" Target="../embeddings/Microsoft_Excel_Worksheet.xlsx"/><Relationship Id="rId9"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882066"/>
            <a:ext cx="3214307" cy="2494861"/>
          </a:xfrm>
        </p:spPr>
        <p:txBody>
          <a:bodyPr anchor="b">
            <a:normAutofit/>
          </a:bodyPr>
          <a:lstStyle/>
          <a:p>
            <a:r>
              <a:rPr lang="en-US" sz="3200" dirty="0">
                <a:solidFill>
                  <a:schemeClr val="tx1"/>
                </a:solidFill>
              </a:rPr>
              <a:t>Accidents casualty prediction – Capstone project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err="1"/>
              <a:t>Jurijs</a:t>
            </a: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393793" y="355107"/>
            <a:ext cx="9628721" cy="443884"/>
          </a:xfrm>
        </p:spPr>
        <p:txBody>
          <a:bodyPr vert="horz" lIns="91440" tIns="45720" rIns="91440" bIns="45720" rtlCol="0">
            <a:normAutofit/>
          </a:bodyPr>
          <a:lstStyle/>
          <a:p>
            <a:pPr algn="ctr">
              <a:lnSpc>
                <a:spcPct val="107000"/>
              </a:lnSpc>
              <a:spcAft>
                <a:spcPts val="800"/>
              </a:spcAft>
            </a:pPr>
            <a:r>
              <a:rPr lang="en-GB" sz="1800" b="1" dirty="0">
                <a:solidFill>
                  <a:srgbClr val="1F1F1F"/>
                </a:solidFill>
                <a:effectLst/>
                <a:latin typeface="Arial" panose="020B0604020202020204" pitchFamily="34" charset="0"/>
                <a:ea typeface="Calibri" panose="020F0502020204030204" pitchFamily="34" charset="0"/>
                <a:cs typeface="Times New Roman" panose="02020603050405020304" pitchFamily="18" charset="0"/>
              </a:rPr>
              <a:t>Introduction/Business Problem</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00415F08-9B95-4BD9-8D08-9F648E360758}"/>
              </a:ext>
            </a:extLst>
          </p:cNvPr>
          <p:cNvGraphicFramePr>
            <a:graphicFrameLocks noGrp="1"/>
          </p:cNvGraphicFramePr>
          <p:nvPr>
            <p:ph idx="1"/>
            <p:extLst>
              <p:ext uri="{D42A27DB-BD31-4B8C-83A1-F6EECF244321}">
                <p14:modId xmlns:p14="http://schemas.microsoft.com/office/powerpoint/2010/main" val="550040451"/>
              </p:ext>
            </p:extLst>
          </p:nvPr>
        </p:nvGraphicFramePr>
        <p:xfrm>
          <a:off x="1066800" y="1921769"/>
          <a:ext cx="10058400" cy="3779520"/>
        </p:xfrm>
        <a:graphic>
          <a:graphicData uri="http://schemas.openxmlformats.org/drawingml/2006/table">
            <a:tbl>
              <a:tblPr firstRow="1" bandRow="1">
                <a:tableStyleId>{2D5ABB26-0587-4C30-8999-92F81FD0307C}</a:tableStyleId>
              </a:tblPr>
              <a:tblGrid>
                <a:gridCol w="5029200">
                  <a:extLst>
                    <a:ext uri="{9D8B030D-6E8A-4147-A177-3AD203B41FA5}">
                      <a16:colId xmlns:a16="http://schemas.microsoft.com/office/drawing/2014/main" val="1572048977"/>
                    </a:ext>
                  </a:extLst>
                </a:gridCol>
                <a:gridCol w="5029200">
                  <a:extLst>
                    <a:ext uri="{9D8B030D-6E8A-4147-A177-3AD203B41FA5}">
                      <a16:colId xmlns:a16="http://schemas.microsoft.com/office/drawing/2014/main" val="2827351086"/>
                    </a:ext>
                  </a:extLst>
                </a:gridCol>
              </a:tblGrid>
              <a:tr h="370840">
                <a:tc>
                  <a:txBody>
                    <a:bodyPr/>
                    <a:lstStyle/>
                    <a:p>
                      <a:pPr algn="just"/>
                      <a:r>
                        <a:rPr lang="en-GB" sz="1400" kern="1200" dirty="0">
                          <a:solidFill>
                            <a:schemeClr val="tx1"/>
                          </a:solidFill>
                          <a:effectLst/>
                          <a:latin typeface="+mn-lt"/>
                          <a:ea typeface="+mn-ea"/>
                          <a:cs typeface="+mn-cs"/>
                        </a:rPr>
                        <a:t>Motor vehicle accidents are the number one safety problem in US transportation. Similar situation can be seen all around the world. In 1996 in the US, 41,907 people were killed and 3,511,000 people were injured in police reported crashes. The lifetime economic cost of these crashes is over $150 billion annually. The global average of road fatalities is 18.2 deaths per 100,000 people, with lower income countries suffering a higher prevalence and higher income countries seeing lower rates of fatalities. </a:t>
                      </a:r>
                    </a:p>
                    <a:p>
                      <a:pPr algn="just"/>
                      <a:r>
                        <a:rPr lang="en-GB" sz="1400" kern="1200" dirty="0">
                          <a:solidFill>
                            <a:schemeClr val="tx1"/>
                          </a:solidFill>
                          <a:effectLst/>
                          <a:latin typeface="+mn-lt"/>
                          <a:ea typeface="+mn-ea"/>
                          <a:cs typeface="+mn-cs"/>
                        </a:rPr>
                        <a:t>While driver errors such as speeding, distracted driving and drunk driving are among the leading causes of automobile accident, dangerous road conditions are also a significant contributor.</a:t>
                      </a:r>
                    </a:p>
                    <a:p>
                      <a:pPr algn="just"/>
                      <a:r>
                        <a:rPr lang="en-GB" sz="1400" kern="1200" dirty="0">
                          <a:solidFill>
                            <a:schemeClr val="tx1"/>
                          </a:solidFill>
                          <a:effectLst/>
                          <a:latin typeface="+mn-lt"/>
                          <a:ea typeface="+mn-ea"/>
                          <a:cs typeface="+mn-cs"/>
                        </a:rPr>
                        <a:t>There are many road conditions that could cause you to lose control of your vehicle and crash, including: Ice and snow, Black ice, Confusing signs, Lack of signs, Potholes.</a:t>
                      </a:r>
                    </a:p>
                    <a:p>
                      <a:endParaRPr lang="en-GB" dirty="0"/>
                    </a:p>
                  </a:txBody>
                  <a:tcPr/>
                </a:tc>
                <a:tc>
                  <a:txBody>
                    <a:bodyPr/>
                    <a:lstStyle/>
                    <a:p>
                      <a:pPr algn="just"/>
                      <a:r>
                        <a:rPr lang="en-GB" sz="1400" kern="1200" dirty="0">
                          <a:solidFill>
                            <a:schemeClr val="tx1"/>
                          </a:solidFill>
                          <a:effectLst/>
                          <a:latin typeface="+mn-lt"/>
                          <a:ea typeface="+mn-ea"/>
                          <a:cs typeface="+mn-cs"/>
                        </a:rPr>
                        <a:t>All this can conclude that the importance of this topic is very high, therefore the analysis of the environmental conditions, car accidents details may possibly predict risk of future accidents and potentially save human lives and reduce cost of the crash’s consequences. </a:t>
                      </a:r>
                    </a:p>
                    <a:p>
                      <a:pPr algn="just"/>
                      <a:r>
                        <a:rPr lang="en-GB" sz="1400" kern="1200" dirty="0">
                          <a:solidFill>
                            <a:schemeClr val="tx1"/>
                          </a:solidFill>
                          <a:effectLst/>
                          <a:latin typeface="+mn-lt"/>
                          <a:ea typeface="+mn-ea"/>
                          <a:cs typeface="+mn-cs"/>
                        </a:rPr>
                        <a:t>Our research takes into account datasets with actual weather and road conditions, identified obstacles on the road, type of vehicles, casualty (severity class), age of casualty. The dataset was made out of several EU statistical reports about car accidents took place in Leeds, UK from 2017-2019. This new dataset is a compilation of 3 reports published on the EU statistical portal </a:t>
                      </a:r>
                      <a:r>
                        <a:rPr lang="en-GB" sz="1400" u="sng" kern="1200" dirty="0">
                          <a:solidFill>
                            <a:schemeClr val="tx1"/>
                          </a:solidFill>
                          <a:effectLst/>
                          <a:latin typeface="+mn-lt"/>
                          <a:ea typeface="+mn-ea"/>
                          <a:cs typeface="+mn-cs"/>
                          <a:hlinkClick r:id="rId3"/>
                        </a:rPr>
                        <a:t>https://www.europeandataportal.eu</a:t>
                      </a:r>
                      <a:r>
                        <a:rPr lang="en-GB" sz="1400" kern="1200" dirty="0">
                          <a:solidFill>
                            <a:schemeClr val="tx1"/>
                          </a:solidFill>
                          <a:effectLst/>
                          <a:latin typeface="+mn-lt"/>
                          <a:ea typeface="+mn-ea"/>
                          <a:cs typeface="+mn-cs"/>
                        </a:rPr>
                        <a:t> </a:t>
                      </a:r>
                    </a:p>
                    <a:p>
                      <a:endParaRPr lang="en-GB" dirty="0"/>
                    </a:p>
                  </a:txBody>
                  <a:tcPr/>
                </a:tc>
                <a:extLst>
                  <a:ext uri="{0D108BD9-81ED-4DB2-BD59-A6C34878D82A}">
                    <a16:rowId xmlns:a16="http://schemas.microsoft.com/office/drawing/2014/main" val="3968151931"/>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6">
            <a:extLst>
              <a:ext uri="{FF2B5EF4-FFF2-40B4-BE49-F238E27FC236}">
                <a16:creationId xmlns:a16="http://schemas.microsoft.com/office/drawing/2014/main" id="{E3994DDC-9118-4F22-87A9-0DA84D2A77DC}"/>
              </a:ext>
            </a:extLst>
          </p:cNvPr>
          <p:cNvGraphicFramePr>
            <a:graphicFrameLocks/>
          </p:cNvGraphicFramePr>
          <p:nvPr>
            <p:extLst>
              <p:ext uri="{D42A27DB-BD31-4B8C-83A1-F6EECF244321}">
                <p14:modId xmlns:p14="http://schemas.microsoft.com/office/powerpoint/2010/main" val="3208348983"/>
              </p:ext>
            </p:extLst>
          </p:nvPr>
        </p:nvGraphicFramePr>
        <p:xfrm>
          <a:off x="1066800" y="639192"/>
          <a:ext cx="10058400" cy="5062097"/>
        </p:xfrm>
        <a:graphic>
          <a:graphicData uri="http://schemas.openxmlformats.org/drawingml/2006/table">
            <a:tbl>
              <a:tblPr firstRow="1" bandRow="1">
                <a:tableStyleId>{2D5ABB26-0587-4C30-8999-92F81FD0307C}</a:tableStyleId>
              </a:tblPr>
              <a:tblGrid>
                <a:gridCol w="10058400">
                  <a:extLst>
                    <a:ext uri="{9D8B030D-6E8A-4147-A177-3AD203B41FA5}">
                      <a16:colId xmlns:a16="http://schemas.microsoft.com/office/drawing/2014/main" val="1572048977"/>
                    </a:ext>
                  </a:extLst>
                </a:gridCol>
              </a:tblGrid>
              <a:tr h="5062097">
                <a:tc>
                  <a:txBody>
                    <a:bodyPr/>
                    <a:lstStyle/>
                    <a:p>
                      <a:r>
                        <a:rPr lang="en-GB" sz="1400" kern="1200" dirty="0">
                          <a:solidFill>
                            <a:schemeClr val="tx1"/>
                          </a:solidFill>
                          <a:effectLst/>
                          <a:latin typeface="+mn-lt"/>
                          <a:ea typeface="+mn-ea"/>
                          <a:cs typeface="+mn-cs"/>
                        </a:rPr>
                        <a:t>With this we will try to predict possible severity of the car accident given the independent variables in our dataset.</a:t>
                      </a:r>
                    </a:p>
                    <a:p>
                      <a:r>
                        <a:rPr lang="en-GB" sz="1400" b="1" kern="1200" dirty="0">
                          <a:solidFill>
                            <a:schemeClr val="tx1"/>
                          </a:solidFill>
                          <a:effectLst/>
                          <a:latin typeface="+mn-lt"/>
                          <a:ea typeface="+mn-ea"/>
                          <a:cs typeface="+mn-cs"/>
                        </a:rPr>
                        <a:t>Table 1. Definitions of variables:</a:t>
                      </a:r>
                    </a:p>
                    <a:p>
                      <a:endParaRPr lang="en-GB" dirty="0"/>
                    </a:p>
                  </a:txBody>
                  <a:tcPr/>
                </a:tc>
                <a:extLst>
                  <a:ext uri="{0D108BD9-81ED-4DB2-BD59-A6C34878D82A}">
                    <a16:rowId xmlns:a16="http://schemas.microsoft.com/office/drawing/2014/main" val="3968151931"/>
                  </a:ext>
                </a:extLst>
              </a:tr>
            </a:tbl>
          </a:graphicData>
        </a:graphic>
      </p:graphicFrame>
      <p:pic>
        <p:nvPicPr>
          <p:cNvPr id="7" name="Picture 6">
            <a:extLst>
              <a:ext uri="{FF2B5EF4-FFF2-40B4-BE49-F238E27FC236}">
                <a16:creationId xmlns:a16="http://schemas.microsoft.com/office/drawing/2014/main" id="{79B0345D-4949-49C7-802F-605D7ABF4681}"/>
              </a:ext>
            </a:extLst>
          </p:cNvPr>
          <p:cNvPicPr>
            <a:picLocks noChangeAspect="1"/>
          </p:cNvPicPr>
          <p:nvPr/>
        </p:nvPicPr>
        <p:blipFill>
          <a:blip r:embed="rId3"/>
          <a:stretch>
            <a:fillRect/>
          </a:stretch>
        </p:blipFill>
        <p:spPr>
          <a:xfrm>
            <a:off x="565210" y="1156711"/>
            <a:ext cx="3460812" cy="4396740"/>
          </a:xfrm>
          <a:prstGeom prst="rect">
            <a:avLst/>
          </a:prstGeom>
        </p:spPr>
      </p:pic>
      <p:graphicFrame>
        <p:nvGraphicFramePr>
          <p:cNvPr id="8" name="Object 7">
            <a:extLst>
              <a:ext uri="{FF2B5EF4-FFF2-40B4-BE49-F238E27FC236}">
                <a16:creationId xmlns:a16="http://schemas.microsoft.com/office/drawing/2014/main" id="{89C4499A-DFCE-41D6-82EF-34AD1DA6C86B}"/>
              </a:ext>
            </a:extLst>
          </p:cNvPr>
          <p:cNvGraphicFramePr>
            <a:graphicFrameLocks noChangeAspect="1"/>
          </p:cNvGraphicFramePr>
          <p:nvPr>
            <p:extLst>
              <p:ext uri="{D42A27DB-BD31-4B8C-83A1-F6EECF244321}">
                <p14:modId xmlns:p14="http://schemas.microsoft.com/office/powerpoint/2010/main" val="4202102021"/>
              </p:ext>
            </p:extLst>
          </p:nvPr>
        </p:nvGraphicFramePr>
        <p:xfrm>
          <a:off x="4279037" y="1156711"/>
          <a:ext cx="3460813" cy="2865437"/>
        </p:xfrm>
        <a:graphic>
          <a:graphicData uri="http://schemas.openxmlformats.org/presentationml/2006/ole">
            <mc:AlternateContent xmlns:mc="http://schemas.openxmlformats.org/markup-compatibility/2006">
              <mc:Choice xmlns:v="urn:schemas-microsoft-com:vml" Requires="v">
                <p:oleObj spid="_x0000_s1032" name="Worksheet" r:id="rId4" imgW="4518837" imgH="2865009" progId="Excel.Sheet.12">
                  <p:embed/>
                </p:oleObj>
              </mc:Choice>
              <mc:Fallback>
                <p:oleObj name="Worksheet" r:id="rId4" imgW="4518837" imgH="2865009" progId="Excel.Sheet.12">
                  <p:embed/>
                  <p:pic>
                    <p:nvPicPr>
                      <p:cNvPr id="0" name=""/>
                      <p:cNvPicPr/>
                      <p:nvPr/>
                    </p:nvPicPr>
                    <p:blipFill>
                      <a:blip r:embed="rId5"/>
                      <a:stretch>
                        <a:fillRect/>
                      </a:stretch>
                    </p:blipFill>
                    <p:spPr>
                      <a:xfrm>
                        <a:off x="4279037" y="1156711"/>
                        <a:ext cx="3460813" cy="2865437"/>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94B004E0-369A-4386-80C1-7794A25134B6}"/>
              </a:ext>
            </a:extLst>
          </p:cNvPr>
          <p:cNvGraphicFramePr>
            <a:graphicFrameLocks noChangeAspect="1"/>
          </p:cNvGraphicFramePr>
          <p:nvPr>
            <p:extLst>
              <p:ext uri="{D42A27DB-BD31-4B8C-83A1-F6EECF244321}">
                <p14:modId xmlns:p14="http://schemas.microsoft.com/office/powerpoint/2010/main" val="2991764940"/>
              </p:ext>
            </p:extLst>
          </p:nvPr>
        </p:nvGraphicFramePr>
        <p:xfrm>
          <a:off x="4279038" y="4115371"/>
          <a:ext cx="3460812" cy="2103437"/>
        </p:xfrm>
        <a:graphic>
          <a:graphicData uri="http://schemas.openxmlformats.org/presentationml/2006/ole">
            <mc:AlternateContent xmlns:mc="http://schemas.openxmlformats.org/markup-compatibility/2006">
              <mc:Choice xmlns:v="urn:schemas-microsoft-com:vml" Requires="v">
                <p:oleObj spid="_x0000_s1033" name="Worksheet" r:id="rId6" imgW="4518837" imgH="2103025" progId="Excel.Sheet.12">
                  <p:embed/>
                </p:oleObj>
              </mc:Choice>
              <mc:Fallback>
                <p:oleObj name="Worksheet" r:id="rId6" imgW="4518837" imgH="2103025" progId="Excel.Sheet.12">
                  <p:embed/>
                  <p:pic>
                    <p:nvPicPr>
                      <p:cNvPr id="0" name=""/>
                      <p:cNvPicPr/>
                      <p:nvPr/>
                    </p:nvPicPr>
                    <p:blipFill>
                      <a:blip r:embed="rId7"/>
                      <a:stretch>
                        <a:fillRect/>
                      </a:stretch>
                    </p:blipFill>
                    <p:spPr>
                      <a:xfrm>
                        <a:off x="4279038" y="4115371"/>
                        <a:ext cx="3460812" cy="2103437"/>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4CFF77B2-01A4-45C7-B4FD-AF4AA00B9940}"/>
              </a:ext>
            </a:extLst>
          </p:cNvPr>
          <p:cNvGraphicFramePr>
            <a:graphicFrameLocks noChangeAspect="1"/>
          </p:cNvGraphicFramePr>
          <p:nvPr>
            <p:extLst>
              <p:ext uri="{D42A27DB-BD31-4B8C-83A1-F6EECF244321}">
                <p14:modId xmlns:p14="http://schemas.microsoft.com/office/powerpoint/2010/main" val="335148617"/>
              </p:ext>
            </p:extLst>
          </p:nvPr>
        </p:nvGraphicFramePr>
        <p:xfrm>
          <a:off x="7873016" y="1156711"/>
          <a:ext cx="3836631" cy="4770437"/>
        </p:xfrm>
        <a:graphic>
          <a:graphicData uri="http://schemas.openxmlformats.org/presentationml/2006/ole">
            <mc:AlternateContent xmlns:mc="http://schemas.openxmlformats.org/markup-compatibility/2006">
              <mc:Choice xmlns:v="urn:schemas-microsoft-com:vml" Requires="v">
                <p:oleObj spid="_x0000_s1034" name="Worksheet" r:id="rId8" imgW="4518837" imgH="4770183" progId="Excel.Sheet.12">
                  <p:embed/>
                </p:oleObj>
              </mc:Choice>
              <mc:Fallback>
                <p:oleObj name="Worksheet" r:id="rId8" imgW="4518837" imgH="4770183" progId="Excel.Sheet.12">
                  <p:embed/>
                  <p:pic>
                    <p:nvPicPr>
                      <p:cNvPr id="0" name=""/>
                      <p:cNvPicPr/>
                      <p:nvPr/>
                    </p:nvPicPr>
                    <p:blipFill>
                      <a:blip r:embed="rId9"/>
                      <a:stretch>
                        <a:fillRect/>
                      </a:stretch>
                    </p:blipFill>
                    <p:spPr>
                      <a:xfrm>
                        <a:off x="7873016" y="1156711"/>
                        <a:ext cx="3836631" cy="4770437"/>
                      </a:xfrm>
                      <a:prstGeom prst="rect">
                        <a:avLst/>
                      </a:prstGeom>
                    </p:spPr>
                  </p:pic>
                </p:oleObj>
              </mc:Fallback>
            </mc:AlternateContent>
          </a:graphicData>
        </a:graphic>
      </p:graphicFrame>
    </p:spTree>
    <p:extLst>
      <p:ext uri="{BB962C8B-B14F-4D97-AF65-F5344CB8AC3E}">
        <p14:creationId xmlns:p14="http://schemas.microsoft.com/office/powerpoint/2010/main" val="2874465657"/>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{02681287-FDAF-473B-A16E-959B1AB822E6}tf22712842_win32</Template>
  <TotalTime>35</TotalTime>
  <Words>314</Words>
  <Application>Microsoft Office PowerPoint</Application>
  <PresentationFormat>Widescreen</PresentationFormat>
  <Paragraphs>10</Paragraphs>
  <Slides>3</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9" baseType="lpstr">
      <vt:lpstr>Arial</vt:lpstr>
      <vt:lpstr>Bookman Old Style</vt:lpstr>
      <vt:lpstr>Calibri</vt:lpstr>
      <vt:lpstr>Franklin Gothic Book</vt:lpstr>
      <vt:lpstr>1_RetrospectVTI</vt:lpstr>
      <vt:lpstr>Microsoft Excel Worksheet</vt:lpstr>
      <vt:lpstr>Accidents casualty prediction – Capstone project </vt:lpstr>
      <vt:lpstr>Introduction/Business Problem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osipovics.jurijs@gmail.com</dc:creator>
  <cp:lastModifiedBy>osipovics.jurijs@gmail.com</cp:lastModifiedBy>
  <cp:revision>4</cp:revision>
  <dcterms:created xsi:type="dcterms:W3CDTF">2020-10-06T06:25:55Z</dcterms:created>
  <dcterms:modified xsi:type="dcterms:W3CDTF">2020-10-06T07:01:01Z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