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9.jpeg" ContentType="image/jpeg"/>
  <Override PartName="/ppt/media/image11.jpeg" ContentType="image/jpeg"/>
  <Override PartName="/ppt/media/image8.jpeg" ContentType="image/jpeg"/>
  <Override PartName="/ppt/media/image10.jpeg" ContentType="image/jpeg"/>
  <Override PartName="/ppt/media/image7.jpeg" ContentType="image/jpeg"/>
  <Override PartName="/ppt/media/image18.png" ContentType="image/png"/>
  <Override PartName="/ppt/media/image20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4.jpeg" ContentType="image/jpeg"/>
  <Override PartName="/ppt/media/image16.png" ContentType="image/png"/>
  <Override PartName="/ppt/media/image14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15.png" ContentType="image/png"/>
  <Override PartName="/ppt/media/image5.jpeg" ContentType="image/jpeg"/>
  <Override PartName="/ppt/media/image6.jpeg" ContentType="image/jpeg"/>
  <Override PartName="/ppt/media/image13.png" ContentType="image/png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8200" cy="68832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</a:t>
            </a:r>
            <a:r>
              <a:rPr b="0" lang="de-DE" sz="4400" spc="-1" strike="noStrike">
                <a:latin typeface="Arial"/>
              </a:rPr>
              <a:t>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</a:t>
            </a:r>
            <a:r>
              <a:rPr b="0" lang="de-DE" sz="4400" spc="-1" strike="noStrike">
                <a:latin typeface="Arial"/>
              </a:rPr>
              <a:t>o</a:t>
            </a:r>
            <a:r>
              <a:rPr b="0" lang="de-DE" sz="4400" spc="-1" strike="noStrike">
                <a:latin typeface="Arial"/>
              </a:rPr>
              <a:t>r</a:t>
            </a:r>
            <a:r>
              <a:rPr b="0" lang="de-DE" sz="4400" spc="-1" strike="noStrike">
                <a:latin typeface="Arial"/>
              </a:rPr>
              <a:t>m</a:t>
            </a:r>
            <a:r>
              <a:rPr b="0" lang="de-DE" sz="4400" spc="-1" strike="noStrike">
                <a:latin typeface="Arial"/>
              </a:rPr>
              <a:t>at </a:t>
            </a:r>
            <a:r>
              <a:rPr b="0" lang="de-DE" sz="4400" spc="-1" strike="noStrike">
                <a:latin typeface="Arial"/>
              </a:rPr>
              <a:t>d</a:t>
            </a:r>
            <a:r>
              <a:rPr b="0" lang="de-DE" sz="4400" spc="-1" strike="noStrike">
                <a:latin typeface="Arial"/>
              </a:rPr>
              <a:t>e</a:t>
            </a:r>
            <a:r>
              <a:rPr b="0" lang="de-DE" sz="4400" spc="-1" strike="noStrike">
                <a:latin typeface="Arial"/>
              </a:rPr>
              <a:t>s </a:t>
            </a:r>
            <a:r>
              <a:rPr b="0" lang="de-DE" sz="4400" spc="-1" strike="noStrike">
                <a:latin typeface="Arial"/>
              </a:rPr>
              <a:t>Ti</a:t>
            </a:r>
            <a:r>
              <a:rPr b="0" lang="de-DE" sz="4400" spc="-1" strike="noStrike">
                <a:latin typeface="Arial"/>
              </a:rPr>
              <a:t>te</a:t>
            </a:r>
            <a:r>
              <a:rPr b="0" lang="de-DE" sz="4400" spc="-1" strike="noStrike">
                <a:latin typeface="Arial"/>
              </a:rPr>
              <a:t>lt</a:t>
            </a:r>
            <a:r>
              <a:rPr b="0" lang="de-DE" sz="4400" spc="-1" strike="noStrike">
                <a:latin typeface="Arial"/>
              </a:rPr>
              <a:t>e</a:t>
            </a:r>
            <a:r>
              <a:rPr b="0" lang="de-DE" sz="4400" spc="-1" strike="noStrike">
                <a:latin typeface="Arial"/>
              </a:rPr>
              <a:t>xt</a:t>
            </a:r>
            <a:r>
              <a:rPr b="0" lang="de-DE" sz="4400" spc="-1" strike="noStrike">
                <a:latin typeface="Arial"/>
              </a:rPr>
              <a:t>e</a:t>
            </a:r>
            <a:r>
              <a:rPr b="0" lang="de-DE" sz="4400" spc="-1" strike="noStrike">
                <a:latin typeface="Arial"/>
              </a:rPr>
              <a:t>s </a:t>
            </a:r>
            <a:r>
              <a:rPr b="0" lang="de-DE" sz="4400" spc="-1" strike="noStrike">
                <a:latin typeface="Arial"/>
              </a:rPr>
              <a:t>d</a:t>
            </a:r>
            <a:r>
              <a:rPr b="0" lang="de-DE" sz="4400" spc="-1" strike="noStrike">
                <a:latin typeface="Arial"/>
              </a:rPr>
              <a:t>u</a:t>
            </a:r>
            <a:r>
              <a:rPr b="0" lang="de-DE" sz="4400" spc="-1" strike="noStrike">
                <a:latin typeface="Arial"/>
              </a:rPr>
              <a:t>r</a:t>
            </a:r>
            <a:r>
              <a:rPr b="0" lang="de-DE" sz="4400" spc="-1" strike="noStrike">
                <a:latin typeface="Arial"/>
              </a:rPr>
              <a:t>c</a:t>
            </a:r>
            <a:r>
              <a:rPr b="0" lang="de-DE" sz="4400" spc="-1" strike="noStrike">
                <a:latin typeface="Arial"/>
              </a:rPr>
              <a:t>h </a:t>
            </a:r>
            <a:r>
              <a:rPr b="0" lang="de-DE" sz="4400" spc="-1" strike="noStrike">
                <a:latin typeface="Arial"/>
              </a:rPr>
              <a:t>K</a:t>
            </a:r>
            <a:r>
              <a:rPr b="0" lang="de-DE" sz="4400" spc="-1" strike="noStrike">
                <a:latin typeface="Arial"/>
              </a:rPr>
              <a:t>li</a:t>
            </a:r>
            <a:r>
              <a:rPr b="0" lang="de-DE" sz="4400" spc="-1" strike="noStrike">
                <a:latin typeface="Arial"/>
              </a:rPr>
              <a:t>c</a:t>
            </a:r>
            <a:r>
              <a:rPr b="0" lang="de-DE" sz="4400" spc="-1" strike="noStrike">
                <a:latin typeface="Arial"/>
              </a:rPr>
              <a:t>k</a:t>
            </a:r>
            <a:r>
              <a:rPr b="0" lang="de-DE" sz="4400" spc="-1" strike="noStrike">
                <a:latin typeface="Arial"/>
              </a:rPr>
              <a:t>e</a:t>
            </a:r>
            <a:r>
              <a:rPr b="0" lang="de-DE" sz="4400" spc="-1" strike="noStrike">
                <a:latin typeface="Arial"/>
              </a:rPr>
              <a:t>n </a:t>
            </a:r>
            <a:r>
              <a:rPr b="0" lang="de-DE" sz="4400" spc="-1" strike="noStrike">
                <a:latin typeface="Arial"/>
              </a:rPr>
              <a:t>b</a:t>
            </a:r>
            <a:r>
              <a:rPr b="0" lang="de-DE" sz="4400" spc="-1" strike="noStrike">
                <a:latin typeface="Arial"/>
              </a:rPr>
              <a:t>e</a:t>
            </a:r>
            <a:r>
              <a:rPr b="0" lang="de-DE" sz="4400" spc="-1" strike="noStrike">
                <a:latin typeface="Arial"/>
              </a:rPr>
              <a:t>a</a:t>
            </a:r>
            <a:r>
              <a:rPr b="0" lang="de-DE" sz="4400" spc="-1" strike="noStrike">
                <a:latin typeface="Arial"/>
              </a:rPr>
              <a:t>r</a:t>
            </a:r>
            <a:r>
              <a:rPr b="0" lang="de-DE" sz="4400" spc="-1" strike="noStrike">
                <a:latin typeface="Arial"/>
              </a:rPr>
              <a:t>b</a:t>
            </a:r>
            <a:r>
              <a:rPr b="0" lang="de-DE" sz="4400" spc="-1" strike="noStrike">
                <a:latin typeface="Arial"/>
              </a:rPr>
              <a:t>ei</a:t>
            </a:r>
            <a:r>
              <a:rPr b="0" lang="de-DE" sz="4400" spc="-1" strike="noStrike">
                <a:latin typeface="Arial"/>
              </a:rPr>
              <a:t>te</a:t>
            </a:r>
            <a:r>
              <a:rPr b="0" lang="de-DE" sz="4400" spc="-1" strike="noStrike">
                <a:latin typeface="Arial"/>
              </a:rPr>
              <a:t>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Format des </a:t>
            </a:r>
            <a:r>
              <a:rPr b="0" lang="de-DE" sz="1800" spc="-1" strike="noStrike">
                <a:latin typeface="Arial"/>
              </a:rPr>
              <a:t>Titeltextes </a:t>
            </a:r>
            <a:r>
              <a:rPr b="0" lang="de-DE" sz="1800" spc="-1" strike="noStrike">
                <a:latin typeface="Arial"/>
              </a:rPr>
              <a:t>durch </a:t>
            </a:r>
            <a:r>
              <a:rPr b="0" lang="de-DE" sz="1800" spc="-1" strike="noStrike">
                <a:latin typeface="Arial"/>
              </a:rPr>
              <a:t>Klicken </a:t>
            </a:r>
            <a:r>
              <a:rPr b="0" lang="de-DE" sz="1800" spc="-1" strike="noStrike">
                <a:latin typeface="Arial"/>
              </a:rPr>
              <a:t>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06240" y="1616760"/>
            <a:ext cx="7936920" cy="475128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2200" cy="6856200"/>
          </a:xfrm>
          <a:prstGeom prst="rect">
            <a:avLst/>
          </a:prstGeom>
          <a:ln>
            <a:noFill/>
          </a:ln>
        </p:spPr>
      </p:pic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797040" y="5729400"/>
            <a:ext cx="5049720" cy="10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100" spc="-1" strike="noStrike">
                <a:solidFill>
                  <a:srgbClr val="ffffff"/>
                </a:solidFill>
                <a:latin typeface="Roboto"/>
                <a:ea typeface="Roboto"/>
              </a:rPr>
              <a:t>otus.ru</a:t>
            </a:r>
            <a:endParaRPr b="0" lang="de-DE" sz="21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797040" y="2562120"/>
            <a:ext cx="8397000" cy="33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" sz="5600" spc="-1" strike="noStrike">
                <a:solidFill>
                  <a:srgbClr val="ffffff"/>
                </a:solidFill>
                <a:latin typeface="Roboto"/>
                <a:ea typeface="Roboto"/>
              </a:rPr>
              <a:t>C++ </a:t>
            </a:r>
            <a:br/>
            <a:r>
              <a:rPr b="1" lang="ru" sz="5600" spc="-1" strike="noStrike">
                <a:solidFill>
                  <a:srgbClr val="ffffff"/>
                </a:solidFill>
                <a:latin typeface="Roboto"/>
                <a:ea typeface="Roboto"/>
              </a:rPr>
              <a:t>Developer. Basic </a:t>
            </a:r>
            <a:endParaRPr b="0" lang="de-DE" sz="5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648000" y="576000"/>
            <a:ext cx="367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 Считывание ини в коде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>
            <a:off x="494640" y="1080000"/>
            <a:ext cx="3896640" cy="2303280"/>
          </a:xfrm>
          <a:prstGeom prst="rect">
            <a:avLst/>
          </a:prstGeom>
          <a:ln>
            <a:noFill/>
          </a:ln>
        </p:spPr>
      </p:pic>
      <p:sp>
        <p:nvSpPr>
          <p:cNvPr id="387" name="CustomShape 2"/>
          <p:cNvSpPr/>
          <p:nvPr/>
        </p:nvSpPr>
        <p:spPr>
          <a:xfrm>
            <a:off x="4176000" y="504000"/>
            <a:ext cx="403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 Многопоточность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2"/>
          <a:stretch/>
        </p:blipFill>
        <p:spPr>
          <a:xfrm>
            <a:off x="4139640" y="1040400"/>
            <a:ext cx="4931640" cy="378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360000" y="288000"/>
            <a:ext cx="8279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7. Инициализация объектов логирования на консоли и в csv файл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390" name="" descr=""/>
          <p:cNvPicPr/>
          <p:nvPr/>
        </p:nvPicPr>
        <p:blipFill>
          <a:blip r:embed="rId1"/>
          <a:stretch/>
        </p:blipFill>
        <p:spPr>
          <a:xfrm>
            <a:off x="1073880" y="898200"/>
            <a:ext cx="6197400" cy="531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500400" y="441000"/>
            <a:ext cx="8518680" cy="13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Диаграмма классов</a:t>
            </a:r>
            <a:br/>
            <a:br/>
            <a:endParaRPr b="0" lang="de-DE" sz="34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889920" y="1584000"/>
            <a:ext cx="1475640" cy="2411640"/>
          </a:xfrm>
          <a:prstGeom prst="rect">
            <a:avLst/>
          </a:prstGeom>
          <a:solidFill>
            <a:srgbClr val="d4ea6b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cnt_nets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config_nets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config_app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Log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cmd_param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393" name="Line 3"/>
          <p:cNvSpPr/>
          <p:nvPr/>
        </p:nvSpPr>
        <p:spPr>
          <a:xfrm>
            <a:off x="893160" y="2052000"/>
            <a:ext cx="1476000" cy="0"/>
          </a:xfrm>
          <a:prstGeom prst="line">
            <a:avLst/>
          </a:prstGeom>
          <a:ln>
            <a:solidFill>
              <a:srgbClr val="3465a4"/>
            </a:solidFill>
            <a:custDash>
              <a:ds d="1100000" sp="500000"/>
              <a:ds d="1100000" sp="500000"/>
            </a:custDash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4"/>
          <p:cNvSpPr/>
          <p:nvPr/>
        </p:nvSpPr>
        <p:spPr>
          <a:xfrm>
            <a:off x="1217160" y="1656000"/>
            <a:ext cx="649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Nets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95" name="Line 5"/>
          <p:cNvSpPr/>
          <p:nvPr/>
        </p:nvSpPr>
        <p:spPr>
          <a:xfrm>
            <a:off x="965160" y="2376000"/>
            <a:ext cx="0" cy="3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6"/>
          <p:cNvSpPr/>
          <p:nvPr/>
        </p:nvSpPr>
        <p:spPr>
          <a:xfrm>
            <a:off x="1119600" y="2520000"/>
            <a:ext cx="99720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latin typeface="Arial"/>
              </a:rPr>
              <a:t>Private data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97" name="Line 7"/>
          <p:cNvSpPr/>
          <p:nvPr/>
        </p:nvSpPr>
        <p:spPr>
          <a:xfrm>
            <a:off x="893160" y="2664000"/>
            <a:ext cx="324000" cy="0"/>
          </a:xfrm>
          <a:prstGeom prst="line">
            <a:avLst/>
          </a:prstGeom>
          <a:ln>
            <a:solidFill>
              <a:srgbClr val="3465a4"/>
            </a:solidFill>
            <a:custDash>
              <a:ds d="1100000" sp="500000"/>
              <a:ds d="1100000" sp="500000"/>
            </a:custDash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8"/>
          <p:cNvSpPr/>
          <p:nvPr/>
        </p:nvSpPr>
        <p:spPr>
          <a:xfrm>
            <a:off x="2081160" y="2664000"/>
            <a:ext cx="252000" cy="0"/>
          </a:xfrm>
          <a:prstGeom prst="line">
            <a:avLst/>
          </a:prstGeom>
          <a:ln>
            <a:solidFill>
              <a:srgbClr val="3465a4"/>
            </a:solidFill>
            <a:custDash>
              <a:ds d="1100000" sp="500000"/>
              <a:ds d="1100000" sp="500000"/>
            </a:custDash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9"/>
          <p:cNvSpPr/>
          <p:nvPr/>
        </p:nvSpPr>
        <p:spPr>
          <a:xfrm>
            <a:off x="3049920" y="1584000"/>
            <a:ext cx="1475640" cy="2411640"/>
          </a:xfrm>
          <a:prstGeom prst="rect">
            <a:avLst/>
          </a:prstGeom>
          <a:solidFill>
            <a:srgbClr val="d4ea6b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cnt_devs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net_addr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400" name="Line 10"/>
          <p:cNvSpPr/>
          <p:nvPr/>
        </p:nvSpPr>
        <p:spPr>
          <a:xfrm>
            <a:off x="3053160" y="2052000"/>
            <a:ext cx="1476000" cy="0"/>
          </a:xfrm>
          <a:prstGeom prst="line">
            <a:avLst/>
          </a:prstGeom>
          <a:ln>
            <a:solidFill>
              <a:srgbClr val="3465a4"/>
            </a:solidFill>
            <a:custDash>
              <a:ds d="1100000" sp="500000"/>
              <a:ds d="1100000" sp="500000"/>
            </a:custDash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1"/>
          <p:cNvSpPr/>
          <p:nvPr/>
        </p:nvSpPr>
        <p:spPr>
          <a:xfrm>
            <a:off x="3377160" y="1656000"/>
            <a:ext cx="535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Net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02" name="Line 12"/>
          <p:cNvSpPr/>
          <p:nvPr/>
        </p:nvSpPr>
        <p:spPr>
          <a:xfrm>
            <a:off x="3125160" y="2376000"/>
            <a:ext cx="0" cy="3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13"/>
          <p:cNvSpPr/>
          <p:nvPr/>
        </p:nvSpPr>
        <p:spPr>
          <a:xfrm>
            <a:off x="3279600" y="2520000"/>
            <a:ext cx="99720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latin typeface="Arial"/>
              </a:rPr>
              <a:t>Private data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404" name="Line 14"/>
          <p:cNvSpPr/>
          <p:nvPr/>
        </p:nvSpPr>
        <p:spPr>
          <a:xfrm>
            <a:off x="3053160" y="2664000"/>
            <a:ext cx="324000" cy="0"/>
          </a:xfrm>
          <a:prstGeom prst="line">
            <a:avLst/>
          </a:prstGeom>
          <a:ln>
            <a:solidFill>
              <a:srgbClr val="3465a4"/>
            </a:solidFill>
            <a:custDash>
              <a:ds d="1100000" sp="500000"/>
              <a:ds d="1100000" sp="500000"/>
            </a:custDash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15"/>
          <p:cNvSpPr/>
          <p:nvPr/>
        </p:nvSpPr>
        <p:spPr>
          <a:xfrm>
            <a:off x="4241160" y="2664000"/>
            <a:ext cx="252000" cy="0"/>
          </a:xfrm>
          <a:prstGeom prst="line">
            <a:avLst/>
          </a:prstGeom>
          <a:ln>
            <a:solidFill>
              <a:srgbClr val="3465a4"/>
            </a:solidFill>
            <a:custDash>
              <a:ds d="1100000" sp="500000"/>
              <a:ds d="1100000" sp="500000"/>
            </a:custDash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16"/>
          <p:cNvSpPr/>
          <p:nvPr/>
        </p:nvSpPr>
        <p:spPr>
          <a:xfrm>
            <a:off x="5216760" y="1599840"/>
            <a:ext cx="1475640" cy="2411640"/>
          </a:xfrm>
          <a:prstGeom prst="rect">
            <a:avLst/>
          </a:prstGeom>
          <a:solidFill>
            <a:srgbClr val="d4ea6b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ip-addr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status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400" spc="-1" strike="noStrike">
              <a:latin typeface="Arial"/>
            </a:endParaRPr>
          </a:p>
        </p:txBody>
      </p:sp>
      <p:sp>
        <p:nvSpPr>
          <p:cNvPr id="407" name="Line 17"/>
          <p:cNvSpPr/>
          <p:nvPr/>
        </p:nvSpPr>
        <p:spPr>
          <a:xfrm>
            <a:off x="5220000" y="2067840"/>
            <a:ext cx="1476000" cy="0"/>
          </a:xfrm>
          <a:prstGeom prst="line">
            <a:avLst/>
          </a:prstGeom>
          <a:ln>
            <a:solidFill>
              <a:srgbClr val="3465a4"/>
            </a:solidFill>
            <a:custDash>
              <a:ds d="1100000" sp="500000"/>
              <a:ds d="1100000" sp="500000"/>
            </a:custDash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18"/>
          <p:cNvSpPr/>
          <p:nvPr/>
        </p:nvSpPr>
        <p:spPr>
          <a:xfrm>
            <a:off x="5544000" y="1671840"/>
            <a:ext cx="838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device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09" name="Line 19"/>
          <p:cNvSpPr/>
          <p:nvPr/>
        </p:nvSpPr>
        <p:spPr>
          <a:xfrm>
            <a:off x="5292000" y="2391840"/>
            <a:ext cx="0" cy="3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20"/>
          <p:cNvSpPr/>
          <p:nvPr/>
        </p:nvSpPr>
        <p:spPr>
          <a:xfrm>
            <a:off x="5446440" y="2535840"/>
            <a:ext cx="99720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latin typeface="Arial"/>
              </a:rPr>
              <a:t>Private data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411" name="Line 21"/>
          <p:cNvSpPr/>
          <p:nvPr/>
        </p:nvSpPr>
        <p:spPr>
          <a:xfrm>
            <a:off x="5220000" y="2679840"/>
            <a:ext cx="324000" cy="0"/>
          </a:xfrm>
          <a:prstGeom prst="line">
            <a:avLst/>
          </a:prstGeom>
          <a:ln>
            <a:solidFill>
              <a:srgbClr val="3465a4"/>
            </a:solidFill>
            <a:custDash>
              <a:ds d="1100000" sp="500000"/>
              <a:ds d="1100000" sp="500000"/>
            </a:custDash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22"/>
          <p:cNvSpPr/>
          <p:nvPr/>
        </p:nvSpPr>
        <p:spPr>
          <a:xfrm>
            <a:off x="6408000" y="2679840"/>
            <a:ext cx="252000" cy="0"/>
          </a:xfrm>
          <a:prstGeom prst="line">
            <a:avLst/>
          </a:prstGeom>
          <a:ln>
            <a:solidFill>
              <a:srgbClr val="3465a4"/>
            </a:solidFill>
            <a:custDash>
              <a:ds d="1100000" sp="500000"/>
              <a:ds d="1100000" sp="500000"/>
            </a:custDash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23"/>
          <p:cNvSpPr/>
          <p:nvPr/>
        </p:nvSpPr>
        <p:spPr>
          <a:xfrm>
            <a:off x="2339280" y="2316600"/>
            <a:ext cx="721080" cy="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24"/>
          <p:cNvSpPr/>
          <p:nvPr/>
        </p:nvSpPr>
        <p:spPr>
          <a:xfrm flipV="1">
            <a:off x="4488840" y="2316600"/>
            <a:ext cx="727920" cy="612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500400" y="441000"/>
            <a:ext cx="8518680" cy="13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Выводы и планы по развитию</a:t>
            </a:r>
            <a:endParaRPr b="0" lang="de-DE" sz="3400" spc="-1" strike="noStrike">
              <a:latin typeface="Arial"/>
            </a:endParaRPr>
          </a:p>
        </p:txBody>
      </p:sp>
      <p:graphicFrame>
        <p:nvGraphicFramePr>
          <p:cNvPr id="416" name="Table 2"/>
          <p:cNvGraphicFramePr/>
          <p:nvPr/>
        </p:nvGraphicFramePr>
        <p:xfrm>
          <a:off x="952560" y="2058840"/>
          <a:ext cx="7238160" cy="20570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r>
                        <a:rPr b="0" lang="de-DE" sz="1800" spc="-1" strike="noStrike">
                          <a:latin typeface="Arial"/>
                        </a:rPr>
                        <a:t>Версия с boost работает в 2 раза быстрее, для сканирования двух сетей.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r>
                        <a:rPr b="0" lang="de-DE" sz="1800" spc="-1" strike="noStrike">
                          <a:latin typeface="Arial"/>
                        </a:rPr>
                        <a:t>Около 100 часов занял проект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 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r>
                        <a:rPr b="0" lang="de-DE" sz="1800" spc="-1" strike="noStrike">
                          <a:latin typeface="Arial"/>
                        </a:rPr>
                        <a:t>Встроить timeout, прокомпелировать на другой системе, провести более обширные тесты с применением gtest, лучше понять библиотеку boost.asio и применить полученные знания, ...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956160" y="528480"/>
            <a:ext cx="7557480" cy="545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4900" spc="-1" strike="noStrike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br/>
            <a:br/>
            <a:endParaRPr b="0" lang="de-DE" sz="4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766800" y="2728080"/>
            <a:ext cx="7933680" cy="11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endParaRPr b="0" lang="de-DE" sz="5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&amp; слышно?</a:t>
            </a:r>
            <a:endParaRPr b="0" lang="de-DE" sz="5000" spc="-1" strike="noStrike">
              <a:latin typeface="Arial"/>
            </a:endParaRPr>
          </a:p>
        </p:txBody>
      </p:sp>
      <p:pic>
        <p:nvPicPr>
          <p:cNvPr id="349" name="Google Shape;136;p31" descr=""/>
          <p:cNvPicPr/>
          <p:nvPr/>
        </p:nvPicPr>
        <p:blipFill>
          <a:blip r:embed="rId1"/>
          <a:stretch/>
        </p:blipFill>
        <p:spPr>
          <a:xfrm>
            <a:off x="857160" y="4383720"/>
            <a:ext cx="700560" cy="700560"/>
          </a:xfrm>
          <a:prstGeom prst="rect">
            <a:avLst/>
          </a:prstGeom>
          <a:ln>
            <a:noFill/>
          </a:ln>
        </p:spPr>
      </p:pic>
      <p:pic>
        <p:nvPicPr>
          <p:cNvPr id="350" name="Google Shape;137;p31" descr=""/>
          <p:cNvPicPr/>
          <p:nvPr/>
        </p:nvPicPr>
        <p:blipFill>
          <a:blip r:embed="rId2"/>
          <a:stretch/>
        </p:blipFill>
        <p:spPr>
          <a:xfrm>
            <a:off x="1737360" y="4383720"/>
            <a:ext cx="700560" cy="70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630000" y="3689640"/>
            <a:ext cx="1513080" cy="242352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"/>
          <p:cNvSpPr/>
          <p:nvPr/>
        </p:nvSpPr>
        <p:spPr>
          <a:xfrm>
            <a:off x="500400" y="504000"/>
            <a:ext cx="8518680" cy="32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700" spc="-1" strike="noStrike">
                <a:solidFill>
                  <a:srgbClr val="000000"/>
                </a:solidFill>
                <a:latin typeface="Roboto"/>
                <a:ea typeface="Roboto"/>
              </a:rPr>
              <a:t>Защита проекта</a:t>
            </a:r>
            <a:br/>
            <a:r>
              <a:rPr b="1" lang="ru" sz="3700" spc="-1" strike="noStrike">
                <a:solidFill>
                  <a:srgbClr val="000000"/>
                </a:solidFill>
                <a:latin typeface="Roboto"/>
                <a:ea typeface="Roboto"/>
              </a:rPr>
              <a:t>Тема: </a:t>
            </a:r>
            <a:br/>
            <a:r>
              <a:rPr b="1" lang="ru" sz="3700" spc="-1" strike="noStrike">
                <a:solidFill>
                  <a:srgbClr val="000000"/>
                </a:solidFill>
                <a:latin typeface="Roboto"/>
                <a:ea typeface="Roboto"/>
              </a:rPr>
              <a:t>Утилита для мониторинга состояния компьютеров локальной сети</a:t>
            </a:r>
            <a:br/>
            <a:endParaRPr b="0" lang="de-DE" sz="3700" spc="-1" strike="noStrike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3135600" y="4174920"/>
            <a:ext cx="5854680" cy="7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700" spc="-1" strike="noStrike">
                <a:solidFill>
                  <a:srgbClr val="02418b"/>
                </a:solidFill>
                <a:latin typeface="Roboto"/>
                <a:ea typeface="Roboto"/>
              </a:rPr>
              <a:t>Поспелов Юрий  </a:t>
            </a:r>
            <a:endParaRPr b="0" lang="de-DE" sz="1700" spc="-1" strike="noStrike"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3135600" y="4575240"/>
            <a:ext cx="5854680" cy="10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3135600" y="4737960"/>
            <a:ext cx="5854680" cy="13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HW&amp;SW-Developer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Esigma-technology GmbH</a:t>
            </a:r>
            <a:endParaRPr b="0" lang="de-DE" sz="1400" spc="-1" strike="noStrike">
              <a:latin typeface="Arial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1080000" y="3949200"/>
            <a:ext cx="1474920" cy="195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500400" y="441000"/>
            <a:ext cx="8518680" cy="7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de-DE" sz="34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680760" y="1430640"/>
            <a:ext cx="3383280" cy="499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680760" y="2254320"/>
            <a:ext cx="3383280" cy="499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Что планировалось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680760" y="3090960"/>
            <a:ext cx="3383280" cy="499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Используемые технологии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361" name="CustomShape 5"/>
          <p:cNvSpPr/>
          <p:nvPr/>
        </p:nvSpPr>
        <p:spPr>
          <a:xfrm>
            <a:off x="680760" y="3927960"/>
            <a:ext cx="3383280" cy="499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Что получилось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362" name="CustomShape 6"/>
          <p:cNvSpPr/>
          <p:nvPr/>
        </p:nvSpPr>
        <p:spPr>
          <a:xfrm>
            <a:off x="680760" y="4710240"/>
            <a:ext cx="3383280" cy="499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Схемы/архитектура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363" name="CustomShape 7"/>
          <p:cNvSpPr/>
          <p:nvPr/>
        </p:nvSpPr>
        <p:spPr>
          <a:xfrm>
            <a:off x="680760" y="5492160"/>
            <a:ext cx="3383280" cy="499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364" name="CustomShape 8"/>
          <p:cNvSpPr/>
          <p:nvPr/>
        </p:nvSpPr>
        <p:spPr>
          <a:xfrm>
            <a:off x="680760" y="1681560"/>
            <a:ext cx="360" cy="821880"/>
          </a:xfrm>
          <a:prstGeom prst="curvedConnector3">
            <a:avLst>
              <a:gd name="adj1" fmla="val -39687500"/>
            </a:avLst>
          </a:prstGeom>
          <a:noFill/>
          <a:ln w="1908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9"/>
          <p:cNvSpPr/>
          <p:nvPr/>
        </p:nvSpPr>
        <p:spPr>
          <a:xfrm>
            <a:off x="680760" y="2504880"/>
            <a:ext cx="360" cy="835200"/>
          </a:xfrm>
          <a:prstGeom prst="curvedConnector3">
            <a:avLst>
              <a:gd name="adj1" fmla="val -39687500"/>
            </a:avLst>
          </a:prstGeom>
          <a:noFill/>
          <a:ln w="1908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10"/>
          <p:cNvSpPr/>
          <p:nvPr/>
        </p:nvSpPr>
        <p:spPr>
          <a:xfrm>
            <a:off x="680760" y="3341880"/>
            <a:ext cx="360" cy="835200"/>
          </a:xfrm>
          <a:prstGeom prst="curvedConnector3">
            <a:avLst>
              <a:gd name="adj1" fmla="val -39687500"/>
            </a:avLst>
          </a:prstGeom>
          <a:noFill/>
          <a:ln w="1908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1"/>
          <p:cNvSpPr/>
          <p:nvPr/>
        </p:nvSpPr>
        <p:spPr>
          <a:xfrm>
            <a:off x="680760" y="4219200"/>
            <a:ext cx="360" cy="835200"/>
          </a:xfrm>
          <a:prstGeom prst="curvedConnector3">
            <a:avLst>
              <a:gd name="adj1" fmla="val -39687500"/>
            </a:avLst>
          </a:prstGeom>
          <a:noFill/>
          <a:ln w="1908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12"/>
          <p:cNvSpPr/>
          <p:nvPr/>
        </p:nvSpPr>
        <p:spPr>
          <a:xfrm>
            <a:off x="680760" y="5096520"/>
            <a:ext cx="360" cy="835200"/>
          </a:xfrm>
          <a:prstGeom prst="curvedConnector3">
            <a:avLst>
              <a:gd name="adj1" fmla="val -39687500"/>
            </a:avLst>
          </a:prstGeom>
          <a:noFill/>
          <a:ln w="1908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500400" y="441000"/>
            <a:ext cx="8518680" cy="13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b="0" lang="de-DE" sz="3400" spc="-1" strike="noStrike">
              <a:latin typeface="Arial"/>
            </a:endParaRPr>
          </a:p>
        </p:txBody>
      </p:sp>
      <p:graphicFrame>
        <p:nvGraphicFramePr>
          <p:cNvPr id="370" name="Table 2"/>
          <p:cNvGraphicFramePr/>
          <p:nvPr/>
        </p:nvGraphicFramePr>
        <p:xfrm>
          <a:off x="952560" y="2058840"/>
          <a:ext cx="7238160" cy="27428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Автоматическое определение количества включенных компьютеров в сети и сохранение полученного результата в виде файла.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Использование языка программирования Си ++.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500400" y="441000"/>
            <a:ext cx="8518680" cy="13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Что планировалось</a:t>
            </a:r>
            <a:endParaRPr b="0" lang="de-DE" sz="3400" spc="-1" strike="noStrike">
              <a:latin typeface="Arial"/>
            </a:endParaRPr>
          </a:p>
        </p:txBody>
      </p:sp>
      <p:graphicFrame>
        <p:nvGraphicFramePr>
          <p:cNvPr id="372" name="Table 2"/>
          <p:cNvGraphicFramePr/>
          <p:nvPr/>
        </p:nvGraphicFramePr>
        <p:xfrm>
          <a:off x="952560" y="2058840"/>
          <a:ext cx="7238160" cy="27428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latin typeface="Times New Roman"/>
                        </a:rPr>
                        <a:t>Применение объектного программирования, многопоточности и обработка исключений.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500400" y="441000"/>
            <a:ext cx="8518680" cy="13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Используемые технологии</a:t>
            </a:r>
            <a:endParaRPr b="0" lang="de-DE" sz="3400" spc="-1" strike="noStrike">
              <a:latin typeface="Arial"/>
            </a:endParaRPr>
          </a:p>
        </p:txBody>
      </p:sp>
      <p:graphicFrame>
        <p:nvGraphicFramePr>
          <p:cNvPr id="374" name="Table 2"/>
          <p:cNvGraphicFramePr/>
          <p:nvPr/>
        </p:nvGraphicFramePr>
        <p:xfrm>
          <a:off x="952560" y="2058840"/>
          <a:ext cx="7255080" cy="1972800"/>
        </p:xfrm>
        <a:graphic>
          <a:graphicData uri="http://schemas.openxmlformats.org/drawingml/2006/table">
            <a:tbl>
              <a:tblPr/>
              <a:tblGrid>
                <a:gridCol w="490320"/>
                <a:gridCol w="6765120"/>
              </a:tblGrid>
              <a:tr h="39132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Протоколирование</a:t>
                      </a:r>
                      <a:r>
                        <a:rPr b="0" lang="de-DE" sz="1800" spc="-1" strike="noStrike">
                          <a:latin typeface="Arial"/>
                        </a:rPr>
                        <a:t> boost.log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40356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  <a:ea typeface="Noto Sans CJK SC"/>
                        </a:rPr>
                        <a:t>Обработка ini-файлов boost.property_tree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43416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  <a:ea typeface="Noto Sans CJK SC"/>
                        </a:rPr>
                        <a:t>Вызов</a:t>
                      </a:r>
                      <a:r>
                        <a:rPr b="0" lang="de-DE" sz="1800" spc="-1" strike="noStrike">
                          <a:latin typeface="Arial"/>
                          <a:ea typeface="Noto Sans CJK SC"/>
                        </a:rPr>
                        <a:t> </a:t>
                      </a:r>
                      <a:r>
                        <a:rPr b="0" lang="ru-RU" sz="1800" spc="-1" strike="noStrike">
                          <a:latin typeface="Arial"/>
                          <a:ea typeface="Noto Sans CJK SC"/>
                        </a:rPr>
                        <a:t>системных</a:t>
                      </a:r>
                      <a:r>
                        <a:rPr b="0" lang="de-DE" sz="1800" spc="-1" strike="noStrike">
                          <a:latin typeface="Arial"/>
                          <a:ea typeface="Noto Sans CJK SC"/>
                        </a:rPr>
                        <a:t> </a:t>
                      </a:r>
                      <a:r>
                        <a:rPr b="0" lang="ru-RU" sz="1800" spc="-1" strike="noStrike">
                          <a:latin typeface="Arial"/>
                          <a:ea typeface="Noto Sans CJK SC"/>
                        </a:rPr>
                        <a:t>ресурсов</a:t>
                      </a:r>
                      <a:r>
                        <a:rPr b="0" lang="de-DE" sz="1800" spc="-1" strike="noStrike">
                          <a:latin typeface="Arial"/>
                          <a:ea typeface="Noto Sans CJK SC"/>
                        </a:rPr>
                        <a:t> boost.process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74412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Многопоточность</a:t>
                      </a:r>
                      <a:r>
                        <a:rPr b="0" lang="de-DE" sz="1800" spc="-1" strike="noStrike">
                          <a:latin typeface="Arial"/>
                        </a:rPr>
                        <a:t> boost.asio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09320" y="144000"/>
            <a:ext cx="851868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de-DE" sz="3400" spc="-1" strike="noStrike">
              <a:latin typeface="Arial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468000" y="1803600"/>
            <a:ext cx="6875280" cy="1939680"/>
          </a:xfrm>
          <a:prstGeom prst="rect">
            <a:avLst/>
          </a:prstGeom>
          <a:ln>
            <a:noFill/>
          </a:ln>
        </p:spPr>
      </p:pic>
      <p:sp>
        <p:nvSpPr>
          <p:cNvPr id="377" name="CustomShape 2"/>
          <p:cNvSpPr/>
          <p:nvPr/>
        </p:nvSpPr>
        <p:spPr>
          <a:xfrm>
            <a:off x="360000" y="1368000"/>
            <a:ext cx="6626880" cy="6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ru" sz="1700" spc="-1" strike="noStrike">
                <a:solidFill>
                  <a:srgbClr val="000000"/>
                </a:solidFill>
                <a:latin typeface="Roboto"/>
                <a:ea typeface="Roboto"/>
              </a:rPr>
              <a:t>1. Вызов программы и результат на консоле:</a:t>
            </a:r>
            <a:endParaRPr b="0" lang="de-DE" sz="1700" spc="-1" strike="noStrike"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448200" y="3855600"/>
            <a:ext cx="17985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CSV – файл: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2"/>
          <a:stretch/>
        </p:blipFill>
        <p:spPr>
          <a:xfrm>
            <a:off x="504000" y="4222800"/>
            <a:ext cx="5579280" cy="2400480"/>
          </a:xfrm>
          <a:prstGeom prst="rect">
            <a:avLst/>
          </a:prstGeom>
          <a:ln>
            <a:noFill/>
          </a:ln>
        </p:spPr>
      </p:pic>
      <p:sp>
        <p:nvSpPr>
          <p:cNvPr id="380" name="TextShape 4"/>
          <p:cNvSpPr txBox="1"/>
          <p:nvPr/>
        </p:nvSpPr>
        <p:spPr>
          <a:xfrm>
            <a:off x="504000" y="949680"/>
            <a:ext cx="4603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Код: https://github.com/JuriPospelow/netlog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768960" y="288000"/>
            <a:ext cx="3406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Результат в LibreOffice.Calc: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828000" y="741600"/>
            <a:ext cx="5291280" cy="2857680"/>
          </a:xfrm>
          <a:prstGeom prst="rect">
            <a:avLst/>
          </a:prstGeom>
          <a:ln>
            <a:noFill/>
          </a:ln>
        </p:spPr>
      </p:pic>
      <p:sp>
        <p:nvSpPr>
          <p:cNvPr id="383" name="CustomShape 2"/>
          <p:cNvSpPr/>
          <p:nvPr/>
        </p:nvSpPr>
        <p:spPr>
          <a:xfrm>
            <a:off x="936000" y="4032000"/>
            <a:ext cx="2447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Ini-файл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384" name="" descr=""/>
          <p:cNvPicPr/>
          <p:nvPr/>
        </p:nvPicPr>
        <p:blipFill>
          <a:blip r:embed="rId2"/>
          <a:stretch/>
        </p:blipFill>
        <p:spPr>
          <a:xfrm>
            <a:off x="936000" y="4536000"/>
            <a:ext cx="3609000" cy="142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/>
  <dcterms:modified xsi:type="dcterms:W3CDTF">2024-02-23T07:14:29Z</dcterms:modified>
  <cp:revision>20</cp:revision>
  <dc:subject/>
  <dc:title/>
</cp:coreProperties>
</file>