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1" r:id="rId3"/>
    <p:sldId id="272" r:id="rId4"/>
    <p:sldId id="273" r:id="rId5"/>
    <p:sldId id="257" r:id="rId6"/>
    <p:sldId id="268" r:id="rId7"/>
    <p:sldId id="266" r:id="rId8"/>
    <p:sldId id="258" r:id="rId9"/>
    <p:sldId id="267" r:id="rId10"/>
    <p:sldId id="269" r:id="rId11"/>
    <p:sldId id="259" r:id="rId12"/>
    <p:sldId id="265" r:id="rId13"/>
    <p:sldId id="260" r:id="rId14"/>
    <p:sldId id="261" r:id="rId15"/>
    <p:sldId id="262" r:id="rId16"/>
    <p:sldId id="263" r:id="rId17"/>
    <p:sldId id="270"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42333C0-F862-42C8-A7DF-CD3B4768E62B}" type="datetimeFigureOut">
              <a:rPr lang="en-US" smtClean="0"/>
              <a:t>5/8/2024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FC549DB-DC40-4656-9EA5-1694D80EABD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2450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42333C0-F862-42C8-A7DF-CD3B4768E62B}"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549DB-DC40-4656-9EA5-1694D80EABDA}" type="slidenum">
              <a:rPr lang="en-US" smtClean="0"/>
              <a:t>‹#›</a:t>
            </a:fld>
            <a:endParaRPr lang="en-US"/>
          </a:p>
        </p:txBody>
      </p:sp>
    </p:spTree>
    <p:extLst>
      <p:ext uri="{BB962C8B-B14F-4D97-AF65-F5344CB8AC3E}">
        <p14:creationId xmlns:p14="http://schemas.microsoft.com/office/powerpoint/2010/main" val="1959866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2333C0-F862-42C8-A7DF-CD3B4768E62B}"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549DB-DC40-4656-9EA5-1694D80EABD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216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2333C0-F862-42C8-A7DF-CD3B4768E62B}"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549DB-DC40-4656-9EA5-1694D80EABD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1907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2333C0-F862-42C8-A7DF-CD3B4768E62B}"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549DB-DC40-4656-9EA5-1694D80EABDA}" type="slidenum">
              <a:rPr lang="en-US" smtClean="0"/>
              <a:t>‹#›</a:t>
            </a:fld>
            <a:endParaRPr lang="en-US"/>
          </a:p>
        </p:txBody>
      </p:sp>
    </p:spTree>
    <p:extLst>
      <p:ext uri="{BB962C8B-B14F-4D97-AF65-F5344CB8AC3E}">
        <p14:creationId xmlns:p14="http://schemas.microsoft.com/office/powerpoint/2010/main" val="2467025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2333C0-F862-42C8-A7DF-CD3B4768E62B}"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549DB-DC40-4656-9EA5-1694D80EABD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7197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2333C0-F862-42C8-A7DF-CD3B4768E62B}"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549DB-DC40-4656-9EA5-1694D80EABD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4827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2333C0-F862-42C8-A7DF-CD3B4768E62B}"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549DB-DC40-4656-9EA5-1694D80EABD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3622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2333C0-F862-42C8-A7DF-CD3B4768E62B}"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549DB-DC40-4656-9EA5-1694D80EABD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413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2333C0-F862-42C8-A7DF-CD3B4768E62B}"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549DB-DC40-4656-9EA5-1694D80EABDA}" type="slidenum">
              <a:rPr lang="en-US" smtClean="0"/>
              <a:t>‹#›</a:t>
            </a:fld>
            <a:endParaRPr lang="en-US"/>
          </a:p>
        </p:txBody>
      </p:sp>
    </p:spTree>
    <p:extLst>
      <p:ext uri="{BB962C8B-B14F-4D97-AF65-F5344CB8AC3E}">
        <p14:creationId xmlns:p14="http://schemas.microsoft.com/office/powerpoint/2010/main" val="161504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2333C0-F862-42C8-A7DF-CD3B4768E62B}"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C549DB-DC40-4656-9EA5-1694D80EABD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813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2333C0-F862-42C8-A7DF-CD3B4768E62B}"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549DB-DC40-4656-9EA5-1694D80EABDA}" type="slidenum">
              <a:rPr lang="en-US" smtClean="0"/>
              <a:t>‹#›</a:t>
            </a:fld>
            <a:endParaRPr lang="en-US"/>
          </a:p>
        </p:txBody>
      </p:sp>
    </p:spTree>
    <p:extLst>
      <p:ext uri="{BB962C8B-B14F-4D97-AF65-F5344CB8AC3E}">
        <p14:creationId xmlns:p14="http://schemas.microsoft.com/office/powerpoint/2010/main" val="49910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2333C0-F862-42C8-A7DF-CD3B4768E62B}" type="datetimeFigureOut">
              <a:rPr lang="en-US" smtClean="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C549DB-DC40-4656-9EA5-1694D80EABD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304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2333C0-F862-42C8-A7DF-CD3B4768E62B}" type="datetimeFigureOut">
              <a:rPr lang="en-US" smtClean="0"/>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C549DB-DC40-4656-9EA5-1694D80EABD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876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333C0-F862-42C8-A7DF-CD3B4768E62B}" type="datetimeFigureOut">
              <a:rPr lang="en-US" smtClean="0"/>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C549DB-DC40-4656-9EA5-1694D80EABDA}" type="slidenum">
              <a:rPr lang="en-US" smtClean="0"/>
              <a:t>‹#›</a:t>
            </a:fld>
            <a:endParaRPr lang="en-US"/>
          </a:p>
        </p:txBody>
      </p:sp>
    </p:spTree>
    <p:extLst>
      <p:ext uri="{BB962C8B-B14F-4D97-AF65-F5344CB8AC3E}">
        <p14:creationId xmlns:p14="http://schemas.microsoft.com/office/powerpoint/2010/main" val="2187844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42333C0-F862-42C8-A7DF-CD3B4768E62B}"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549DB-DC40-4656-9EA5-1694D80EABD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45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42333C0-F862-42C8-A7DF-CD3B4768E62B}"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549DB-DC40-4656-9EA5-1694D80EABDA}" type="slidenum">
              <a:rPr lang="en-US" smtClean="0"/>
              <a:t>‹#›</a:t>
            </a:fld>
            <a:endParaRPr lang="en-US"/>
          </a:p>
        </p:txBody>
      </p:sp>
    </p:spTree>
    <p:extLst>
      <p:ext uri="{BB962C8B-B14F-4D97-AF65-F5344CB8AC3E}">
        <p14:creationId xmlns:p14="http://schemas.microsoft.com/office/powerpoint/2010/main" val="286466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2333C0-F862-42C8-A7DF-CD3B4768E62B}" type="datetimeFigureOut">
              <a:rPr lang="en-US" smtClean="0"/>
              <a:t>5/8/2024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C549DB-DC40-4656-9EA5-1694D80EABDA}" type="slidenum">
              <a:rPr lang="en-US" smtClean="0"/>
              <a:t>‹#›</a:t>
            </a:fld>
            <a:endParaRPr lang="en-US"/>
          </a:p>
        </p:txBody>
      </p:sp>
    </p:spTree>
    <p:extLst>
      <p:ext uri="{BB962C8B-B14F-4D97-AF65-F5344CB8AC3E}">
        <p14:creationId xmlns:p14="http://schemas.microsoft.com/office/powerpoint/2010/main" val="42787811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iJq-thyDF9Q"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70C0"/>
                </a:solidFill>
              </a:rPr>
              <a:t>Job Search &amp; Interview  </a:t>
            </a:r>
            <a:endParaRPr lang="en-US" dirty="0">
              <a:solidFill>
                <a:srgbClr val="0070C0"/>
              </a:solidFill>
            </a:endParaRPr>
          </a:p>
        </p:txBody>
      </p:sp>
      <p:sp>
        <p:nvSpPr>
          <p:cNvPr id="3" name="Subtitle 2"/>
          <p:cNvSpPr>
            <a:spLocks noGrp="1"/>
          </p:cNvSpPr>
          <p:nvPr>
            <p:ph type="subTitle" idx="1"/>
          </p:nvPr>
        </p:nvSpPr>
        <p:spPr/>
        <p:txBody>
          <a:bodyPr>
            <a:normAutofit lnSpcReduction="10000"/>
          </a:bodyPr>
          <a:lstStyle/>
          <a:p>
            <a:r>
              <a:rPr lang="en-US" b="1" smtClean="0">
                <a:solidFill>
                  <a:srgbClr val="7030A0"/>
                </a:solidFill>
              </a:rPr>
              <a:t>Avijit Mallik</a:t>
            </a:r>
            <a:endParaRPr lang="en-US" b="1" dirty="0" smtClean="0">
              <a:solidFill>
                <a:srgbClr val="7030A0"/>
              </a:solidFill>
            </a:endParaRPr>
          </a:p>
          <a:p>
            <a:r>
              <a:rPr lang="en-US" dirty="0" smtClean="0"/>
              <a:t>Assistant Professor,</a:t>
            </a:r>
          </a:p>
          <a:p>
            <a:r>
              <a:rPr lang="en-US" dirty="0" smtClean="0"/>
              <a:t>IBA, University of Dhaka</a:t>
            </a:r>
            <a:endParaRPr lang="en-US" dirty="0"/>
          </a:p>
        </p:txBody>
      </p:sp>
    </p:spTree>
    <p:extLst>
      <p:ext uri="{BB962C8B-B14F-4D97-AF65-F5344CB8AC3E}">
        <p14:creationId xmlns:p14="http://schemas.microsoft.com/office/powerpoint/2010/main" val="603310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0772" y="515479"/>
            <a:ext cx="11070454" cy="5770486"/>
          </a:xfrm>
          <a:prstGeom prst="rect">
            <a:avLst/>
          </a:prstGeom>
        </p:spPr>
      </p:pic>
      <p:sp>
        <p:nvSpPr>
          <p:cNvPr id="5" name="Title 4"/>
          <p:cNvSpPr>
            <a:spLocks noGrp="1"/>
          </p:cNvSpPr>
          <p:nvPr>
            <p:ph type="title"/>
          </p:nvPr>
        </p:nvSpPr>
        <p:spPr>
          <a:xfrm>
            <a:off x="1187390" y="-317871"/>
            <a:ext cx="9601196" cy="1303867"/>
          </a:xfrm>
        </p:spPr>
        <p:txBody>
          <a:bodyPr>
            <a:normAutofit/>
          </a:bodyPr>
          <a:lstStyle/>
          <a:p>
            <a:r>
              <a:rPr lang="en-US" sz="2800" b="1" dirty="0" smtClean="0"/>
              <a:t>Sample Cover Letter</a:t>
            </a:r>
            <a:endParaRPr lang="en-US" sz="2800" b="1" dirty="0"/>
          </a:p>
        </p:txBody>
      </p:sp>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2785012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3: Preparing for interview</a:t>
            </a:r>
            <a:br>
              <a:rPr lang="en-US" dirty="0" smtClean="0"/>
            </a:br>
            <a:r>
              <a:rPr lang="en-US" b="1" dirty="0" smtClean="0">
                <a:solidFill>
                  <a:srgbClr val="7030A0"/>
                </a:solidFill>
              </a:rPr>
              <a:t>factors to keep in mind  </a:t>
            </a:r>
            <a:endParaRPr lang="en-US" b="1" dirty="0">
              <a:solidFill>
                <a:srgbClr val="7030A0"/>
              </a:solidFill>
            </a:endParaRPr>
          </a:p>
        </p:txBody>
      </p:sp>
      <p:sp>
        <p:nvSpPr>
          <p:cNvPr id="3" name="Content Placeholder 2"/>
          <p:cNvSpPr>
            <a:spLocks noGrp="1"/>
          </p:cNvSpPr>
          <p:nvPr>
            <p:ph idx="1"/>
          </p:nvPr>
        </p:nvSpPr>
        <p:spPr>
          <a:xfrm>
            <a:off x="1295401" y="2396971"/>
            <a:ext cx="9601195" cy="3478897"/>
          </a:xfrm>
        </p:spPr>
        <p:txBody>
          <a:bodyPr>
            <a:noAutofit/>
          </a:bodyPr>
          <a:lstStyle/>
          <a:p>
            <a:pPr algn="just"/>
            <a:r>
              <a:rPr lang="en-US" sz="1400" b="1" dirty="0" smtClean="0"/>
              <a:t> </a:t>
            </a:r>
            <a:r>
              <a:rPr lang="en-US" sz="1400" b="1" dirty="0" smtClean="0">
                <a:solidFill>
                  <a:srgbClr val="00B0F0"/>
                </a:solidFill>
              </a:rPr>
              <a:t>Gather Information about the Company: </a:t>
            </a:r>
            <a:r>
              <a:rPr lang="en-US" sz="1400" dirty="0" smtClean="0"/>
              <a:t>Before going to the interview, you need to learn about the company. Learn about the company's management, people, business  procedures, present activities, and goods or services it offers. Such information will enable you to converse intelligently with the interviewer. And maybe more importantly, the fact that you took the effort to research the organization will probably make the interviewer impressed. You could even get a competitive edge from that effort. </a:t>
            </a:r>
          </a:p>
          <a:p>
            <a:pPr algn="just"/>
            <a:r>
              <a:rPr lang="en-US" sz="1400" b="1" dirty="0" smtClean="0">
                <a:solidFill>
                  <a:srgbClr val="00B0F0"/>
                </a:solidFill>
              </a:rPr>
              <a:t>Wear Appropriate Attire: </a:t>
            </a:r>
            <a:r>
              <a:rPr lang="en-US" sz="1400" dirty="0" smtClean="0"/>
              <a:t>The way a candidate looks speaks volumes about their personality, professionalism, and ability to discern the unspoken laws of a given scenario. Therefore, clothing and grooming are crucial components of preparation. Your study into various professions and sectors should give you an understanding of what is expected of business dress. </a:t>
            </a:r>
            <a:r>
              <a:rPr lang="en-US" sz="1400" b="1" dirty="0" smtClean="0">
                <a:solidFill>
                  <a:srgbClr val="C00000"/>
                </a:solidFill>
              </a:rPr>
              <a:t>A conservative business suit in a dark solid color or a mild pattern, such as pinstripes, is appropriate for many professional or management professions.</a:t>
            </a:r>
            <a:r>
              <a:rPr lang="en-US" sz="1400" dirty="0" smtClean="0"/>
              <a:t> Men should wear an unobtrusive tie, and women should wear a shirt that matches their outfit. </a:t>
            </a:r>
            <a:r>
              <a:rPr lang="en-US" sz="1400" b="1" dirty="0" smtClean="0">
                <a:solidFill>
                  <a:srgbClr val="0070C0"/>
                </a:solidFill>
              </a:rPr>
              <a:t>Traditional wear like saree, salwar-</a:t>
            </a:r>
            <a:r>
              <a:rPr lang="en-US" sz="1400" b="1" dirty="0" err="1" smtClean="0">
                <a:solidFill>
                  <a:srgbClr val="0070C0"/>
                </a:solidFill>
              </a:rPr>
              <a:t>kameez</a:t>
            </a:r>
            <a:r>
              <a:rPr lang="en-US" sz="1400" b="1" dirty="0" smtClean="0">
                <a:solidFill>
                  <a:srgbClr val="0070C0"/>
                </a:solidFill>
              </a:rPr>
              <a:t> can be worn if they are not too colorful or ornamental.. </a:t>
            </a:r>
          </a:p>
          <a:p>
            <a:pPr algn="just"/>
            <a:r>
              <a:rPr lang="en-US" sz="1400" b="1" dirty="0">
                <a:solidFill>
                  <a:srgbClr val="00B0F0"/>
                </a:solidFill>
              </a:rPr>
              <a:t>Work on your looks: </a:t>
            </a:r>
            <a:r>
              <a:rPr lang="en-US" sz="1400" dirty="0"/>
              <a:t>Boys, Look presentable. Look neat. Shave well. If you have a beard, trim well. Trim your hair. Though maintaining personal hygiene should not be an occasional thing, it’s mandatory to look professional in an interview. That's the bare minimum. And don't confuse it with facial features. Anyone and everyone can look presentable with the right approaches. </a:t>
            </a:r>
            <a:r>
              <a:rPr lang="en-US" sz="1400" b="1" dirty="0">
                <a:solidFill>
                  <a:srgbClr val="FF0000"/>
                </a:solidFill>
              </a:rPr>
              <a:t>Your look alone will not land you on your dream job, however, looking clumsy can definitely stop you from reaching there.</a:t>
            </a:r>
          </a:p>
          <a:p>
            <a:pPr algn="just"/>
            <a:endParaRPr lang="en-US" sz="1400" b="1" dirty="0">
              <a:solidFill>
                <a:srgbClr val="0070C0"/>
              </a:solidFill>
            </a:endParaRPr>
          </a:p>
        </p:txBody>
      </p:sp>
    </p:spTree>
    <p:extLst>
      <p:ext uri="{BB962C8B-B14F-4D97-AF65-F5344CB8AC3E}">
        <p14:creationId xmlns:p14="http://schemas.microsoft.com/office/powerpoint/2010/main" val="442889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Step 3: Preparing for interview</a:t>
            </a:r>
            <a:br>
              <a:rPr lang="en-US" sz="3200" dirty="0"/>
            </a:br>
            <a:r>
              <a:rPr lang="en-US" sz="3200" b="1" dirty="0">
                <a:solidFill>
                  <a:srgbClr val="7030A0"/>
                </a:solidFill>
              </a:rPr>
              <a:t>factors to keep in mind </a:t>
            </a:r>
            <a:r>
              <a:rPr lang="en-US" sz="3200" dirty="0" smtClean="0"/>
              <a:t>(Cont’d)</a:t>
            </a:r>
            <a:endParaRPr lang="en-US" sz="3200" dirty="0"/>
          </a:p>
        </p:txBody>
      </p:sp>
      <p:sp>
        <p:nvSpPr>
          <p:cNvPr id="3" name="Content Placeholder 2"/>
          <p:cNvSpPr>
            <a:spLocks noGrp="1"/>
          </p:cNvSpPr>
          <p:nvPr>
            <p:ph idx="1"/>
          </p:nvPr>
        </p:nvSpPr>
        <p:spPr>
          <a:xfrm>
            <a:off x="1295402" y="2459278"/>
            <a:ext cx="9601196" cy="3568660"/>
          </a:xfrm>
        </p:spPr>
        <p:txBody>
          <a:bodyPr>
            <a:noAutofit/>
          </a:bodyPr>
          <a:lstStyle/>
          <a:p>
            <a:pPr marL="0" indent="0">
              <a:buNone/>
            </a:pPr>
            <a:r>
              <a:rPr lang="en-US" sz="1400" dirty="0"/>
              <a:t>• </a:t>
            </a:r>
            <a:r>
              <a:rPr lang="en-US" sz="1400" b="1" dirty="0">
                <a:solidFill>
                  <a:srgbClr val="00B0F0"/>
                </a:solidFill>
              </a:rPr>
              <a:t>Prepare Answers in Anticipation of Questions: </a:t>
            </a:r>
            <a:r>
              <a:rPr lang="en-US" sz="1400" dirty="0"/>
              <a:t>Some of the interviewer's questions should be easy for you to predict. Typically, questions concerning your academic history (courses, grades, awards, etc.) are asked. Questions regarding hobbies, aspirations for your career, preferred locations, and involvement in organizations are also relevant. These questions should have answers ready in beforehand. Then, your answers will be thorough and correct, and you'll speak with grace and assurance. Planning will also demonstrate how enthusiastic you are.</a:t>
            </a:r>
          </a:p>
          <a:p>
            <a:pPr marL="0" indent="0">
              <a:buNone/>
            </a:pPr>
            <a:r>
              <a:rPr lang="en-US" sz="1400" dirty="0"/>
              <a:t> • </a:t>
            </a:r>
            <a:r>
              <a:rPr lang="en-US" sz="1400" b="1" dirty="0">
                <a:solidFill>
                  <a:srgbClr val="00B0F0"/>
                </a:solidFill>
              </a:rPr>
              <a:t>Keep Calm: </a:t>
            </a:r>
            <a:r>
              <a:rPr lang="en-US" sz="1400" dirty="0"/>
              <a:t>You should appear calm and composed while being examined by the interviewer. Keep your body and facial motions under control. Self-discipline is needed to develop these controls, therefore work at it. Trying to convince yourself that the tension you feel during an interview is normal may be useful. To create the greatest possible impression to the interviewer, you must learn to regulate your emotions. </a:t>
            </a:r>
            <a:endParaRPr lang="en-US" sz="1400" dirty="0" smtClean="0"/>
          </a:p>
          <a:p>
            <a:pPr marL="0" lvl="0" indent="0">
              <a:buNone/>
            </a:pPr>
            <a:r>
              <a:rPr lang="en-US" sz="1400" dirty="0"/>
              <a:t> • </a:t>
            </a:r>
            <a:r>
              <a:rPr lang="en-US" sz="1400" b="1" dirty="0" smtClean="0">
                <a:solidFill>
                  <a:srgbClr val="00B0F0"/>
                </a:solidFill>
              </a:rPr>
              <a:t>Feel </a:t>
            </a:r>
            <a:r>
              <a:rPr lang="en-US" sz="1400" b="1" dirty="0">
                <a:solidFill>
                  <a:srgbClr val="00B0F0"/>
                </a:solidFill>
              </a:rPr>
              <a:t>free to say “I don’t know</a:t>
            </a:r>
            <a:r>
              <a:rPr lang="en-US" sz="1400" b="1" dirty="0" smtClean="0">
                <a:solidFill>
                  <a:srgbClr val="00B0F0"/>
                </a:solidFill>
              </a:rPr>
              <a:t>.”</a:t>
            </a:r>
            <a:r>
              <a:rPr lang="en-US" sz="1400" b="1" dirty="0" smtClean="0"/>
              <a:t>: </a:t>
            </a:r>
            <a:r>
              <a:rPr lang="en-US" sz="1400" dirty="0" smtClean="0"/>
              <a:t>The </a:t>
            </a:r>
            <a:r>
              <a:rPr lang="en-US" sz="1400" dirty="0"/>
              <a:t>interview should be approached as a conversation, not as an oral exam. Never go into an interview worried about failing one question</a:t>
            </a:r>
            <a:r>
              <a:rPr lang="en-US" sz="1400" dirty="0" smtClean="0"/>
              <a:t>. If you don’t know an answer, politely say “I don’t know, Sir.” </a:t>
            </a:r>
            <a:endParaRPr lang="en-US" sz="1400" dirty="0" smtClean="0"/>
          </a:p>
          <a:p>
            <a:pPr marL="0" lvl="0" indent="0">
              <a:buNone/>
            </a:pPr>
            <a:r>
              <a:rPr lang="en-US" sz="1600" dirty="0"/>
              <a:t> • </a:t>
            </a:r>
            <a:r>
              <a:rPr lang="en-US" sz="1500" b="1" dirty="0" smtClean="0">
                <a:solidFill>
                  <a:srgbClr val="00B0F0"/>
                </a:solidFill>
              </a:rPr>
              <a:t>How </a:t>
            </a:r>
            <a:r>
              <a:rPr lang="en-US" sz="1500" b="1" dirty="0">
                <a:solidFill>
                  <a:srgbClr val="00B0F0"/>
                </a:solidFill>
              </a:rPr>
              <a:t>you enter and exit is </a:t>
            </a:r>
            <a:r>
              <a:rPr lang="en-US" sz="1500" b="1" dirty="0" smtClean="0">
                <a:solidFill>
                  <a:srgbClr val="00B0F0"/>
                </a:solidFill>
              </a:rPr>
              <a:t>important:</a:t>
            </a:r>
            <a:r>
              <a:rPr lang="en-US" sz="1500" b="1" dirty="0"/>
              <a:t> </a:t>
            </a:r>
            <a:r>
              <a:rPr lang="en-US" sz="1500" dirty="0"/>
              <a:t>Smile at everyone when you come in and leave time for a casual or humorous comment or two at the beginning. Let them set the pace. Thank them and make a polite exit when they indicate the interview is over, but don’t rush out the door</a:t>
            </a:r>
          </a:p>
          <a:p>
            <a:pPr marL="0" indent="0">
              <a:buNone/>
            </a:pPr>
            <a:endParaRPr lang="en-US" sz="1500" b="1" dirty="0">
              <a:solidFill>
                <a:srgbClr val="FF0000"/>
              </a:solidFill>
            </a:endParaRPr>
          </a:p>
        </p:txBody>
      </p:sp>
    </p:spTree>
    <p:extLst>
      <p:ext uri="{BB962C8B-B14F-4D97-AF65-F5344CB8AC3E}">
        <p14:creationId xmlns:p14="http://schemas.microsoft.com/office/powerpoint/2010/main" val="1110538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4: Follow up and Finish the Application</a:t>
            </a:r>
            <a:endParaRPr lang="en-US" dirty="0"/>
          </a:p>
        </p:txBody>
      </p:sp>
      <p:sp>
        <p:nvSpPr>
          <p:cNvPr id="3" name="Content Placeholder 2"/>
          <p:cNvSpPr>
            <a:spLocks noGrp="1"/>
          </p:cNvSpPr>
          <p:nvPr>
            <p:ph idx="1"/>
          </p:nvPr>
        </p:nvSpPr>
        <p:spPr/>
        <p:txBody>
          <a:bodyPr/>
          <a:lstStyle/>
          <a:p>
            <a:r>
              <a:rPr lang="en-US" dirty="0" smtClean="0"/>
              <a:t>You might need to send </a:t>
            </a:r>
            <a:r>
              <a:rPr lang="en-US" b="1" dirty="0" smtClean="0">
                <a:solidFill>
                  <a:srgbClr val="7030A0"/>
                </a:solidFill>
              </a:rPr>
              <a:t>a quick thank-you note</a:t>
            </a:r>
            <a:r>
              <a:rPr lang="en-US" dirty="0" smtClean="0"/>
              <a:t> through letter, email, or phone after the interview. </a:t>
            </a:r>
            <a:r>
              <a:rPr lang="en-US" b="1" i="1" dirty="0" smtClean="0">
                <a:solidFill>
                  <a:srgbClr val="C00000"/>
                </a:solidFill>
              </a:rPr>
              <a:t>It is acceptable to contact the potential employer by phone, email, or letter to find out the status of your application if you haven't heard back from them after a fair amount of time has passed</a:t>
            </a:r>
            <a:r>
              <a:rPr lang="en-US" dirty="0" smtClean="0"/>
              <a:t>. If the offer from another firm has a time constraint, you should definitely take advantage of it. </a:t>
            </a:r>
            <a:endParaRPr lang="en-US" dirty="0"/>
          </a:p>
        </p:txBody>
      </p:sp>
    </p:spTree>
    <p:extLst>
      <p:ext uri="{BB962C8B-B14F-4D97-AF65-F5344CB8AC3E}">
        <p14:creationId xmlns:p14="http://schemas.microsoft.com/office/powerpoint/2010/main" val="1971259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a:t>
            </a:r>
            <a:r>
              <a:rPr lang="en-US" dirty="0"/>
              <a:t>Interview Questions: </a:t>
            </a:r>
          </a:p>
        </p:txBody>
      </p:sp>
      <p:sp>
        <p:nvSpPr>
          <p:cNvPr id="3" name="Content Placeholder 2"/>
          <p:cNvSpPr>
            <a:spLocks noGrp="1"/>
          </p:cNvSpPr>
          <p:nvPr>
            <p:ph idx="1"/>
          </p:nvPr>
        </p:nvSpPr>
        <p:spPr/>
        <p:txBody>
          <a:bodyPr>
            <a:normAutofit/>
          </a:bodyPr>
          <a:lstStyle/>
          <a:p>
            <a:r>
              <a:rPr lang="en-US" dirty="0" smtClean="0"/>
              <a:t> </a:t>
            </a:r>
            <a:r>
              <a:rPr lang="en-US" dirty="0"/>
              <a:t>What can you do for us</a:t>
            </a:r>
            <a:r>
              <a:rPr lang="en-US" dirty="0" smtClean="0"/>
              <a:t>?</a:t>
            </a:r>
          </a:p>
          <a:p>
            <a:r>
              <a:rPr lang="en-US" dirty="0" smtClean="0"/>
              <a:t> </a:t>
            </a:r>
            <a:r>
              <a:rPr lang="en-US" dirty="0"/>
              <a:t>Would you be willing to relocate? To travel</a:t>
            </a:r>
            <a:r>
              <a:rPr lang="en-US" dirty="0" smtClean="0"/>
              <a:t>?</a:t>
            </a:r>
          </a:p>
          <a:p>
            <a:r>
              <a:rPr lang="en-US" dirty="0" smtClean="0"/>
              <a:t> </a:t>
            </a:r>
            <a:r>
              <a:rPr lang="en-US" dirty="0"/>
              <a:t>Do you prefer to work with people or alone? </a:t>
            </a:r>
            <a:endParaRPr lang="en-US" dirty="0" smtClean="0"/>
          </a:p>
          <a:p>
            <a:r>
              <a:rPr lang="en-US" dirty="0" smtClean="0"/>
              <a:t>How </a:t>
            </a:r>
            <a:r>
              <a:rPr lang="en-US" dirty="0"/>
              <a:t>well has your performance in the classroom prepared you for this job? </a:t>
            </a:r>
            <a:endParaRPr lang="en-US" dirty="0" smtClean="0"/>
          </a:p>
          <a:p>
            <a:r>
              <a:rPr lang="en-US" dirty="0" smtClean="0"/>
              <a:t>What </a:t>
            </a:r>
            <a:r>
              <a:rPr lang="en-US" dirty="0"/>
              <a:t>do you expect to be doing in 10 years? In 20 years</a:t>
            </a:r>
            <a:r>
              <a:rPr lang="en-US" dirty="0" smtClean="0"/>
              <a:t>?</a:t>
            </a:r>
          </a:p>
        </p:txBody>
      </p:sp>
    </p:spTree>
    <p:extLst>
      <p:ext uri="{BB962C8B-B14F-4D97-AF65-F5344CB8AC3E}">
        <p14:creationId xmlns:p14="http://schemas.microsoft.com/office/powerpoint/2010/main" val="3106252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Interview Questions: </a:t>
            </a:r>
            <a:r>
              <a:rPr lang="en-US" dirty="0" smtClean="0"/>
              <a:t>(Cont’d)</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Why should I rank you above the others I am interviewing? </a:t>
            </a:r>
            <a:endParaRPr lang="en-US" dirty="0" smtClean="0"/>
          </a:p>
          <a:p>
            <a:r>
              <a:rPr lang="en-US" dirty="0" smtClean="0"/>
              <a:t> </a:t>
            </a:r>
            <a:r>
              <a:rPr lang="en-US" dirty="0"/>
              <a:t>Why did you </a:t>
            </a:r>
            <a:r>
              <a:rPr lang="en-US" dirty="0" smtClean="0"/>
              <a:t>choose (Web Development/Machine Learning) for </a:t>
            </a:r>
            <a:r>
              <a:rPr lang="en-US" dirty="0"/>
              <a:t>your career? </a:t>
            </a:r>
            <a:endParaRPr lang="en-US" dirty="0" smtClean="0"/>
          </a:p>
          <a:p>
            <a:r>
              <a:rPr lang="en-US" dirty="0" smtClean="0"/>
              <a:t>How </a:t>
            </a:r>
            <a:r>
              <a:rPr lang="en-US" dirty="0"/>
              <a:t>do you feel about working overtime? Nights? Weekends? </a:t>
            </a:r>
            <a:endParaRPr lang="en-US" dirty="0" smtClean="0"/>
          </a:p>
          <a:p>
            <a:r>
              <a:rPr lang="en-US" dirty="0"/>
              <a:t>Is your college record a good measure of how you will perform on the job?</a:t>
            </a:r>
            <a:endParaRPr lang="en-US" dirty="0" smtClean="0"/>
          </a:p>
        </p:txBody>
      </p:sp>
    </p:spTree>
    <p:extLst>
      <p:ext uri="{BB962C8B-B14F-4D97-AF65-F5344CB8AC3E}">
        <p14:creationId xmlns:p14="http://schemas.microsoft.com/office/powerpoint/2010/main" val="1502873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Interview Questions: (Cont’d)</a:t>
            </a:r>
          </a:p>
        </p:txBody>
      </p:sp>
      <p:sp>
        <p:nvSpPr>
          <p:cNvPr id="3" name="Content Placeholder 2"/>
          <p:cNvSpPr>
            <a:spLocks noGrp="1"/>
          </p:cNvSpPr>
          <p:nvPr>
            <p:ph idx="1"/>
          </p:nvPr>
        </p:nvSpPr>
        <p:spPr>
          <a:xfrm>
            <a:off x="1295402" y="2285999"/>
            <a:ext cx="9601196" cy="3283588"/>
          </a:xfrm>
        </p:spPr>
        <p:txBody>
          <a:bodyPr>
            <a:normAutofit/>
          </a:bodyPr>
          <a:lstStyle/>
          <a:p>
            <a:pPr marL="0" indent="0">
              <a:buNone/>
            </a:pPr>
            <a:endParaRPr lang="en-US" dirty="0" smtClean="0"/>
          </a:p>
          <a:p>
            <a:r>
              <a:rPr lang="en-US" dirty="0" smtClean="0"/>
              <a:t>What </a:t>
            </a:r>
            <a:r>
              <a:rPr lang="en-US" dirty="0"/>
              <a:t>have you done that shows leadership potential? Teamwork potential? </a:t>
            </a:r>
          </a:p>
          <a:p>
            <a:r>
              <a:rPr lang="en-US" dirty="0" smtClean="0"/>
              <a:t>What </a:t>
            </a:r>
            <a:r>
              <a:rPr lang="en-US" dirty="0"/>
              <a:t>is your greatest weakness? </a:t>
            </a:r>
          </a:p>
          <a:p>
            <a:r>
              <a:rPr lang="en-US" dirty="0" smtClean="0"/>
              <a:t>Why Did you choose our company ? </a:t>
            </a:r>
            <a:endParaRPr lang="en-US" dirty="0"/>
          </a:p>
          <a:p>
            <a:r>
              <a:rPr lang="en-US" dirty="0" smtClean="0"/>
              <a:t>What </a:t>
            </a:r>
            <a:r>
              <a:rPr lang="en-US" dirty="0"/>
              <a:t>are your beginning salary expectations</a:t>
            </a:r>
            <a:r>
              <a:rPr lang="en-US" dirty="0" smtClean="0"/>
              <a:t>? &amp; Many More…</a:t>
            </a:r>
          </a:p>
          <a:p>
            <a:r>
              <a:rPr lang="en-US" b="1" dirty="0" smtClean="0">
                <a:solidFill>
                  <a:srgbClr val="7030A0"/>
                </a:solidFill>
              </a:rPr>
              <a:t>Do you have any question to ask us? </a:t>
            </a:r>
            <a:endParaRPr lang="en-US" b="1" dirty="0">
              <a:solidFill>
                <a:srgbClr val="7030A0"/>
              </a:solidFill>
            </a:endParaRPr>
          </a:p>
        </p:txBody>
      </p:sp>
    </p:spTree>
    <p:extLst>
      <p:ext uri="{BB962C8B-B14F-4D97-AF65-F5344CB8AC3E}">
        <p14:creationId xmlns:p14="http://schemas.microsoft.com/office/powerpoint/2010/main" val="22696462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922" y="1828799"/>
            <a:ext cx="8504808" cy="3906175"/>
          </a:xfrm>
          <a:prstGeom prst="rect">
            <a:avLst/>
          </a:prstGeom>
        </p:spPr>
      </p:pic>
      <p:sp>
        <p:nvSpPr>
          <p:cNvPr id="5" name="Title 4"/>
          <p:cNvSpPr>
            <a:spLocks noGrp="1"/>
          </p:cNvSpPr>
          <p:nvPr>
            <p:ph type="title"/>
          </p:nvPr>
        </p:nvSpPr>
        <p:spPr>
          <a:xfrm>
            <a:off x="1295401" y="777945"/>
            <a:ext cx="9601196" cy="1303867"/>
          </a:xfrm>
        </p:spPr>
        <p:txBody>
          <a:bodyPr/>
          <a:lstStyle/>
          <a:p>
            <a:r>
              <a:rPr lang="en-US" dirty="0" smtClean="0">
                <a:solidFill>
                  <a:srgbClr val="0070C0"/>
                </a:solidFill>
              </a:rPr>
              <a:t>ALWAYS REMEMBER </a:t>
            </a:r>
            <a:endParaRPr lang="en-US" dirty="0">
              <a:solidFill>
                <a:srgbClr val="0070C0"/>
              </a:solidFill>
            </a:endParaRPr>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825651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49405" y="2069191"/>
            <a:ext cx="9601200" cy="3317875"/>
          </a:xfrm>
        </p:spPr>
        <p:txBody>
          <a:bodyPr>
            <a:normAutofit/>
          </a:bodyPr>
          <a:lstStyle/>
          <a:p>
            <a:pPr marL="0" indent="0" algn="ctr">
              <a:buNone/>
            </a:pPr>
            <a:r>
              <a:rPr lang="en-US" sz="4000" b="1" dirty="0" smtClean="0"/>
              <a:t>THANK YOU FOR YOUR PATIENCE. </a:t>
            </a:r>
          </a:p>
          <a:p>
            <a:pPr marL="0" indent="0" algn="ctr">
              <a:buNone/>
            </a:pPr>
            <a:r>
              <a:rPr lang="en-US" sz="4800" b="1" dirty="0" smtClean="0">
                <a:solidFill>
                  <a:srgbClr val="FFC000"/>
                </a:solidFill>
              </a:rPr>
              <a:t>ANY QUESTION??</a:t>
            </a:r>
            <a:endParaRPr lang="en-US" sz="4800" b="1" dirty="0">
              <a:solidFill>
                <a:srgbClr val="FFC000"/>
              </a:solidFill>
            </a:endParaRPr>
          </a:p>
        </p:txBody>
      </p:sp>
    </p:spTree>
    <p:extLst>
      <p:ext uri="{BB962C8B-B14F-4D97-AF65-F5344CB8AC3E}">
        <p14:creationId xmlns:p14="http://schemas.microsoft.com/office/powerpoint/2010/main" val="34419744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Please re-watch this video at home for the tips for better presentation</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www.youtube.com/watch?v=iJq-thyDF9Q</a:t>
            </a:r>
            <a:endParaRPr lang="en-US" dirty="0" smtClean="0"/>
          </a:p>
          <a:p>
            <a:pPr marL="0" indent="0">
              <a:buNone/>
            </a:pPr>
            <a:endParaRPr lang="en-US" dirty="0"/>
          </a:p>
        </p:txBody>
      </p:sp>
    </p:spTree>
    <p:extLst>
      <p:ext uri="{BB962C8B-B14F-4D97-AF65-F5344CB8AC3E}">
        <p14:creationId xmlns:p14="http://schemas.microsoft.com/office/powerpoint/2010/main" val="2555286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7030A0"/>
                </a:solidFill>
              </a:rPr>
              <a:t>You may follow this </a:t>
            </a:r>
            <a:r>
              <a:rPr lang="en-US" dirty="0" smtClean="0">
                <a:solidFill>
                  <a:srgbClr val="7030A0"/>
                </a:solidFill>
              </a:rPr>
              <a:t>structure for </a:t>
            </a:r>
            <a:r>
              <a:rPr lang="en-US" b="1" dirty="0" smtClean="0">
                <a:solidFill>
                  <a:srgbClr val="0070C0"/>
                </a:solidFill>
              </a:rPr>
              <a:t>Your Report</a:t>
            </a:r>
            <a:endParaRPr lang="en-US" b="1" dirty="0">
              <a:solidFill>
                <a:srgbClr val="0070C0"/>
              </a:solidFill>
            </a:endParaRPr>
          </a:p>
        </p:txBody>
      </p:sp>
      <p:sp>
        <p:nvSpPr>
          <p:cNvPr id="3" name="Content Placeholder 2"/>
          <p:cNvSpPr>
            <a:spLocks noGrp="1"/>
          </p:cNvSpPr>
          <p:nvPr>
            <p:ph idx="1"/>
          </p:nvPr>
        </p:nvSpPr>
        <p:spPr/>
        <p:txBody>
          <a:bodyPr>
            <a:normAutofit fontScale="25000" lnSpcReduction="20000"/>
          </a:bodyPr>
          <a:lstStyle/>
          <a:p>
            <a:r>
              <a:rPr lang="en-US" sz="6400" dirty="0" smtClean="0"/>
              <a:t>Prefatory Parts</a:t>
            </a:r>
          </a:p>
          <a:p>
            <a:r>
              <a:rPr lang="en-US" sz="6400" dirty="0" smtClean="0"/>
              <a:t>Introduction</a:t>
            </a:r>
          </a:p>
          <a:p>
            <a:r>
              <a:rPr lang="en-US" sz="6400" dirty="0" smtClean="0"/>
              <a:t>Brief overview </a:t>
            </a:r>
            <a:r>
              <a:rPr lang="en-US" sz="6400" dirty="0" smtClean="0"/>
              <a:t>of the  </a:t>
            </a:r>
            <a:r>
              <a:rPr lang="en-US" sz="6400" dirty="0" smtClean="0"/>
              <a:t>software industry in Bangladesh</a:t>
            </a:r>
          </a:p>
          <a:p>
            <a:r>
              <a:rPr lang="en-US" sz="6400" dirty="0" smtClean="0"/>
              <a:t>Contribution of IT/Software industry in the economy of Bangladesh</a:t>
            </a:r>
          </a:p>
          <a:p>
            <a:r>
              <a:rPr lang="en-US" sz="6400" dirty="0" smtClean="0"/>
              <a:t>Major Companies in this sectors</a:t>
            </a:r>
          </a:p>
          <a:p>
            <a:r>
              <a:rPr lang="en-US" sz="6400" dirty="0" smtClean="0"/>
              <a:t>Government policy and incentives to develop this sector</a:t>
            </a:r>
          </a:p>
          <a:p>
            <a:r>
              <a:rPr lang="en-US" sz="6400" dirty="0" smtClean="0"/>
              <a:t>Job opportunities in this sector</a:t>
            </a:r>
          </a:p>
          <a:p>
            <a:r>
              <a:rPr lang="en-US" sz="6400" dirty="0" smtClean="0"/>
              <a:t>Problems </a:t>
            </a:r>
            <a:r>
              <a:rPr lang="en-US" sz="6400" dirty="0" smtClean="0"/>
              <a:t>&amp; </a:t>
            </a:r>
            <a:r>
              <a:rPr lang="en-US" sz="6400" dirty="0" smtClean="0"/>
              <a:t>prospects of this industry</a:t>
            </a:r>
          </a:p>
          <a:p>
            <a:r>
              <a:rPr lang="en-US" sz="6400" dirty="0" smtClean="0"/>
              <a:t>Findings &amp; Conclusion </a:t>
            </a:r>
          </a:p>
          <a:p>
            <a:r>
              <a:rPr lang="en-US" sz="6400" dirty="0" smtClean="0"/>
              <a:t>Appendix </a:t>
            </a:r>
          </a:p>
          <a:p>
            <a:endParaRPr lang="en-US" sz="4900" dirty="0"/>
          </a:p>
        </p:txBody>
      </p:sp>
    </p:spTree>
    <p:extLst>
      <p:ext uri="{BB962C8B-B14F-4D97-AF65-F5344CB8AC3E}">
        <p14:creationId xmlns:p14="http://schemas.microsoft.com/office/powerpoint/2010/main" val="272584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Guidelines for </a:t>
            </a:r>
            <a:r>
              <a:rPr lang="en-US" b="1" dirty="0" smtClean="0">
                <a:solidFill>
                  <a:srgbClr val="0070C0"/>
                </a:solidFill>
              </a:rPr>
              <a:t>Monday</a:t>
            </a:r>
            <a:r>
              <a:rPr lang="en-US" dirty="0" smtClean="0"/>
              <a:t>’s group Presentation </a:t>
            </a:r>
            <a:endParaRPr lang="en-US" dirty="0"/>
          </a:p>
        </p:txBody>
      </p:sp>
      <p:sp>
        <p:nvSpPr>
          <p:cNvPr id="3" name="Content Placeholder 2"/>
          <p:cNvSpPr>
            <a:spLocks noGrp="1"/>
          </p:cNvSpPr>
          <p:nvPr>
            <p:ph idx="1"/>
          </p:nvPr>
        </p:nvSpPr>
        <p:spPr/>
        <p:txBody>
          <a:bodyPr>
            <a:normAutofit lnSpcReduction="10000"/>
          </a:bodyPr>
          <a:lstStyle/>
          <a:p>
            <a:r>
              <a:rPr lang="en-US" dirty="0" smtClean="0"/>
              <a:t>Each member must present</a:t>
            </a:r>
          </a:p>
          <a:p>
            <a:r>
              <a:rPr lang="en-US" dirty="0" smtClean="0"/>
              <a:t>Total time for the each group’s presentation is </a:t>
            </a:r>
            <a:r>
              <a:rPr lang="en-US" u="sng" dirty="0" smtClean="0">
                <a:solidFill>
                  <a:srgbClr val="C00000"/>
                </a:solidFill>
              </a:rPr>
              <a:t>12 minutes</a:t>
            </a:r>
            <a:endParaRPr lang="en-US" u="sng" dirty="0">
              <a:solidFill>
                <a:srgbClr val="C00000"/>
              </a:solidFill>
            </a:endParaRPr>
          </a:p>
          <a:p>
            <a:r>
              <a:rPr lang="en-US" dirty="0" smtClean="0"/>
              <a:t>You </a:t>
            </a:r>
            <a:r>
              <a:rPr lang="en-US" dirty="0" smtClean="0">
                <a:solidFill>
                  <a:srgbClr val="C00000"/>
                </a:solidFill>
              </a:rPr>
              <a:t>MUST</a:t>
            </a:r>
            <a:r>
              <a:rPr lang="en-US" dirty="0" smtClean="0"/>
              <a:t> have </a:t>
            </a:r>
            <a:r>
              <a:rPr lang="en-US" dirty="0" smtClean="0">
                <a:solidFill>
                  <a:srgbClr val="C00000"/>
                </a:solidFill>
              </a:rPr>
              <a:t>professional attire</a:t>
            </a:r>
            <a:r>
              <a:rPr lang="en-US" dirty="0" smtClean="0"/>
              <a:t>. Points will be deducted for unprofessional attire.</a:t>
            </a:r>
          </a:p>
          <a:p>
            <a:r>
              <a:rPr lang="en-US" dirty="0" smtClean="0"/>
              <a:t>You must email me the power point presentation before the presentation starts </a:t>
            </a:r>
          </a:p>
          <a:p>
            <a:r>
              <a:rPr lang="en-US" dirty="0" smtClean="0"/>
              <a:t>The marking will be for the entire group </a:t>
            </a:r>
          </a:p>
          <a:p>
            <a:endParaRPr lang="en-US" dirty="0" smtClean="0"/>
          </a:p>
          <a:p>
            <a:endParaRPr lang="en-US" dirty="0"/>
          </a:p>
        </p:txBody>
      </p:sp>
    </p:spTree>
    <p:extLst>
      <p:ext uri="{BB962C8B-B14F-4D97-AF65-F5344CB8AC3E}">
        <p14:creationId xmlns:p14="http://schemas.microsoft.com/office/powerpoint/2010/main" val="2545456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Step 1: Find the Right Jobs </a:t>
            </a:r>
          </a:p>
        </p:txBody>
      </p:sp>
      <p:sp>
        <p:nvSpPr>
          <p:cNvPr id="5" name="Content Placeholder 4"/>
          <p:cNvSpPr>
            <a:spLocks noGrp="1"/>
          </p:cNvSpPr>
          <p:nvPr>
            <p:ph idx="1"/>
          </p:nvPr>
        </p:nvSpPr>
        <p:spPr/>
        <p:txBody>
          <a:bodyPr>
            <a:normAutofit fontScale="92500" lnSpcReduction="20000"/>
          </a:bodyPr>
          <a:lstStyle/>
          <a:p>
            <a:pPr marL="0" indent="0">
              <a:buNone/>
            </a:pPr>
            <a:r>
              <a:rPr lang="en-US" b="1" dirty="0" smtClean="0">
                <a:solidFill>
                  <a:srgbClr val="00B0F0"/>
                </a:solidFill>
              </a:rPr>
              <a:t>• Build Network:</a:t>
            </a:r>
          </a:p>
          <a:p>
            <a:r>
              <a:rPr lang="en-US" dirty="0" smtClean="0"/>
              <a:t> Its important to have a </a:t>
            </a:r>
            <a:r>
              <a:rPr lang="en-US" dirty="0" smtClean="0">
                <a:solidFill>
                  <a:srgbClr val="7030A0"/>
                </a:solidFill>
              </a:rPr>
              <a:t>strong network </a:t>
            </a:r>
            <a:r>
              <a:rPr lang="en-US" dirty="0" smtClean="0"/>
              <a:t>who can help you finding a job. One should broaden his circle of friends who can help him/her in future for a career move. </a:t>
            </a:r>
          </a:p>
          <a:p>
            <a:r>
              <a:rPr lang="en-US" dirty="0" smtClean="0"/>
              <a:t>A good relationship with </a:t>
            </a:r>
            <a:r>
              <a:rPr lang="en-US" dirty="0" smtClean="0">
                <a:solidFill>
                  <a:srgbClr val="7030A0"/>
                </a:solidFill>
              </a:rPr>
              <a:t>university professors</a:t>
            </a:r>
            <a:r>
              <a:rPr lang="en-US" dirty="0" smtClean="0"/>
              <a:t> can be helpful as they can vouch for you for companies. </a:t>
            </a:r>
          </a:p>
          <a:p>
            <a:r>
              <a:rPr lang="en-US" dirty="0" smtClean="0">
                <a:solidFill>
                  <a:srgbClr val="7030A0"/>
                </a:solidFill>
              </a:rPr>
              <a:t>Meeting key business people </a:t>
            </a:r>
            <a:r>
              <a:rPr lang="en-US" dirty="0" smtClean="0"/>
              <a:t>is also crucial in getting a job. </a:t>
            </a:r>
          </a:p>
          <a:p>
            <a:r>
              <a:rPr lang="en-US" dirty="0" smtClean="0"/>
              <a:t>These people can be met through </a:t>
            </a:r>
            <a:r>
              <a:rPr lang="en-US" dirty="0" smtClean="0">
                <a:solidFill>
                  <a:srgbClr val="7030A0"/>
                </a:solidFill>
              </a:rPr>
              <a:t>LinkedIn</a:t>
            </a:r>
            <a:r>
              <a:rPr lang="en-US" dirty="0" smtClean="0"/>
              <a:t>, business events or through family and friends. These people can help one navigate the process of getting his/her desired jobs.</a:t>
            </a:r>
          </a:p>
          <a:p>
            <a:pPr marL="0" indent="0">
              <a:buNone/>
            </a:pPr>
            <a:endParaRPr lang="en-US" dirty="0"/>
          </a:p>
        </p:txBody>
      </p:sp>
    </p:spTree>
    <p:extLst>
      <p:ext uri="{BB962C8B-B14F-4D97-AF65-F5344CB8AC3E}">
        <p14:creationId xmlns:p14="http://schemas.microsoft.com/office/powerpoint/2010/main" val="40960866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Find the Right Jobs (Cont’d)</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r>
              <a:rPr lang="en-US" dirty="0">
                <a:solidFill>
                  <a:srgbClr val="00B0F0"/>
                </a:solidFill>
              </a:rPr>
              <a:t>• Identify Appropriate Jobs: </a:t>
            </a:r>
          </a:p>
          <a:p>
            <a:r>
              <a:rPr lang="en-US" dirty="0"/>
              <a:t>Identifying the right job requires one to analyze </a:t>
            </a:r>
            <a:r>
              <a:rPr lang="en-US" dirty="0">
                <a:solidFill>
                  <a:srgbClr val="7030A0"/>
                </a:solidFill>
              </a:rPr>
              <a:t>internal factors </a:t>
            </a:r>
            <a:r>
              <a:rPr lang="en-US" dirty="0"/>
              <a:t>such as </a:t>
            </a:r>
            <a:r>
              <a:rPr lang="en-US" dirty="0">
                <a:solidFill>
                  <a:srgbClr val="C00000"/>
                </a:solidFill>
              </a:rPr>
              <a:t>his/her values, short-term &amp; long-term goals, skillsets, his/her wants, needs &amp; desires</a:t>
            </a:r>
            <a:r>
              <a:rPr lang="en-US" dirty="0"/>
              <a:t> as well as external factors such as salary, annual benefits, vacation time, provident fund, health insurance, perks, office environment, nature of work etc. </a:t>
            </a:r>
          </a:p>
          <a:p>
            <a:r>
              <a:rPr lang="en-US" dirty="0"/>
              <a:t>Another important factor is </a:t>
            </a:r>
            <a:r>
              <a:rPr lang="en-US" dirty="0">
                <a:solidFill>
                  <a:srgbClr val="C00000"/>
                </a:solidFill>
              </a:rPr>
              <a:t>work experience </a:t>
            </a:r>
            <a:r>
              <a:rPr lang="en-US" dirty="0"/>
              <a:t>which will filter the jobs that’ll match the candidate. The candidate needs to honestly assess these factors and then search the jobs that’ll suit him/her best</a:t>
            </a:r>
            <a:r>
              <a:rPr lang="en-US" dirty="0" smtClean="0"/>
              <a:t>.</a:t>
            </a:r>
          </a:p>
          <a:p>
            <a:r>
              <a:rPr lang="en-US" dirty="0" smtClean="0"/>
              <a:t>Whatever you decide to become in life, </a:t>
            </a:r>
            <a:r>
              <a:rPr lang="en-US" b="1" dirty="0" smtClean="0">
                <a:solidFill>
                  <a:schemeClr val="accent4"/>
                </a:solidFill>
              </a:rPr>
              <a:t>“START EARLY”. </a:t>
            </a:r>
            <a:endParaRPr lang="en-US" b="1" dirty="0">
              <a:solidFill>
                <a:schemeClr val="accent4"/>
              </a:solidFill>
            </a:endParaRPr>
          </a:p>
        </p:txBody>
      </p:sp>
    </p:spTree>
    <p:extLst>
      <p:ext uri="{BB962C8B-B14F-4D97-AF65-F5344CB8AC3E}">
        <p14:creationId xmlns:p14="http://schemas.microsoft.com/office/powerpoint/2010/main" val="1014245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Find the Right Jobs </a:t>
            </a:r>
            <a:r>
              <a:rPr lang="en-US" dirty="0" smtClean="0"/>
              <a:t>(Cont’d)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a:solidFill>
                  <a:srgbClr val="00B0F0"/>
                </a:solidFill>
              </a:rPr>
              <a:t>Find the Employer: </a:t>
            </a:r>
            <a:endParaRPr lang="en-US" dirty="0" smtClean="0">
              <a:solidFill>
                <a:srgbClr val="00B0F0"/>
              </a:solidFill>
            </a:endParaRPr>
          </a:p>
          <a:p>
            <a:r>
              <a:rPr lang="en-US" dirty="0" smtClean="0"/>
              <a:t>For </a:t>
            </a:r>
            <a:r>
              <a:rPr lang="en-US" dirty="0"/>
              <a:t>a fresh grad, </a:t>
            </a:r>
            <a:r>
              <a:rPr lang="en-US" dirty="0">
                <a:solidFill>
                  <a:schemeClr val="accent4"/>
                </a:solidFill>
              </a:rPr>
              <a:t>career center</a:t>
            </a:r>
            <a:r>
              <a:rPr lang="en-US" dirty="0"/>
              <a:t> can provide a good medium to connect with potential employers. The career center maintains databases on registrants with educational records, resumes, and recommendations for potential employers to check. The centers provide outstanding job search assistance. Most provide directories with contact names and addresses for the big corporations. And the majority provide chances for interviews. </a:t>
            </a:r>
            <a:endParaRPr lang="en-US" dirty="0" smtClean="0"/>
          </a:p>
          <a:p>
            <a:r>
              <a:rPr lang="en-US" dirty="0" smtClean="0"/>
              <a:t>One </a:t>
            </a:r>
            <a:r>
              <a:rPr lang="en-US" dirty="0"/>
              <a:t>can also utilize </a:t>
            </a:r>
            <a:r>
              <a:rPr lang="en-US" dirty="0">
                <a:solidFill>
                  <a:schemeClr val="accent4"/>
                </a:solidFill>
              </a:rPr>
              <a:t>his/her personal connections</a:t>
            </a:r>
            <a:r>
              <a:rPr lang="en-US" dirty="0"/>
              <a:t> to find opportunities. He/she can also look into classified ads, online sources like </a:t>
            </a:r>
            <a:r>
              <a:rPr lang="en-US" dirty="0">
                <a:solidFill>
                  <a:srgbClr val="7030A0"/>
                </a:solidFill>
              </a:rPr>
              <a:t>LinkedIn Jobs, Glass Door, Indeed</a:t>
            </a:r>
            <a:r>
              <a:rPr lang="en-US" dirty="0"/>
              <a:t> etc. Finally, there are employment agencies and headhunters who manages hiring for top companies. A candidate can contact these agencies and expect to get into the hiring process for a job that matches his/her profile. </a:t>
            </a:r>
          </a:p>
        </p:txBody>
      </p:sp>
    </p:spTree>
    <p:extLst>
      <p:ext uri="{BB962C8B-B14F-4D97-AF65-F5344CB8AC3E}">
        <p14:creationId xmlns:p14="http://schemas.microsoft.com/office/powerpoint/2010/main" val="2805378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 Preparing the application documents</a:t>
            </a:r>
            <a:endParaRPr lang="en-US" dirty="0"/>
          </a:p>
        </p:txBody>
      </p:sp>
      <p:sp>
        <p:nvSpPr>
          <p:cNvPr id="3" name="Content Placeholder 2"/>
          <p:cNvSpPr>
            <a:spLocks noGrp="1"/>
          </p:cNvSpPr>
          <p:nvPr>
            <p:ph idx="1"/>
          </p:nvPr>
        </p:nvSpPr>
        <p:spPr>
          <a:xfrm>
            <a:off x="1295402" y="2388257"/>
            <a:ext cx="9601196" cy="3684070"/>
          </a:xfrm>
        </p:spPr>
        <p:txBody>
          <a:bodyPr>
            <a:noAutofit/>
          </a:bodyPr>
          <a:lstStyle/>
          <a:p>
            <a:r>
              <a:rPr lang="en-US" sz="1800" dirty="0" smtClean="0"/>
              <a:t>The applicant documents play crucial part in getting a job. </a:t>
            </a:r>
          </a:p>
          <a:p>
            <a:r>
              <a:rPr lang="en-US" sz="1800" dirty="0" smtClean="0"/>
              <a:t>These documents include mainly a </a:t>
            </a:r>
            <a:r>
              <a:rPr lang="en-US" sz="1800" dirty="0" smtClean="0">
                <a:solidFill>
                  <a:srgbClr val="7030A0"/>
                </a:solidFill>
              </a:rPr>
              <a:t>resume, a cover letter, your grade/ marks sheet, HSC, SSC &amp; graduation certificates, NID, copies of other relevant certificates</a:t>
            </a:r>
            <a:r>
              <a:rPr lang="en-US" sz="1800" dirty="0" smtClean="0"/>
              <a:t> etc.</a:t>
            </a:r>
          </a:p>
          <a:p>
            <a:r>
              <a:rPr lang="en-US" sz="1800" dirty="0" smtClean="0"/>
              <a:t> But the </a:t>
            </a:r>
            <a:r>
              <a:rPr lang="en-US" sz="1800" b="1" dirty="0" smtClean="0">
                <a:solidFill>
                  <a:srgbClr val="00B050"/>
                </a:solidFill>
              </a:rPr>
              <a:t>main two documents </a:t>
            </a:r>
            <a:r>
              <a:rPr lang="en-US" sz="1800" dirty="0" smtClean="0"/>
              <a:t>that needs your attention are </a:t>
            </a:r>
            <a:r>
              <a:rPr lang="en-US" sz="1800" dirty="0" smtClean="0">
                <a:solidFill>
                  <a:srgbClr val="00B050"/>
                </a:solidFill>
              </a:rPr>
              <a:t>resume and cover letter</a:t>
            </a:r>
            <a:r>
              <a:rPr lang="en-US" sz="1800" dirty="0" smtClean="0"/>
              <a:t>. These documents need selling, thus creating them is similar to creating a sales document. Your capacity to perform work is the product or service you are offering.</a:t>
            </a:r>
          </a:p>
          <a:p>
            <a:r>
              <a:rPr lang="en-US" sz="1800" dirty="0" smtClean="0"/>
              <a:t> </a:t>
            </a:r>
            <a:r>
              <a:rPr lang="en-US" sz="1800" dirty="0" smtClean="0">
                <a:solidFill>
                  <a:srgbClr val="7030A0"/>
                </a:solidFill>
              </a:rPr>
              <a:t>T</a:t>
            </a:r>
            <a:r>
              <a:rPr lang="en-US" sz="1800" b="1" dirty="0" smtClean="0">
                <a:solidFill>
                  <a:srgbClr val="7030A0"/>
                </a:solidFill>
              </a:rPr>
              <a:t>he reference and resume</a:t>
            </a:r>
            <a:r>
              <a:rPr lang="en-US" sz="1800" b="1" dirty="0" smtClean="0"/>
              <a:t> </a:t>
            </a:r>
            <a:r>
              <a:rPr lang="en-US" sz="1800" dirty="0" smtClean="0"/>
              <a:t>resemble the supporting documentation that goes with the sales pitch. The sales message and the cover message are quite similar. </a:t>
            </a:r>
          </a:p>
          <a:p>
            <a:r>
              <a:rPr lang="en-US" sz="1800" dirty="0" smtClean="0">
                <a:solidFill>
                  <a:srgbClr val="00B050"/>
                </a:solidFill>
              </a:rPr>
              <a:t>List every detail about yourself that you think a potential employer would want to know before anything else.</a:t>
            </a:r>
            <a:r>
              <a:rPr lang="en-US" sz="1800" dirty="0" smtClean="0"/>
              <a:t> Learning as much as you can about the business, its strategies, rules, and operations is part of studying the task. </a:t>
            </a:r>
          </a:p>
        </p:txBody>
      </p:sp>
    </p:spTree>
    <p:extLst>
      <p:ext uri="{BB962C8B-B14F-4D97-AF65-F5344CB8AC3E}">
        <p14:creationId xmlns:p14="http://schemas.microsoft.com/office/powerpoint/2010/main" val="1050497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Step 2: Preparing the application </a:t>
            </a:r>
            <a:r>
              <a:rPr lang="en-US" sz="3200" dirty="0" smtClean="0"/>
              <a:t>documents (Cont’d)</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a:t>The firm's website, annual report, and other publications, as well as several corporate databases, may all be studied. You can also look up any recent news items about the company there. </a:t>
            </a:r>
          </a:p>
          <a:p>
            <a:r>
              <a:rPr lang="en-US" dirty="0"/>
              <a:t>Proper construction of resume and cover letter is essential to get to the interview stage of any job. As there are many other candidates like you who is competing for the job, your resume and cover letter needs to stand out to get the attention of the person in charge of hiring. To do that you need to </a:t>
            </a:r>
            <a:r>
              <a:rPr lang="en-US" dirty="0">
                <a:solidFill>
                  <a:srgbClr val="7030A0"/>
                </a:solidFill>
              </a:rPr>
              <a:t>correctly structure the CV and write a persuasive cover letter. </a:t>
            </a:r>
          </a:p>
          <a:p>
            <a:r>
              <a:rPr lang="en-US" dirty="0"/>
              <a:t>You also need to put an extra effort in tailoring these documents to the overall theme of the company. For example: banks want CVs that are very professional, brief and key points highlighted. Therefore, you should focus greatly on making your CV as streamlined as possible while emphasizing your strengths and accomplishments that align with the needs of the business. </a:t>
            </a:r>
          </a:p>
        </p:txBody>
      </p:sp>
    </p:spTree>
    <p:extLst>
      <p:ext uri="{BB962C8B-B14F-4D97-AF65-F5344CB8AC3E}">
        <p14:creationId xmlns:p14="http://schemas.microsoft.com/office/powerpoint/2010/main" val="2599881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69</TotalTime>
  <Words>1699</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Garamond</vt:lpstr>
      <vt:lpstr>Organic</vt:lpstr>
      <vt:lpstr>Job Search &amp; Interview  </vt:lpstr>
      <vt:lpstr>Please re-watch this video at home for the tips for better presentation</vt:lpstr>
      <vt:lpstr>You may follow this structure for Your Report</vt:lpstr>
      <vt:lpstr>Guidelines for Monday’s group Presentation </vt:lpstr>
      <vt:lpstr>Step 1: Find the Right Jobs </vt:lpstr>
      <vt:lpstr>Step 1: Find the Right Jobs (Cont’d)</vt:lpstr>
      <vt:lpstr>Step 1: Find the Right Jobs (Cont’d)</vt:lpstr>
      <vt:lpstr>Step 2: Preparing the application documents</vt:lpstr>
      <vt:lpstr>Step 2: Preparing the application documents (Cont’d)</vt:lpstr>
      <vt:lpstr>Sample Cover Letter</vt:lpstr>
      <vt:lpstr>Step 3: Preparing for interview factors to keep in mind  </vt:lpstr>
      <vt:lpstr>Step 3: Preparing for interview factors to keep in mind (Cont’d)</vt:lpstr>
      <vt:lpstr>Step 4: Follow up and Finish the Application</vt:lpstr>
      <vt:lpstr>Typical Interview Questions: </vt:lpstr>
      <vt:lpstr>Typical Interview Questions: (Cont’d)</vt:lpstr>
      <vt:lpstr>Typical Interview Questions: (Cont’d)</vt:lpstr>
      <vt:lpstr>ALWAYS REMEMBER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Search &amp; Interview</dc:title>
  <dc:creator>Avijit Mallik</dc:creator>
  <cp:lastModifiedBy>Avijit Mallik</cp:lastModifiedBy>
  <cp:revision>61</cp:revision>
  <dcterms:created xsi:type="dcterms:W3CDTF">2024-05-08T04:47:34Z</dcterms:created>
  <dcterms:modified xsi:type="dcterms:W3CDTF">2024-05-08T17:09:33Z</dcterms:modified>
</cp:coreProperties>
</file>