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uUne1Evoc3lFNaA1KqSNu9PO5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9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9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19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9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0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20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0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0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20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0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0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0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5"/>
          <p:cNvPicPr preferRelativeResize="0"/>
          <p:nvPr/>
        </p:nvPicPr>
        <p:blipFill rotWithShape="1">
          <a:blip r:embed="rId1">
            <a:alphaModFix amt="8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1751012" y="1300786"/>
            <a:ext cx="8689976" cy="1522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Twentieth Century"/>
              <a:buNone/>
            </a:pPr>
            <a:r>
              <a:rPr b="1" lang="en-US">
                <a:solidFill>
                  <a:srgbClr val="00B0F0"/>
                </a:solidFill>
              </a:rPr>
              <a:t>WRITING JOB RESUME</a:t>
            </a:r>
            <a:endParaRPr b="1">
              <a:solidFill>
                <a:srgbClr val="00B0F0"/>
              </a:solidFill>
            </a:endParaRPr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1751011" y="3284738"/>
            <a:ext cx="8777905" cy="197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4400">
                <a:solidFill>
                  <a:srgbClr val="8C238F"/>
                </a:solidFill>
              </a:rPr>
              <a:t>AVIJIT MALLIK,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3800"/>
              <a:t>ASSISTANT PROFESSOR,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3800"/>
              <a:t>INSTITUTE OF BUSINESS ADMINISTRATION (IBA), UNIVERSITY OF DHAKA </a:t>
            </a:r>
            <a:endParaRPr b="1"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238F"/>
              </a:buClr>
              <a:buSzPts val="4400"/>
              <a:buFont typeface="Twentieth Century"/>
              <a:buNone/>
            </a:pPr>
            <a:r>
              <a:rPr lang="en-US" sz="4400">
                <a:solidFill>
                  <a:srgbClr val="8C238F"/>
                </a:solidFill>
              </a:rPr>
              <a:t>BASICS OF RESUME</a:t>
            </a:r>
            <a:endParaRPr sz="4400">
              <a:solidFill>
                <a:srgbClr val="8C238F"/>
              </a:solidFill>
            </a:endParaRPr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913774" y="2112886"/>
            <a:ext cx="10363826" cy="3678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WHY IS RESUME  IMPORTANT?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2800">
                <a:solidFill>
                  <a:srgbClr val="FF0000"/>
                </a:solidFill>
              </a:rPr>
              <a:t>(REFLECTS QUALIFICATION, SKILLS &amp; ACHIEVEMENTS, CRITICAL FOR JOB CALL, SHORTLISTING &amp; JOB INTERVIEW)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CV VS RESUME VS BIO-DATA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CV (LONGER, FOR TOP LEVEL POSITIONS)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RESUME (SHORTER, FOR FRESHER OR MID LEVEL OPENINGS)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BIO-DATA (MORE PERSONAL INFORMATION SUCH AS HEIGHT, WEIGHT, COLOR)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FRESHER’S</a:t>
            </a:r>
            <a:r>
              <a:rPr lang="en-US" sz="2800"/>
              <a:t> RESUME VS EXPERIENCED APPLICANT’S RESUME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7030A0"/>
                </a:solidFill>
              </a:rPr>
              <a:t>GUIDELINES FOR RESUME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913774" y="1988598"/>
            <a:ext cx="10364452" cy="3932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CAR</a:t>
            </a:r>
            <a:r>
              <a:rPr lang="en-US"/>
              <a:t>EER OBJECTIVE SHOULD BE </a:t>
            </a:r>
            <a:r>
              <a:rPr lang="en-US" sz="2400">
                <a:solidFill>
                  <a:srgbClr val="CA3DCF"/>
                </a:solidFill>
              </a:rPr>
              <a:t>CLEAR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solidFill>
                  <a:srgbClr val="CA3DCF"/>
                </a:solidFill>
              </a:rPr>
              <a:t>CUSTOMIZE </a:t>
            </a:r>
            <a:r>
              <a:rPr lang="en-US"/>
              <a:t>YOUR CAREER OBJECTIVE ACCORDING TO JOB DESCRIPTION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FOCUS ON YOUR </a:t>
            </a:r>
            <a:r>
              <a:rPr lang="en-US">
                <a:solidFill>
                  <a:srgbClr val="CA3DCF"/>
                </a:solidFill>
              </a:rPr>
              <a:t>ACADEMICS</a:t>
            </a:r>
            <a:r>
              <a:rPr lang="en-US"/>
              <a:t>, ANY EXPERIENCES (IF YOU HAVE), </a:t>
            </a:r>
            <a:r>
              <a:rPr lang="en-US">
                <a:solidFill>
                  <a:srgbClr val="CA3DCF"/>
                </a:solidFill>
              </a:rPr>
              <a:t>CODING SKILLS</a:t>
            </a:r>
            <a:r>
              <a:rPr lang="en-US"/>
              <a:t>, EXTRA-CURRICULAR ACTIVITIES, </a:t>
            </a:r>
            <a:r>
              <a:rPr lang="en-US">
                <a:solidFill>
                  <a:srgbClr val="CA3DCF"/>
                </a:solidFill>
              </a:rPr>
              <a:t>PROFESSIONAL CERTIFICATIONS</a:t>
            </a:r>
            <a:r>
              <a:rPr lang="en-US"/>
              <a:t>, HONORS OR AWARDS, RESEARCH EXPERIENCE, COURSE PROJECT , </a:t>
            </a:r>
            <a:r>
              <a:rPr lang="en-US">
                <a:solidFill>
                  <a:srgbClr val="7030A0"/>
                </a:solidFill>
              </a:rPr>
              <a:t>CONFERENCE PRESENTATION</a:t>
            </a:r>
            <a:r>
              <a:rPr lang="en-US"/>
              <a:t> &amp; </a:t>
            </a:r>
            <a:r>
              <a:rPr lang="en-US">
                <a:solidFill>
                  <a:srgbClr val="CA3DCF"/>
                </a:solidFill>
              </a:rPr>
              <a:t>PUBLICATIONS</a:t>
            </a:r>
            <a:r>
              <a:rPr lang="en-US"/>
              <a:t>, </a:t>
            </a:r>
            <a:r>
              <a:rPr b="1" lang="en-US" u="sng">
                <a:solidFill>
                  <a:srgbClr val="7030A0"/>
                </a:solidFill>
              </a:rPr>
              <a:t>REFERENCES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YOUR DATE OF BIRTH, BIRTHPLACE, ADDRESS MATTER </a:t>
            </a:r>
            <a:r>
              <a:rPr lang="en-US">
                <a:solidFill>
                  <a:srgbClr val="CA3DCF"/>
                </a:solidFill>
              </a:rPr>
              <a:t>THE LEAST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YOUR RESUME SHOULD FOCUS ON </a:t>
            </a:r>
            <a:r>
              <a:rPr lang="en-US">
                <a:solidFill>
                  <a:srgbClr val="CA3DCF"/>
                </a:solidFill>
              </a:rPr>
              <a:t>YOUR SKILLS </a:t>
            </a:r>
            <a:r>
              <a:rPr lang="en-US"/>
              <a:t>NOT ON </a:t>
            </a:r>
            <a:r>
              <a:rPr lang="en-US">
                <a:solidFill>
                  <a:srgbClr val="CA3DCF"/>
                </a:solidFill>
              </a:rPr>
              <a:t>AESTHETICS/DESIGN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AVOID </a:t>
            </a:r>
            <a:r>
              <a:rPr lang="en-US">
                <a:solidFill>
                  <a:srgbClr val="FF0000"/>
                </a:solidFill>
              </a:rPr>
              <a:t>SPELLING MISTAKES!!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solidFill>
                  <a:srgbClr val="CA3DCF"/>
                </a:solidFill>
              </a:rPr>
              <a:t>UPDATE</a:t>
            </a:r>
            <a:r>
              <a:rPr lang="en-US"/>
              <a:t> YOUR RESUME REGULARLY!!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Twentieth Century"/>
              <a:buNone/>
            </a:pPr>
            <a:r>
              <a:rPr lang="en-US" sz="4000">
                <a:solidFill>
                  <a:srgbClr val="7030A0"/>
                </a:solidFill>
              </a:rPr>
              <a:t>MORE GUIDELINES</a:t>
            </a:r>
            <a:endParaRPr sz="4000">
              <a:solidFill>
                <a:srgbClr val="7030A0"/>
              </a:solidFill>
            </a:endParaRPr>
          </a:p>
        </p:txBody>
      </p:sp>
      <p:sp>
        <p:nvSpPr>
          <p:cNvPr id="174" name="Google Shape;174;p4"/>
          <p:cNvSpPr txBox="1"/>
          <p:nvPr>
            <p:ph idx="1" type="body"/>
          </p:nvPr>
        </p:nvSpPr>
        <p:spPr>
          <a:xfrm>
            <a:off x="913774" y="1997476"/>
            <a:ext cx="10644952" cy="3941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8000"/>
              <a:t>DON’T SAY; DEMONSTRATE USING </a:t>
            </a:r>
            <a:r>
              <a:rPr i="1" lang="en-US" sz="8000" u="sng">
                <a:solidFill>
                  <a:srgbClr val="00B0F0"/>
                </a:solidFill>
              </a:rPr>
              <a:t>ACTION VERBS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8000">
                <a:solidFill>
                  <a:srgbClr val="00B050"/>
                </a:solidFill>
              </a:rPr>
              <a:t>ACHIE</a:t>
            </a:r>
            <a:r>
              <a:rPr b="1" lang="en-US" sz="8000">
                <a:solidFill>
                  <a:srgbClr val="00B050"/>
                </a:solidFill>
              </a:rPr>
              <a:t>VEMENTS SHOULD BE MEASURABLE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8000"/>
              <a:t>  EXAMPLE: (</a:t>
            </a:r>
            <a:r>
              <a:rPr i="1" lang="en-US" sz="8000">
                <a:solidFill>
                  <a:srgbClr val="FF0000"/>
                </a:solidFill>
              </a:rPr>
              <a:t>GOOD AT ENGLISH VS </a:t>
            </a:r>
            <a:r>
              <a:rPr b="1" i="1" lang="en-US" sz="8000" u="sng">
                <a:solidFill>
                  <a:srgbClr val="FF0000"/>
                </a:solidFill>
              </a:rPr>
              <a:t>ACHIEVED</a:t>
            </a:r>
            <a:r>
              <a:rPr i="1" lang="en-US" sz="8000">
                <a:solidFill>
                  <a:srgbClr val="FF0000"/>
                </a:solidFill>
              </a:rPr>
              <a:t> </a:t>
            </a:r>
            <a:r>
              <a:rPr i="1" lang="en-US" sz="8000">
                <a:solidFill>
                  <a:srgbClr val="0070C0"/>
                </a:solidFill>
              </a:rPr>
              <a:t>8.0 BAND SCORE </a:t>
            </a:r>
            <a:r>
              <a:rPr i="1" lang="en-US" sz="8000">
                <a:solidFill>
                  <a:srgbClr val="FF0000"/>
                </a:solidFill>
              </a:rPr>
              <a:t>IN IELTS)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8000">
                <a:solidFill>
                  <a:srgbClr val="FF0000"/>
                </a:solidFill>
              </a:rPr>
              <a:t> (WORKED FOR 6 MONTHS IN A SOFTWARE FIRM VS </a:t>
            </a:r>
            <a:r>
              <a:rPr i="1" lang="en-US" sz="8000" u="sng">
                <a:solidFill>
                  <a:srgbClr val="FF0000"/>
                </a:solidFill>
              </a:rPr>
              <a:t>REDUCED</a:t>
            </a:r>
            <a:r>
              <a:rPr i="1" lang="en-US" sz="8000">
                <a:solidFill>
                  <a:srgbClr val="FF0000"/>
                </a:solidFill>
              </a:rPr>
              <a:t> </a:t>
            </a:r>
            <a:r>
              <a:rPr i="1" lang="en-US" sz="8000">
                <a:solidFill>
                  <a:srgbClr val="0070C0"/>
                </a:solidFill>
              </a:rPr>
              <a:t>10% COST </a:t>
            </a:r>
            <a:r>
              <a:rPr i="1" lang="en-US" sz="8000">
                <a:solidFill>
                  <a:srgbClr val="FF0000"/>
                </a:solidFill>
              </a:rPr>
              <a:t>BY ATOMIZING)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8000"/>
              <a:t> (</a:t>
            </a:r>
            <a:r>
              <a:rPr i="1" lang="en-US" sz="8000">
                <a:solidFill>
                  <a:srgbClr val="FF0000"/>
                </a:solidFill>
              </a:rPr>
              <a:t>HELPED </a:t>
            </a:r>
            <a:r>
              <a:rPr b="1" i="1" lang="en-US" sz="8000" u="sng">
                <a:solidFill>
                  <a:srgbClr val="FF0000"/>
                </a:solidFill>
              </a:rPr>
              <a:t>GENERATE</a:t>
            </a:r>
            <a:r>
              <a:rPr i="1" lang="en-US" sz="8000">
                <a:solidFill>
                  <a:srgbClr val="FF0000"/>
                </a:solidFill>
              </a:rPr>
              <a:t> </a:t>
            </a:r>
            <a:r>
              <a:rPr i="1" lang="en-US" sz="8000">
                <a:solidFill>
                  <a:srgbClr val="0070C0"/>
                </a:solidFill>
              </a:rPr>
              <a:t>1 LACT BDT REVENUE </a:t>
            </a:r>
            <a:r>
              <a:rPr i="1" lang="en-US" sz="8000">
                <a:solidFill>
                  <a:srgbClr val="FF0000"/>
                </a:solidFill>
              </a:rPr>
              <a:t>IN A MONTH USING THE NEWLY DEVELOPED APP)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8000"/>
              <a:t>CHOOSE REFEREES WISELY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8000"/>
              <a:t>GOOD REFERENCES HELP TO GET JOB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i="1" lang="en-US" sz="8000">
                <a:solidFill>
                  <a:srgbClr val="7030A0"/>
                </a:solidFill>
              </a:rPr>
              <a:t>GET FEEDBACK ON RESUME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i="1" lang="en-US" sz="8000">
                <a:solidFill>
                  <a:srgbClr val="7030A0"/>
                </a:solidFill>
              </a:rPr>
              <a:t> </a:t>
            </a:r>
            <a:endParaRPr i="1" sz="8000">
              <a:solidFill>
                <a:srgbClr val="7030A0"/>
              </a:solidFill>
            </a:endParaRPr>
          </a:p>
          <a:p>
            <a:pPr indent="-196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2024-02-07T03:44:32Z</dcterms:created>
  <dc:creator>Avijit Mallik</dc:creator>
</cp:coreProperties>
</file>