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149030d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149030d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cd11737c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cd11737c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cd11737c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cd11737c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cd11737c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cd11737c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cd11737c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cd11737c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149030d7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149030d7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149030d7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149030d7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149030d7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149030d7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149030d7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149030d7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cd11737c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cd11737c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49030d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149030d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cd11737c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cd11737c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cd11737c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cd11737c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cd11737c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cd11737c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cd11737c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cd11737c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cd11737c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cd11737c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cd11737c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cd11737c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407025"/>
            <a:ext cx="5361300" cy="12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20">
                <a:solidFill>
                  <a:srgbClr val="38761D"/>
                </a:solidFill>
              </a:rPr>
              <a:t>Organization Visit</a:t>
            </a:r>
            <a:endParaRPr sz="3020">
              <a:solidFill>
                <a:srgbClr val="38761D"/>
              </a:solidFill>
            </a:endParaRPr>
          </a:p>
          <a:p>
            <a:pPr indent="0" lvl="0" marL="0" rtl="0" algn="ctr">
              <a:spcBef>
                <a:spcPts val="0"/>
              </a:spcBef>
              <a:spcAft>
                <a:spcPts val="0"/>
              </a:spcAft>
              <a:buSzPts val="990"/>
              <a:buNone/>
            </a:pPr>
            <a:r>
              <a:rPr lang="en" sz="3020">
                <a:solidFill>
                  <a:srgbClr val="38761D"/>
                </a:solidFill>
              </a:rPr>
              <a:t>at</a:t>
            </a:r>
            <a:endParaRPr sz="3020">
              <a:solidFill>
                <a:srgbClr val="38761D"/>
              </a:solidFill>
            </a:endParaRPr>
          </a:p>
          <a:p>
            <a:pPr indent="0" lvl="0" marL="0" rtl="0" algn="ctr">
              <a:spcBef>
                <a:spcPts val="0"/>
              </a:spcBef>
              <a:spcAft>
                <a:spcPts val="0"/>
              </a:spcAft>
              <a:buSzPts val="990"/>
              <a:buNone/>
            </a:pPr>
            <a:r>
              <a:rPr b="1" lang="en" sz="3220">
                <a:solidFill>
                  <a:srgbClr val="38761D"/>
                </a:solidFill>
              </a:rPr>
              <a:t>IFIC Bank</a:t>
            </a:r>
            <a:endParaRPr b="1" sz="3220">
              <a:solidFill>
                <a:srgbClr val="38761D"/>
              </a:solidFill>
            </a:endParaRPr>
          </a:p>
        </p:txBody>
      </p:sp>
      <p:sp>
        <p:nvSpPr>
          <p:cNvPr id="129" name="Google Shape;129;p13"/>
          <p:cNvSpPr txBox="1"/>
          <p:nvPr>
            <p:ph idx="1" type="subTitle"/>
          </p:nvPr>
        </p:nvSpPr>
        <p:spPr>
          <a:xfrm>
            <a:off x="1479575" y="1752250"/>
            <a:ext cx="6369900" cy="3483300"/>
          </a:xfrm>
          <a:prstGeom prst="rect">
            <a:avLst/>
          </a:prstGeom>
        </p:spPr>
        <p:txBody>
          <a:bodyPr anchorCtr="0" anchor="t" bIns="91425" lIns="91425" spcFirstLastPara="1" rIns="91425" wrap="square" tIns="91425">
            <a:normAutofit fontScale="25000" lnSpcReduction="10000"/>
          </a:bodyPr>
          <a:lstStyle/>
          <a:p>
            <a:pPr indent="0" lvl="0" marL="0" rtl="0" algn="ctr">
              <a:spcBef>
                <a:spcPts val="0"/>
              </a:spcBef>
              <a:spcAft>
                <a:spcPts val="0"/>
              </a:spcAft>
              <a:buNone/>
            </a:pPr>
            <a:r>
              <a:t/>
            </a:r>
            <a:endParaRPr sz="3230">
              <a:solidFill>
                <a:srgbClr val="B45F06"/>
              </a:solidFill>
            </a:endParaRPr>
          </a:p>
          <a:p>
            <a:pPr indent="0" lvl="0" marL="1828800" rtl="0" algn="l">
              <a:spcBef>
                <a:spcPts val="0"/>
              </a:spcBef>
              <a:spcAft>
                <a:spcPts val="0"/>
              </a:spcAft>
              <a:buNone/>
            </a:pPr>
            <a:r>
              <a:rPr lang="en" sz="5605">
                <a:solidFill>
                  <a:srgbClr val="B45F06"/>
                </a:solidFill>
              </a:rPr>
              <a:t>               Team Members:</a:t>
            </a:r>
            <a:endParaRPr sz="5605">
              <a:solidFill>
                <a:srgbClr val="B45F06"/>
              </a:solidFill>
            </a:endParaRPr>
          </a:p>
          <a:p>
            <a:pPr indent="0" lvl="0" marL="0" rtl="0" algn="ctr">
              <a:spcBef>
                <a:spcPts val="0"/>
              </a:spcBef>
              <a:spcAft>
                <a:spcPts val="0"/>
              </a:spcAft>
              <a:buNone/>
            </a:pPr>
            <a:r>
              <a:t/>
            </a:r>
            <a:endParaRPr sz="5605">
              <a:solidFill>
                <a:srgbClr val="B45F06"/>
              </a:solidFill>
            </a:endParaRPr>
          </a:p>
          <a:p>
            <a:pPr indent="0" lvl="0" marL="0" rtl="0" algn="l">
              <a:spcBef>
                <a:spcPts val="0"/>
              </a:spcBef>
              <a:spcAft>
                <a:spcPts val="0"/>
              </a:spcAft>
              <a:buNone/>
            </a:pPr>
            <a:r>
              <a:rPr lang="en" sz="5870">
                <a:solidFill>
                  <a:srgbClr val="B45F06"/>
                </a:solidFill>
              </a:rPr>
              <a:t>         </a:t>
            </a:r>
            <a:r>
              <a:rPr b="1" lang="en" sz="5870">
                <a:solidFill>
                  <a:srgbClr val="B45F06"/>
                </a:solidFill>
              </a:rPr>
              <a:t> </a:t>
            </a:r>
            <a:r>
              <a:rPr b="1" lang="en" sz="6670">
                <a:solidFill>
                  <a:srgbClr val="B45F06"/>
                </a:solidFill>
              </a:rPr>
              <a:t>Farhan Islam Shuvro       Faria Akter 	        Busrat Jahan Sabiha</a:t>
            </a:r>
            <a:endParaRPr b="1" sz="6670">
              <a:solidFill>
                <a:srgbClr val="B45F06"/>
              </a:solidFill>
            </a:endParaRPr>
          </a:p>
          <a:p>
            <a:pPr indent="0" lvl="0" marL="457200" rtl="0" algn="l">
              <a:spcBef>
                <a:spcPts val="0"/>
              </a:spcBef>
              <a:spcAft>
                <a:spcPts val="0"/>
              </a:spcAft>
              <a:buNone/>
            </a:pPr>
            <a:r>
              <a:rPr b="1" lang="en" sz="6670">
                <a:solidFill>
                  <a:srgbClr val="B45F06"/>
                </a:solidFill>
              </a:rPr>
              <a:t>       Roll : 1303                  </a:t>
            </a:r>
            <a:r>
              <a:rPr b="1" lang="en" sz="6670">
                <a:solidFill>
                  <a:srgbClr val="B45F06"/>
                </a:solidFill>
              </a:rPr>
              <a:t>Roll : 1305		      </a:t>
            </a:r>
            <a:r>
              <a:rPr b="1" lang="en" sz="6670">
                <a:solidFill>
                  <a:srgbClr val="B45F06"/>
                </a:solidFill>
              </a:rPr>
              <a:t>Roll : 1311</a:t>
            </a:r>
            <a:endParaRPr b="1" sz="6670">
              <a:solidFill>
                <a:srgbClr val="B45F06"/>
              </a:solidFill>
            </a:endParaRPr>
          </a:p>
          <a:p>
            <a:pPr indent="0" lvl="0" marL="0" rtl="0" algn="ctr">
              <a:spcBef>
                <a:spcPts val="0"/>
              </a:spcBef>
              <a:spcAft>
                <a:spcPts val="0"/>
              </a:spcAft>
              <a:buNone/>
            </a:pPr>
            <a:r>
              <a:t/>
            </a:r>
            <a:endParaRPr b="1" sz="6670">
              <a:solidFill>
                <a:srgbClr val="B45F06"/>
              </a:solidFill>
            </a:endParaRPr>
          </a:p>
          <a:p>
            <a:pPr indent="0" lvl="0" marL="0" rtl="0" algn="l">
              <a:spcBef>
                <a:spcPts val="0"/>
              </a:spcBef>
              <a:spcAft>
                <a:spcPts val="0"/>
              </a:spcAft>
              <a:buNone/>
            </a:pPr>
            <a:r>
              <a:rPr b="1" lang="en" sz="6670">
                <a:solidFill>
                  <a:srgbClr val="B45F06"/>
                </a:solidFill>
              </a:rPr>
              <a:t>		        </a:t>
            </a:r>
            <a:r>
              <a:rPr b="1" lang="en" sz="6670">
                <a:solidFill>
                  <a:srgbClr val="B45F06"/>
                </a:solidFill>
              </a:rPr>
              <a:t>Mahir Faisal		Ibne Bin Rafid</a:t>
            </a:r>
            <a:endParaRPr b="1" sz="6670">
              <a:solidFill>
                <a:srgbClr val="B45F06"/>
              </a:solidFill>
            </a:endParaRPr>
          </a:p>
          <a:p>
            <a:pPr indent="0" lvl="0" marL="0" rtl="0" algn="l">
              <a:spcBef>
                <a:spcPts val="0"/>
              </a:spcBef>
              <a:spcAft>
                <a:spcPts val="0"/>
              </a:spcAft>
              <a:buNone/>
            </a:pPr>
            <a:r>
              <a:rPr b="1" lang="en" sz="6670">
                <a:solidFill>
                  <a:srgbClr val="B45F06"/>
                </a:solidFill>
              </a:rPr>
              <a:t>		          Roll : 1316		   Roll : 1330</a:t>
            </a:r>
            <a:endParaRPr b="1" sz="6670">
              <a:solidFill>
                <a:srgbClr val="B45F06"/>
              </a:solidFill>
            </a:endParaRPr>
          </a:p>
          <a:p>
            <a:pPr indent="0" lvl="0" marL="0" rtl="0" algn="l">
              <a:spcBef>
                <a:spcPts val="0"/>
              </a:spcBef>
              <a:spcAft>
                <a:spcPts val="0"/>
              </a:spcAft>
              <a:buNone/>
            </a:pPr>
            <a:r>
              <a:t/>
            </a:r>
            <a:endParaRPr sz="5870">
              <a:solidFill>
                <a:srgbClr val="B45F06"/>
              </a:solidFill>
            </a:endParaRPr>
          </a:p>
          <a:p>
            <a:pPr indent="0" lvl="0" marL="0" rtl="0" algn="l">
              <a:spcBef>
                <a:spcPts val="0"/>
              </a:spcBef>
              <a:spcAft>
                <a:spcPts val="0"/>
              </a:spcAft>
              <a:buNone/>
            </a:pPr>
            <a:r>
              <a:t/>
            </a:r>
            <a:endParaRPr sz="5870">
              <a:solidFill>
                <a:srgbClr val="B45F06"/>
              </a:solidFill>
            </a:endParaRPr>
          </a:p>
          <a:p>
            <a:pPr indent="0" lvl="0" marL="0" rtl="0" algn="ctr">
              <a:spcBef>
                <a:spcPts val="0"/>
              </a:spcBef>
              <a:spcAft>
                <a:spcPts val="0"/>
              </a:spcAft>
              <a:buNone/>
            </a:pPr>
            <a:r>
              <a:rPr lang="en" sz="5870">
                <a:solidFill>
                  <a:srgbClr val="434343"/>
                </a:solidFill>
              </a:rPr>
              <a:t>Course Coordinator:</a:t>
            </a:r>
            <a:endParaRPr sz="5870">
              <a:solidFill>
                <a:srgbClr val="434343"/>
              </a:solidFill>
            </a:endParaRPr>
          </a:p>
          <a:p>
            <a:pPr indent="0" lvl="0" marL="1828800" rtl="0" algn="l">
              <a:spcBef>
                <a:spcPts val="0"/>
              </a:spcBef>
              <a:spcAft>
                <a:spcPts val="0"/>
              </a:spcAft>
              <a:buNone/>
            </a:pPr>
            <a:r>
              <a:rPr lang="en" sz="5870">
                <a:solidFill>
                  <a:srgbClr val="434343"/>
                </a:solidFill>
              </a:rPr>
              <a:t>             </a:t>
            </a:r>
            <a:r>
              <a:rPr b="1" lang="en" sz="6670">
                <a:solidFill>
                  <a:srgbClr val="434343"/>
                </a:solidFill>
              </a:rPr>
              <a:t>Iftekharul Amin</a:t>
            </a:r>
            <a:endParaRPr b="1" sz="6670">
              <a:solidFill>
                <a:srgbClr val="434343"/>
              </a:solidFill>
            </a:endParaRPr>
          </a:p>
          <a:p>
            <a:pPr indent="0" lvl="0" marL="0" rtl="0" algn="ctr">
              <a:spcBef>
                <a:spcPts val="0"/>
              </a:spcBef>
              <a:spcAft>
                <a:spcPts val="0"/>
              </a:spcAft>
              <a:buNone/>
            </a:pPr>
            <a:r>
              <a:rPr lang="en" sz="5870">
                <a:solidFill>
                  <a:srgbClr val="434343"/>
                </a:solidFill>
              </a:rPr>
              <a:t>Professor, IBA</a:t>
            </a:r>
            <a:endParaRPr sz="5870">
              <a:solidFill>
                <a:srgbClr val="434343"/>
              </a:solidFill>
            </a:endParaRPr>
          </a:p>
          <a:p>
            <a:pPr indent="0" lvl="0" marL="0" rtl="0" algn="ctr">
              <a:spcBef>
                <a:spcPts val="0"/>
              </a:spcBef>
              <a:spcAft>
                <a:spcPts val="0"/>
              </a:spcAft>
              <a:buNone/>
            </a:pPr>
            <a:r>
              <a:rPr lang="en" sz="5870">
                <a:solidFill>
                  <a:srgbClr val="434343"/>
                </a:solidFill>
              </a:rPr>
              <a:t>University of Dhaka</a:t>
            </a:r>
            <a:endParaRPr sz="5870">
              <a:solidFill>
                <a:srgbClr val="434343"/>
              </a:solidFill>
            </a:endParaRPr>
          </a:p>
          <a:p>
            <a:pPr indent="0" lvl="0" marL="0" rtl="0" algn="ctr">
              <a:spcBef>
                <a:spcPts val="0"/>
              </a:spcBef>
              <a:spcAft>
                <a:spcPts val="0"/>
              </a:spcAft>
              <a:buNone/>
            </a:pPr>
            <a:r>
              <a:t/>
            </a:r>
            <a:endParaRPr sz="2100">
              <a:solidFill>
                <a:srgbClr val="B45F06"/>
              </a:solidFill>
            </a:endParaRPr>
          </a:p>
          <a:p>
            <a:pPr indent="0" lvl="0" marL="0" rtl="0" algn="ctr">
              <a:spcBef>
                <a:spcPts val="0"/>
              </a:spcBef>
              <a:spcAft>
                <a:spcPts val="0"/>
              </a:spcAft>
              <a:buNone/>
            </a:pPr>
            <a:r>
              <a:t/>
            </a:r>
            <a:endParaRPr sz="2100">
              <a:solidFill>
                <a:srgbClr val="B45F06"/>
              </a:solidFill>
            </a:endParaRPr>
          </a:p>
          <a:p>
            <a:pPr indent="0" lvl="0" marL="0" rtl="0" algn="ctr">
              <a:spcBef>
                <a:spcPts val="0"/>
              </a:spcBef>
              <a:spcAft>
                <a:spcPts val="0"/>
              </a:spcAft>
              <a:buNone/>
            </a:pPr>
            <a:r>
              <a:t/>
            </a:r>
            <a:endParaRPr sz="2100">
              <a:solidFill>
                <a:srgbClr val="B45F06"/>
              </a:solidFill>
            </a:endParaRPr>
          </a:p>
          <a:p>
            <a:pPr indent="0" lvl="0" marL="0" rtl="0" algn="ctr">
              <a:spcBef>
                <a:spcPts val="0"/>
              </a:spcBef>
              <a:spcAft>
                <a:spcPts val="0"/>
              </a:spcAft>
              <a:buNone/>
            </a:pPr>
            <a:r>
              <a:t/>
            </a:r>
            <a:endParaRPr sz="2100">
              <a:solidFill>
                <a:srgbClr val="B45F06"/>
              </a:solidFill>
            </a:endParaRPr>
          </a:p>
          <a:p>
            <a:pPr indent="0" lvl="0" marL="0" rtl="0" algn="ctr">
              <a:spcBef>
                <a:spcPts val="0"/>
              </a:spcBef>
              <a:spcAft>
                <a:spcPts val="0"/>
              </a:spcAft>
              <a:buNone/>
            </a:pPr>
            <a:r>
              <a:t/>
            </a:r>
            <a:endParaRPr>
              <a:solidFill>
                <a:srgbClr val="B45F06"/>
              </a:solidFill>
            </a:endParaRPr>
          </a:p>
        </p:txBody>
      </p:sp>
      <p:sp>
        <p:nvSpPr>
          <p:cNvPr id="130" name="Google Shape;130;p13"/>
          <p:cNvSpPr txBox="1"/>
          <p:nvPr/>
        </p:nvSpPr>
        <p:spPr>
          <a:xfrm>
            <a:off x="898175" y="2269325"/>
            <a:ext cx="8322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819150" y="612525"/>
            <a:ext cx="7505700" cy="3826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9900FF"/>
                </a:solidFill>
              </a:rPr>
              <a:t>Organization’s structure(Continued)</a:t>
            </a:r>
            <a:endParaRPr sz="1400">
              <a:solidFill>
                <a:srgbClr val="9900FF"/>
              </a:solidFill>
            </a:endParaRPr>
          </a:p>
          <a:p>
            <a:pPr indent="0" lvl="0" marL="0" rtl="0" algn="just">
              <a:lnSpc>
                <a:spcPct val="100000"/>
              </a:lnSpc>
              <a:spcBef>
                <a:spcPts val="0"/>
              </a:spcBef>
              <a:spcAft>
                <a:spcPts val="0"/>
              </a:spcAft>
              <a:buNone/>
            </a:pPr>
            <a:r>
              <a:t/>
            </a:r>
            <a:endParaRPr sz="1400">
              <a:solidFill>
                <a:srgbClr val="9900FF"/>
              </a:solidFill>
            </a:endParaRPr>
          </a:p>
          <a:p>
            <a:pPr indent="0" lvl="0" marL="0" rtl="0" algn="just">
              <a:lnSpc>
                <a:spcPct val="100000"/>
              </a:lnSpc>
              <a:spcBef>
                <a:spcPts val="0"/>
              </a:spcBef>
              <a:spcAft>
                <a:spcPts val="0"/>
              </a:spcAft>
              <a:buNone/>
            </a:pPr>
            <a:r>
              <a:t/>
            </a:r>
            <a:endParaRPr b="1" sz="1400"/>
          </a:p>
          <a:p>
            <a:pPr indent="0" lvl="0" marL="0" rtl="0" algn="just">
              <a:lnSpc>
                <a:spcPct val="100000"/>
              </a:lnSpc>
              <a:spcBef>
                <a:spcPts val="0"/>
              </a:spcBef>
              <a:spcAft>
                <a:spcPts val="0"/>
              </a:spcAft>
              <a:buNone/>
            </a:pPr>
            <a:r>
              <a:rPr b="1" lang="en" sz="1400"/>
              <a:t>Centralization</a:t>
            </a:r>
            <a:endParaRPr b="1" sz="1400"/>
          </a:p>
          <a:p>
            <a:pPr indent="0" lvl="0" marL="0" rtl="0" algn="just">
              <a:lnSpc>
                <a:spcPct val="100000"/>
              </a:lnSpc>
              <a:spcBef>
                <a:spcPts val="0"/>
              </a:spcBef>
              <a:spcAft>
                <a:spcPts val="0"/>
              </a:spcAft>
              <a:buNone/>
            </a:pPr>
            <a:r>
              <a:t/>
            </a:r>
            <a:endParaRPr b="1" sz="1400"/>
          </a:p>
          <a:p>
            <a:pPr indent="0" lvl="0" marL="0" rtl="0" algn="just">
              <a:lnSpc>
                <a:spcPct val="100000"/>
              </a:lnSpc>
              <a:spcBef>
                <a:spcPts val="0"/>
              </a:spcBef>
              <a:spcAft>
                <a:spcPts val="0"/>
              </a:spcAft>
              <a:buNone/>
            </a:pPr>
            <a:r>
              <a:rPr lang="en" sz="1400"/>
              <a:t>Q : </a:t>
            </a:r>
            <a:r>
              <a:rPr lang="en" sz="1500"/>
              <a:t>Is the organizational structure of your establishment centralized or decentralized?</a:t>
            </a:r>
            <a:endParaRPr sz="1500"/>
          </a:p>
          <a:p>
            <a:pPr indent="0" lvl="0" marL="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A : Fully centralized.</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idx="1" type="body"/>
          </p:nvPr>
        </p:nvSpPr>
        <p:spPr>
          <a:xfrm>
            <a:off x="819150" y="601850"/>
            <a:ext cx="7505700" cy="3837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9900FF"/>
                </a:solidFill>
              </a:rPr>
              <a:t>Organization’s structure(Continued)</a:t>
            </a:r>
            <a:endParaRPr sz="1400">
              <a:solidFill>
                <a:srgbClr val="9900FF"/>
              </a:solidFill>
            </a:endParaRPr>
          </a:p>
          <a:p>
            <a:pPr indent="0" lvl="0" marL="0" rtl="0" algn="just">
              <a:lnSpc>
                <a:spcPct val="100000"/>
              </a:lnSpc>
              <a:spcBef>
                <a:spcPts val="0"/>
              </a:spcBef>
              <a:spcAft>
                <a:spcPts val="0"/>
              </a:spcAft>
              <a:buNone/>
            </a:pPr>
            <a:r>
              <a:t/>
            </a:r>
            <a:endParaRPr sz="1400">
              <a:solidFill>
                <a:srgbClr val="9900FF"/>
              </a:solidFill>
            </a:endParaRPr>
          </a:p>
          <a:p>
            <a:pPr indent="0" lvl="0" marL="0" rtl="0" algn="just">
              <a:lnSpc>
                <a:spcPct val="100000"/>
              </a:lnSpc>
              <a:spcBef>
                <a:spcPts val="0"/>
              </a:spcBef>
              <a:spcAft>
                <a:spcPts val="0"/>
              </a:spcAft>
              <a:buNone/>
            </a:pPr>
            <a:r>
              <a:t/>
            </a:r>
            <a:endParaRPr sz="1400">
              <a:solidFill>
                <a:srgbClr val="9900FF"/>
              </a:solidFill>
            </a:endParaRPr>
          </a:p>
          <a:p>
            <a:pPr indent="0" lvl="0" marL="0" rtl="0" algn="just">
              <a:lnSpc>
                <a:spcPct val="100000"/>
              </a:lnSpc>
              <a:spcBef>
                <a:spcPts val="0"/>
              </a:spcBef>
              <a:spcAft>
                <a:spcPts val="0"/>
              </a:spcAft>
              <a:buNone/>
            </a:pPr>
            <a:r>
              <a:rPr b="1" lang="en" sz="1500"/>
              <a:t>Formalization</a:t>
            </a:r>
            <a:endParaRPr b="1" sz="1500"/>
          </a:p>
          <a:p>
            <a:pPr indent="0" lvl="0" marL="0" rtl="0" algn="just">
              <a:lnSpc>
                <a:spcPct val="100000"/>
              </a:lnSpc>
              <a:spcBef>
                <a:spcPts val="0"/>
              </a:spcBef>
              <a:spcAft>
                <a:spcPts val="0"/>
              </a:spcAft>
              <a:buNone/>
            </a:pPr>
            <a:r>
              <a:t/>
            </a:r>
            <a:endParaRPr b="1" sz="1500"/>
          </a:p>
          <a:p>
            <a:pPr indent="0" lvl="0" marL="0" rtl="0" algn="just">
              <a:lnSpc>
                <a:spcPct val="100000"/>
              </a:lnSpc>
              <a:spcBef>
                <a:spcPts val="0"/>
              </a:spcBef>
              <a:spcAft>
                <a:spcPts val="0"/>
              </a:spcAft>
              <a:buNone/>
            </a:pPr>
            <a:r>
              <a:rPr lang="en" sz="1400"/>
              <a:t>Q : </a:t>
            </a:r>
            <a:r>
              <a:rPr lang="en" sz="1500"/>
              <a:t>Which communication protocol does the organization adhere to: formal or informal?</a:t>
            </a:r>
            <a:endParaRPr sz="1500"/>
          </a:p>
          <a:p>
            <a:pPr indent="0" lvl="0" marL="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A : Any decision-making processes or new employee recruitment procedures are conducted via email. That means communication is fully formalized. </a:t>
            </a:r>
            <a:endParaRPr sz="1500"/>
          </a:p>
          <a:p>
            <a:pPr indent="0" lvl="0" marL="0" rtl="0" algn="just">
              <a:lnSpc>
                <a:spcPct val="100000"/>
              </a:lnSpc>
              <a:spcBef>
                <a:spcPts val="0"/>
              </a:spcBef>
              <a:spcAft>
                <a:spcPts val="0"/>
              </a:spcAft>
              <a:buNone/>
            </a:pPr>
            <a:r>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idx="1" type="body"/>
          </p:nvPr>
        </p:nvSpPr>
        <p:spPr>
          <a:xfrm>
            <a:off x="733775" y="580525"/>
            <a:ext cx="7505700" cy="4204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t/>
            </a:r>
            <a:endParaRPr sz="1400">
              <a:solidFill>
                <a:srgbClr val="9900FF"/>
              </a:solidFill>
            </a:endParaRPr>
          </a:p>
          <a:p>
            <a:pPr indent="0" lvl="0" marL="0" rtl="0" algn="just">
              <a:lnSpc>
                <a:spcPct val="100000"/>
              </a:lnSpc>
              <a:spcBef>
                <a:spcPts val="0"/>
              </a:spcBef>
              <a:spcAft>
                <a:spcPts val="0"/>
              </a:spcAft>
              <a:buNone/>
            </a:pPr>
            <a:r>
              <a:rPr b="1" lang="en" sz="1400"/>
              <a:t>Scientific Method</a:t>
            </a:r>
            <a:endParaRPr b="1" sz="1400"/>
          </a:p>
          <a:p>
            <a:pPr indent="0" lvl="0" marL="0" rtl="0" algn="just">
              <a:lnSpc>
                <a:spcPct val="100000"/>
              </a:lnSpc>
              <a:spcBef>
                <a:spcPts val="0"/>
              </a:spcBef>
              <a:spcAft>
                <a:spcPts val="0"/>
              </a:spcAft>
              <a:buNone/>
            </a:pPr>
            <a:r>
              <a:t/>
            </a:r>
            <a:endParaRPr b="1" sz="1400"/>
          </a:p>
          <a:p>
            <a:pPr indent="0" lvl="0" marL="0" rtl="0" algn="just">
              <a:lnSpc>
                <a:spcPct val="100000"/>
              </a:lnSpc>
              <a:spcBef>
                <a:spcPts val="0"/>
              </a:spcBef>
              <a:spcAft>
                <a:spcPts val="0"/>
              </a:spcAft>
              <a:buNone/>
            </a:pPr>
            <a:r>
              <a:rPr lang="en" sz="1400"/>
              <a:t>Q : </a:t>
            </a:r>
            <a:r>
              <a:rPr lang="en" sz="1500"/>
              <a:t>Is there a systematic approach or scientific method implemented within your organization?</a:t>
            </a:r>
            <a:endParaRPr sz="1500"/>
          </a:p>
          <a:p>
            <a:pPr indent="0" lvl="0" marL="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A : They utilize various scientific methodologies across multiple sectors. Like </a:t>
            </a:r>
            <a:endParaRPr sz="1500"/>
          </a:p>
          <a:p>
            <a:pPr indent="0" lvl="0" marL="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     ➣ IFIC digital account opening</a:t>
            </a:r>
            <a:endParaRPr sz="1500"/>
          </a:p>
          <a:p>
            <a:pPr indent="0" lvl="0" marL="0" rtl="0" algn="just">
              <a:lnSpc>
                <a:spcPct val="100000"/>
              </a:lnSpc>
              <a:spcBef>
                <a:spcPts val="0"/>
              </a:spcBef>
              <a:spcAft>
                <a:spcPts val="0"/>
              </a:spcAft>
              <a:buNone/>
            </a:pPr>
            <a:r>
              <a:rPr lang="en" sz="1500"/>
              <a:t>     ➣ IFIC mobile app(Android &amp; IOS)</a:t>
            </a:r>
            <a:endParaRPr sz="1500"/>
          </a:p>
          <a:p>
            <a:pPr indent="0" lvl="0" marL="0" rtl="0" algn="just">
              <a:lnSpc>
                <a:spcPct val="100000"/>
              </a:lnSpc>
              <a:spcBef>
                <a:spcPts val="0"/>
              </a:spcBef>
              <a:spcAft>
                <a:spcPts val="0"/>
              </a:spcAft>
              <a:buNone/>
            </a:pPr>
            <a:r>
              <a:rPr lang="en" sz="1500"/>
              <a:t>     ➣ IFIC VIVR</a:t>
            </a:r>
            <a:endParaRPr sz="1500"/>
          </a:p>
          <a:p>
            <a:pPr indent="0" lvl="0" marL="0" rtl="0" algn="just">
              <a:lnSpc>
                <a:spcPct val="100000"/>
              </a:lnSpc>
              <a:spcBef>
                <a:spcPts val="0"/>
              </a:spcBef>
              <a:spcAft>
                <a:spcPts val="0"/>
              </a:spcAft>
              <a:buNone/>
            </a:pPr>
            <a:r>
              <a:rPr lang="en" sz="1500"/>
              <a:t>     ➣ IFIC-MFS fund transfer</a:t>
            </a:r>
            <a:endParaRPr sz="1500"/>
          </a:p>
          <a:p>
            <a:pPr indent="0" lvl="0" marL="0" rtl="0" algn="just">
              <a:lnSpc>
                <a:spcPct val="100000"/>
              </a:lnSpc>
              <a:spcBef>
                <a:spcPts val="0"/>
              </a:spcBef>
              <a:spcAft>
                <a:spcPts val="0"/>
              </a:spcAft>
              <a:buNone/>
            </a:pPr>
            <a:r>
              <a:rPr lang="en" sz="1500"/>
              <a:t>     ➣ Self service statement request</a:t>
            </a:r>
            <a:endParaRPr sz="1500"/>
          </a:p>
          <a:p>
            <a:pPr indent="0" lvl="0" marL="0" rtl="0" algn="just">
              <a:lnSpc>
                <a:spcPct val="100000"/>
              </a:lnSpc>
              <a:spcBef>
                <a:spcPts val="0"/>
              </a:spcBef>
              <a:spcAft>
                <a:spcPts val="0"/>
              </a:spcAft>
              <a:buNone/>
            </a:pPr>
            <a:r>
              <a:rPr lang="en" sz="1500"/>
              <a:t>     ➣ Self service Income tax return proof submission</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819150" y="418725"/>
            <a:ext cx="3696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488">
                <a:solidFill>
                  <a:srgbClr val="000000"/>
                </a:solidFill>
              </a:rPr>
              <a:t>Organization Culture</a:t>
            </a:r>
            <a:endParaRPr b="1" sz="1488">
              <a:solidFill>
                <a:srgbClr val="000000"/>
              </a:solidFill>
            </a:endParaRPr>
          </a:p>
        </p:txBody>
      </p:sp>
      <p:sp>
        <p:nvSpPr>
          <p:cNvPr id="197" name="Google Shape;197;p25"/>
          <p:cNvSpPr txBox="1"/>
          <p:nvPr>
            <p:ph idx="1" type="body"/>
          </p:nvPr>
        </p:nvSpPr>
        <p:spPr>
          <a:xfrm>
            <a:off x="883175" y="996525"/>
            <a:ext cx="7505700" cy="380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Q : What characterizes the nature of management when viewed through the symbolic or omnipotent perspective?</a:t>
            </a:r>
            <a:endParaRPr sz="1500"/>
          </a:p>
          <a:p>
            <a:pPr indent="0" lvl="0" marL="0" rtl="0" algn="just">
              <a:spcBef>
                <a:spcPts val="1200"/>
              </a:spcBef>
              <a:spcAft>
                <a:spcPts val="0"/>
              </a:spcAft>
              <a:buNone/>
            </a:pPr>
            <a:r>
              <a:rPr lang="en" sz="1500"/>
              <a:t>A : Symbolic. That means Much of an organization’s success or failure is due to external forces outside of managers control.</a:t>
            </a:r>
            <a:endParaRPr sz="1500"/>
          </a:p>
          <a:p>
            <a:pPr indent="0" lvl="0" marL="0" rtl="0" algn="just">
              <a:spcBef>
                <a:spcPts val="1200"/>
              </a:spcBef>
              <a:spcAft>
                <a:spcPts val="0"/>
              </a:spcAft>
              <a:buNone/>
            </a:pPr>
            <a:r>
              <a:rPr lang="en" sz="1500"/>
              <a:t>Q : Dimensions of organizational culture?</a:t>
            </a:r>
            <a:endParaRPr sz="1500"/>
          </a:p>
          <a:p>
            <a:pPr indent="0" lvl="0" marL="0" rtl="0" algn="just">
              <a:spcBef>
                <a:spcPts val="1200"/>
              </a:spcBef>
              <a:spcAft>
                <a:spcPts val="0"/>
              </a:spcAft>
              <a:buNone/>
            </a:pPr>
            <a:r>
              <a:rPr lang="en" sz="1500"/>
              <a:t>A : Fully people oriented.</a:t>
            </a:r>
            <a:endParaRPr sz="1500"/>
          </a:p>
          <a:p>
            <a:pPr indent="0" lvl="0" marL="0" rtl="0" algn="just">
              <a:spcBef>
                <a:spcPts val="1200"/>
              </a:spcBef>
              <a:spcAft>
                <a:spcPts val="0"/>
              </a:spcAft>
              <a:buNone/>
            </a:pPr>
            <a:r>
              <a:rPr lang="en" sz="1500"/>
              <a:t>Q : Does the generation of a competitive or aggressive atmosphere among employees contribute to the success of the organization?</a:t>
            </a:r>
            <a:endParaRPr sz="1500"/>
          </a:p>
          <a:p>
            <a:pPr indent="0" lvl="0" marL="0" rtl="0" algn="just">
              <a:spcBef>
                <a:spcPts val="1200"/>
              </a:spcBef>
              <a:spcAft>
                <a:spcPts val="0"/>
              </a:spcAft>
              <a:buNone/>
            </a:pPr>
            <a:r>
              <a:rPr lang="en" sz="1500"/>
              <a:t>A : No. </a:t>
            </a:r>
            <a:endParaRPr sz="1500"/>
          </a:p>
          <a:p>
            <a:pPr indent="0" lvl="0" marL="0" rtl="0" algn="l">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776450" y="429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b="1" lang="en" sz="1488">
                <a:solidFill>
                  <a:srgbClr val="000000"/>
                </a:solidFill>
              </a:rPr>
              <a:t>Organization Culture(continued)</a:t>
            </a:r>
            <a:endParaRPr b="1" sz="1488">
              <a:solidFill>
                <a:srgbClr val="000000"/>
              </a:solidFill>
            </a:endParaRPr>
          </a:p>
          <a:p>
            <a:pPr indent="0" lvl="0" marL="0" rtl="0" algn="l">
              <a:spcBef>
                <a:spcPts val="0"/>
              </a:spcBef>
              <a:spcAft>
                <a:spcPts val="0"/>
              </a:spcAft>
              <a:buNone/>
            </a:pPr>
            <a:r>
              <a:t/>
            </a:r>
            <a:endParaRPr sz="1800"/>
          </a:p>
        </p:txBody>
      </p:sp>
      <p:sp>
        <p:nvSpPr>
          <p:cNvPr id="203" name="Google Shape;203;p26"/>
          <p:cNvSpPr txBox="1"/>
          <p:nvPr>
            <p:ph idx="1" type="body"/>
          </p:nvPr>
        </p:nvSpPr>
        <p:spPr>
          <a:xfrm>
            <a:off x="893850" y="12224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Q : Strong or weak cultures?</a:t>
            </a:r>
            <a:endParaRPr sz="1500"/>
          </a:p>
          <a:p>
            <a:pPr indent="0" lvl="0" marL="0" rtl="0" algn="just">
              <a:spcBef>
                <a:spcPts val="1200"/>
              </a:spcBef>
              <a:spcAft>
                <a:spcPts val="0"/>
              </a:spcAft>
              <a:buNone/>
            </a:pPr>
            <a:r>
              <a:rPr lang="en" sz="1500"/>
              <a:t>A : Strong. That means the key values of organization are widely shared.</a:t>
            </a:r>
            <a:endParaRPr sz="1500"/>
          </a:p>
          <a:p>
            <a:pPr indent="0" lvl="0" marL="0" rtl="0" algn="just">
              <a:spcBef>
                <a:spcPts val="1200"/>
              </a:spcBef>
              <a:spcAft>
                <a:spcPts val="0"/>
              </a:spcAft>
              <a:buNone/>
            </a:pPr>
            <a:r>
              <a:rPr lang="en" sz="1500"/>
              <a:t>Q : </a:t>
            </a:r>
            <a:r>
              <a:rPr lang="en" sz="1500"/>
              <a:t>Do conflicts arise among the employees?</a:t>
            </a:r>
            <a:endParaRPr sz="1500"/>
          </a:p>
          <a:p>
            <a:pPr indent="0" lvl="0" marL="0" rtl="0" algn="just">
              <a:spcBef>
                <a:spcPts val="1200"/>
              </a:spcBef>
              <a:spcAft>
                <a:spcPts val="0"/>
              </a:spcAft>
              <a:buNone/>
            </a:pPr>
            <a:r>
              <a:rPr lang="en" sz="1500"/>
              <a:t>A : No. Conflict is preemptively addressed prior to its occurrence.</a:t>
            </a:r>
            <a:endParaRPr sz="1500"/>
          </a:p>
          <a:p>
            <a:pPr indent="0" lvl="0" marL="0" rtl="0" algn="just">
              <a:spcBef>
                <a:spcPts val="1200"/>
              </a:spcBef>
              <a:spcAft>
                <a:spcPts val="0"/>
              </a:spcAft>
              <a:buNone/>
            </a:pPr>
            <a:r>
              <a:rPr lang="en" sz="1500"/>
              <a:t>Q : Organizational design?</a:t>
            </a:r>
            <a:endParaRPr sz="1500"/>
          </a:p>
          <a:p>
            <a:pPr indent="0" lvl="0" marL="0" rtl="0" algn="just">
              <a:spcBef>
                <a:spcPts val="1200"/>
              </a:spcBef>
              <a:spcAft>
                <a:spcPts val="1200"/>
              </a:spcAft>
              <a:buNone/>
            </a:pPr>
            <a:r>
              <a:rPr lang="en" sz="1500"/>
              <a:t>A : Fixed. That means organizational design is Mechanistic, there is no flexibility.</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idx="1" type="body"/>
          </p:nvPr>
        </p:nvSpPr>
        <p:spPr>
          <a:xfrm>
            <a:off x="819150" y="10623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500"/>
          </a:p>
          <a:p>
            <a:pPr indent="0" lvl="0" marL="0" rtl="0" algn="just">
              <a:spcBef>
                <a:spcPts val="1200"/>
              </a:spcBef>
              <a:spcAft>
                <a:spcPts val="0"/>
              </a:spcAft>
              <a:buNone/>
            </a:pPr>
            <a:r>
              <a:rPr lang="en" sz="1500"/>
              <a:t>Q : </a:t>
            </a:r>
            <a:r>
              <a:rPr lang="en" sz="1500">
                <a:solidFill>
                  <a:srgbClr val="000000"/>
                </a:solidFill>
                <a:latin typeface="Nunito"/>
                <a:ea typeface="Nunito"/>
                <a:cs typeface="Nunito"/>
                <a:sym typeface="Nunito"/>
              </a:rPr>
              <a:t>Global perspective?</a:t>
            </a:r>
            <a:endParaRPr sz="1500">
              <a:solidFill>
                <a:srgbClr val="000000"/>
              </a:solidFill>
              <a:latin typeface="Nunito"/>
              <a:ea typeface="Nunito"/>
              <a:cs typeface="Nunito"/>
              <a:sym typeface="Nunito"/>
            </a:endParaRPr>
          </a:p>
          <a:p>
            <a:pPr indent="0" lvl="0" marL="0" rtl="0" algn="just">
              <a:spcBef>
                <a:spcPts val="1200"/>
              </a:spcBef>
              <a:spcAft>
                <a:spcPts val="0"/>
              </a:spcAft>
              <a:buNone/>
            </a:pPr>
            <a:r>
              <a:rPr lang="en" sz="1500">
                <a:solidFill>
                  <a:srgbClr val="000000"/>
                </a:solidFill>
                <a:latin typeface="Nunito"/>
                <a:ea typeface="Nunito"/>
                <a:cs typeface="Nunito"/>
                <a:sym typeface="Nunito"/>
              </a:rPr>
              <a:t>A : It exhibits characteristics of both </a:t>
            </a:r>
            <a:r>
              <a:rPr b="1" lang="en" sz="1500">
                <a:solidFill>
                  <a:srgbClr val="000000"/>
                </a:solidFill>
                <a:latin typeface="Nunito"/>
                <a:ea typeface="Nunito"/>
                <a:cs typeface="Nunito"/>
                <a:sym typeface="Nunito"/>
              </a:rPr>
              <a:t>Ethnocentrism</a:t>
            </a:r>
            <a:r>
              <a:rPr lang="en" sz="1500">
                <a:solidFill>
                  <a:srgbClr val="000000"/>
                </a:solidFill>
                <a:latin typeface="Nunito"/>
                <a:ea typeface="Nunito"/>
                <a:cs typeface="Nunito"/>
                <a:sym typeface="Nunito"/>
              </a:rPr>
              <a:t> and </a:t>
            </a:r>
            <a:r>
              <a:rPr b="1" lang="en" sz="1500">
                <a:solidFill>
                  <a:srgbClr val="000000"/>
                </a:solidFill>
                <a:latin typeface="Nunito"/>
                <a:ea typeface="Nunito"/>
                <a:cs typeface="Nunito"/>
                <a:sym typeface="Nunito"/>
              </a:rPr>
              <a:t>Polycentrism</a:t>
            </a:r>
            <a:r>
              <a:rPr lang="en" sz="1500">
                <a:solidFill>
                  <a:srgbClr val="000000"/>
                </a:solidFill>
                <a:latin typeface="Nunito"/>
                <a:ea typeface="Nunito"/>
                <a:cs typeface="Nunito"/>
                <a:sym typeface="Nunito"/>
              </a:rPr>
              <a:t>. The majority of work methodologies are formulated domestically. Apart from this they have branches in few countries including </a:t>
            </a:r>
            <a:r>
              <a:rPr b="1" lang="en" sz="1500">
                <a:solidFill>
                  <a:srgbClr val="000000"/>
                </a:solidFill>
                <a:latin typeface="Nunito"/>
                <a:ea typeface="Nunito"/>
                <a:cs typeface="Nunito"/>
                <a:sym typeface="Nunito"/>
              </a:rPr>
              <a:t>USA,</a:t>
            </a:r>
            <a:r>
              <a:rPr lang="en" sz="1500">
                <a:solidFill>
                  <a:srgbClr val="000000"/>
                </a:solidFill>
                <a:latin typeface="Nunito"/>
                <a:ea typeface="Nunito"/>
                <a:cs typeface="Nunito"/>
                <a:sym typeface="Nunito"/>
              </a:rPr>
              <a:t> </a:t>
            </a:r>
            <a:r>
              <a:rPr b="1" lang="en" sz="1500">
                <a:solidFill>
                  <a:srgbClr val="000000"/>
                </a:solidFill>
                <a:latin typeface="Nunito"/>
                <a:ea typeface="Nunito"/>
                <a:cs typeface="Nunito"/>
                <a:sym typeface="Nunito"/>
              </a:rPr>
              <a:t>Oman</a:t>
            </a:r>
            <a:r>
              <a:rPr lang="en" sz="1500">
                <a:solidFill>
                  <a:srgbClr val="000000"/>
                </a:solidFill>
                <a:latin typeface="Nunito"/>
                <a:ea typeface="Nunito"/>
                <a:cs typeface="Nunito"/>
                <a:sym typeface="Nunito"/>
              </a:rPr>
              <a:t>. Within those branches, the manager from the host country implements the most effective work approaches.</a:t>
            </a:r>
            <a:endParaRPr sz="1500">
              <a:solidFill>
                <a:srgbClr val="000000"/>
              </a:solidFill>
              <a:latin typeface="Nunito"/>
              <a:ea typeface="Nunito"/>
              <a:cs typeface="Nunito"/>
              <a:sym typeface="Nunito"/>
            </a:endParaRPr>
          </a:p>
          <a:p>
            <a:pPr indent="0" lvl="0" marL="0" rtl="0" algn="l">
              <a:spcBef>
                <a:spcPts val="1200"/>
              </a:spcBef>
              <a:spcAft>
                <a:spcPts val="1200"/>
              </a:spcAft>
              <a:buNone/>
            </a:pPr>
            <a:r>
              <a:t/>
            </a:r>
            <a:endParaRPr sz="1500">
              <a:solidFill>
                <a:srgbClr val="00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idx="1" type="body"/>
          </p:nvPr>
        </p:nvSpPr>
        <p:spPr>
          <a:xfrm>
            <a:off x="936525" y="614150"/>
            <a:ext cx="7505700" cy="36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Security matters for over 1300+ branches of IFIC Bank nationwide are overseen from the Paltan branch. Taking into account local needs, unique and intriguing features have been incorporated, such as IFIC Shohoz, IFIC Aamar bari, IFIC Aamar protibeshi, Locker service, student file, etc. The utilization of these features has enhanced the accessibility of the banking system for the general populace.</a:t>
            </a:r>
            <a:endParaRPr sz="1500"/>
          </a:p>
          <a:p>
            <a:pPr indent="0" lvl="0" marL="0" rtl="0" algn="just">
              <a:spcBef>
                <a:spcPts val="1200"/>
              </a:spcBef>
              <a:spcAft>
                <a:spcPts val="1200"/>
              </a:spcAft>
              <a:buNone/>
            </a:pPr>
            <a:r>
              <a:rPr lang="en" sz="1500"/>
              <a:t>The visit to this organization proved to be highly beneficial, providing us with valuable insights. The tour afforded us the opportunity to acquire entirely new knowledge. Through the aforementioned question-and-answer session, we gained an understanding of the organization's structure, culture, and security measures, appreciating its level of organization and cultural sophistication.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9"/>
          <p:cNvPicPr preferRelativeResize="0"/>
          <p:nvPr/>
        </p:nvPicPr>
        <p:blipFill>
          <a:blip r:embed="rId3">
            <a:alphaModFix/>
          </a:blip>
          <a:stretch>
            <a:fillRect/>
          </a:stretch>
        </p:blipFill>
        <p:spPr>
          <a:xfrm>
            <a:off x="182050" y="228375"/>
            <a:ext cx="8762527" cy="4737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ctrTitle"/>
          </p:nvPr>
        </p:nvSpPr>
        <p:spPr>
          <a:xfrm>
            <a:off x="17825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CC0000"/>
                </a:solidFill>
              </a:rPr>
              <a:t>Thank You</a:t>
            </a:r>
            <a:endParaRPr>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627075" y="454075"/>
            <a:ext cx="7505700" cy="4032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W</a:t>
            </a:r>
            <a:r>
              <a:rPr lang="en" sz="1500"/>
              <a:t>e had the privilege of visiting the Paltan Branch of IFIC Bank in Bangladesh to gain valuable insights and firsthand experience with the assistance of Md. Enzamam Ibne Basar. This visit provided us with a unique opportunity to explore the operations and functions of IFIC Bank, one of the leading financial institutions in the Bangladesh.</a:t>
            </a:r>
            <a:endParaRPr sz="1500"/>
          </a:p>
          <a:p>
            <a:pPr indent="0" lvl="0" marL="0" rtl="0" algn="just">
              <a:spcBef>
                <a:spcPts val="1200"/>
              </a:spcBef>
              <a:spcAft>
                <a:spcPts val="0"/>
              </a:spcAft>
              <a:buNone/>
            </a:pPr>
            <a:r>
              <a:rPr lang="en" sz="1500"/>
              <a:t>During the visit, we had the chance to interact with professionals and experts within the bank, allowing us to learn about their day-to-day activities, the financial services they offer, and their commitment to customer satisfaction.</a:t>
            </a:r>
            <a:endParaRPr sz="1500"/>
          </a:p>
          <a:p>
            <a:pPr indent="0" lvl="0" marL="0" rtl="0" algn="just">
              <a:spcBef>
                <a:spcPts val="1200"/>
              </a:spcBef>
              <a:spcAft>
                <a:spcPts val="0"/>
              </a:spcAft>
              <a:buNone/>
            </a:pPr>
            <a:r>
              <a:rPr lang="en" sz="1500"/>
              <a:t>We engaged in discussions with both their Cyber Security Team and Network Team, and were granted the opportunity to conduct a visit to their data center, which we greatly appreciated.</a:t>
            </a:r>
            <a:endParaRPr sz="1500"/>
          </a:p>
          <a:p>
            <a:pPr indent="0" lvl="0" marL="0" rtl="0" algn="just">
              <a:spcBef>
                <a:spcPts val="1200"/>
              </a:spcBef>
              <a:spcAft>
                <a:spcPts val="1200"/>
              </a:spcAft>
              <a:buNone/>
            </a:pPr>
            <a:r>
              <a:rPr lang="en" sz="1500"/>
              <a:t>We inquired about various aspects of their organization, such as the organizational structure, organizational culture, and the organization's perspective on a global scale.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5"/>
          <p:cNvPicPr preferRelativeResize="0"/>
          <p:nvPr/>
        </p:nvPicPr>
        <p:blipFill rotWithShape="1">
          <a:blip r:embed="rId3">
            <a:alphaModFix/>
          </a:blip>
          <a:srcRect b="0" l="-3590" r="3589" t="0"/>
          <a:stretch/>
        </p:blipFill>
        <p:spPr>
          <a:xfrm>
            <a:off x="257100" y="405700"/>
            <a:ext cx="4178300" cy="2259251"/>
          </a:xfrm>
          <a:prstGeom prst="rect">
            <a:avLst/>
          </a:prstGeom>
          <a:noFill/>
          <a:ln>
            <a:noFill/>
          </a:ln>
        </p:spPr>
      </p:pic>
      <p:pic>
        <p:nvPicPr>
          <p:cNvPr id="141" name="Google Shape;141;p15"/>
          <p:cNvPicPr preferRelativeResize="0"/>
          <p:nvPr/>
        </p:nvPicPr>
        <p:blipFill rotWithShape="1">
          <a:blip r:embed="rId4">
            <a:alphaModFix/>
          </a:blip>
          <a:srcRect b="-18067" l="-66907" r="-5002" t="-53842"/>
          <a:stretch/>
        </p:blipFill>
        <p:spPr>
          <a:xfrm>
            <a:off x="44825" y="152400"/>
            <a:ext cx="8889074" cy="5038050"/>
          </a:xfrm>
          <a:prstGeom prst="rect">
            <a:avLst/>
          </a:prstGeom>
          <a:noFill/>
          <a:ln>
            <a:noFill/>
          </a:ln>
        </p:spPr>
      </p:pic>
      <p:sp>
        <p:nvSpPr>
          <p:cNvPr id="142" name="Google Shape;142;p15"/>
          <p:cNvSpPr txBox="1"/>
          <p:nvPr/>
        </p:nvSpPr>
        <p:spPr>
          <a:xfrm>
            <a:off x="4506825" y="748125"/>
            <a:ext cx="18282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Calibri"/>
                <a:ea typeface="Calibri"/>
                <a:cs typeface="Calibri"/>
                <a:sym typeface="Calibri"/>
              </a:rPr>
              <a:t>IFIC Bank</a:t>
            </a:r>
            <a:endParaRPr b="1" sz="2500">
              <a:solidFill>
                <a:schemeClr val="dk2"/>
              </a:solidFill>
              <a:latin typeface="Calibri"/>
              <a:ea typeface="Calibri"/>
              <a:cs typeface="Calibri"/>
              <a:sym typeface="Calibri"/>
            </a:endParaRPr>
          </a:p>
        </p:txBody>
      </p:sp>
      <p:sp>
        <p:nvSpPr>
          <p:cNvPr id="143" name="Google Shape;143;p15"/>
          <p:cNvSpPr txBox="1"/>
          <p:nvPr/>
        </p:nvSpPr>
        <p:spPr>
          <a:xfrm>
            <a:off x="493475" y="3385825"/>
            <a:ext cx="30000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dk2"/>
                </a:solidFill>
                <a:latin typeface="Calibri"/>
                <a:ea typeface="Calibri"/>
                <a:cs typeface="Calibri"/>
                <a:sym typeface="Calibri"/>
              </a:rPr>
              <a:t>In the Meeting Room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274925" y="237350"/>
            <a:ext cx="4443900" cy="46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00"/>
              <a:t>Appointment &amp; Approval Approach:</a:t>
            </a:r>
            <a:endParaRPr sz="1900"/>
          </a:p>
        </p:txBody>
      </p:sp>
      <p:pic>
        <p:nvPicPr>
          <p:cNvPr id="149" name="Google Shape;149;p16"/>
          <p:cNvPicPr preferRelativeResize="0"/>
          <p:nvPr/>
        </p:nvPicPr>
        <p:blipFill>
          <a:blip r:embed="rId3">
            <a:alphaModFix/>
          </a:blip>
          <a:stretch>
            <a:fillRect/>
          </a:stretch>
        </p:blipFill>
        <p:spPr>
          <a:xfrm>
            <a:off x="355175" y="697850"/>
            <a:ext cx="8600075" cy="359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152400" y="228600"/>
            <a:ext cx="8576563"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nvSpPr>
        <p:spPr>
          <a:xfrm>
            <a:off x="334600" y="354925"/>
            <a:ext cx="23994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E69138"/>
                </a:solidFill>
                <a:latin typeface="Calibri"/>
                <a:ea typeface="Calibri"/>
                <a:cs typeface="Calibri"/>
                <a:sym typeface="Calibri"/>
              </a:rPr>
              <a:t>Question &amp; Answer :</a:t>
            </a:r>
            <a:endParaRPr sz="1900">
              <a:solidFill>
                <a:srgbClr val="E69138"/>
              </a:solidFill>
              <a:latin typeface="Calibri"/>
              <a:ea typeface="Calibri"/>
              <a:cs typeface="Calibri"/>
              <a:sym typeface="Calibri"/>
            </a:endParaRPr>
          </a:p>
        </p:txBody>
      </p:sp>
      <p:sp>
        <p:nvSpPr>
          <p:cNvPr id="160" name="Google Shape;160;p18"/>
          <p:cNvSpPr txBox="1"/>
          <p:nvPr/>
        </p:nvSpPr>
        <p:spPr>
          <a:xfrm>
            <a:off x="3217150" y="825950"/>
            <a:ext cx="24117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5"/>
                </a:solidFill>
                <a:latin typeface="Calibri"/>
                <a:ea typeface="Calibri"/>
                <a:cs typeface="Calibri"/>
                <a:sym typeface="Calibri"/>
              </a:rPr>
              <a:t>Organization’s structure</a:t>
            </a:r>
            <a:endParaRPr sz="1600">
              <a:solidFill>
                <a:schemeClr val="accent5"/>
              </a:solidFill>
              <a:latin typeface="Calibri"/>
              <a:ea typeface="Calibri"/>
              <a:cs typeface="Calibri"/>
              <a:sym typeface="Calibri"/>
            </a:endParaRPr>
          </a:p>
        </p:txBody>
      </p:sp>
      <p:sp>
        <p:nvSpPr>
          <p:cNvPr id="161" name="Google Shape;161;p18"/>
          <p:cNvSpPr txBox="1"/>
          <p:nvPr/>
        </p:nvSpPr>
        <p:spPr>
          <a:xfrm>
            <a:off x="1079925" y="1377850"/>
            <a:ext cx="7266900" cy="369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Calibri"/>
                <a:ea typeface="Calibri"/>
                <a:cs typeface="Calibri"/>
                <a:sym typeface="Calibri"/>
              </a:rPr>
              <a:t>Departmentalization</a:t>
            </a:r>
            <a:endParaRPr b="1">
              <a:latin typeface="Calibri"/>
              <a:ea typeface="Calibri"/>
              <a:cs typeface="Calibri"/>
              <a:sym typeface="Calibri"/>
            </a:endParaRPr>
          </a:p>
          <a:p>
            <a:pPr indent="0" lvl="0" marL="0" rtl="0" algn="just">
              <a:spcBef>
                <a:spcPts val="0"/>
              </a:spcBef>
              <a:spcAft>
                <a:spcPts val="0"/>
              </a:spcAft>
              <a:buNone/>
            </a:pPr>
            <a:r>
              <a:t/>
            </a:r>
            <a:endParaRPr b="1">
              <a:latin typeface="Calibri"/>
              <a:ea typeface="Calibri"/>
              <a:cs typeface="Calibri"/>
              <a:sym typeface="Calibri"/>
            </a:endParaRPr>
          </a:p>
          <a:p>
            <a:pPr indent="0" lvl="0" marL="0" rtl="0" algn="just">
              <a:spcBef>
                <a:spcPts val="0"/>
              </a:spcBef>
              <a:spcAft>
                <a:spcPts val="0"/>
              </a:spcAft>
              <a:buNone/>
            </a:pPr>
            <a:r>
              <a:rPr lang="en" sz="1600">
                <a:latin typeface="Calibri"/>
                <a:ea typeface="Calibri"/>
                <a:cs typeface="Calibri"/>
                <a:sym typeface="Calibri"/>
              </a:rPr>
              <a:t>Q  :   Which forms of departmentalization are implemented within your organization?</a:t>
            </a:r>
            <a:endParaRPr sz="1600">
              <a:latin typeface="Calibri"/>
              <a:ea typeface="Calibri"/>
              <a:cs typeface="Calibri"/>
              <a:sym typeface="Calibri"/>
            </a:endParaRPr>
          </a:p>
          <a:p>
            <a:pPr indent="0" lvl="0" marL="0" rtl="0" algn="just">
              <a:spcBef>
                <a:spcPts val="0"/>
              </a:spcBef>
              <a:spcAft>
                <a:spcPts val="0"/>
              </a:spcAft>
              <a:buNone/>
            </a:pPr>
            <a:r>
              <a:t/>
            </a:r>
            <a:endParaRPr sz="1600">
              <a:latin typeface="Calibri"/>
              <a:ea typeface="Calibri"/>
              <a:cs typeface="Calibri"/>
              <a:sym typeface="Calibri"/>
            </a:endParaRPr>
          </a:p>
          <a:p>
            <a:pPr indent="0" lvl="0" marL="0" rtl="0" algn="just">
              <a:spcBef>
                <a:spcPts val="0"/>
              </a:spcBef>
              <a:spcAft>
                <a:spcPts val="0"/>
              </a:spcAft>
              <a:buNone/>
            </a:pPr>
            <a:r>
              <a:rPr lang="en" sz="1600">
                <a:latin typeface="Calibri"/>
                <a:ea typeface="Calibri"/>
                <a:cs typeface="Calibri"/>
                <a:sym typeface="Calibri"/>
              </a:rPr>
              <a:t>A : According to the manager, their organization adheres to all components of     departmentalization such</a:t>
            </a:r>
            <a:endParaRPr sz="1600">
              <a:latin typeface="Calibri"/>
              <a:ea typeface="Calibri"/>
              <a:cs typeface="Calibri"/>
              <a:sym typeface="Calibri"/>
            </a:endParaRPr>
          </a:p>
          <a:p>
            <a:pPr indent="0" lvl="0" marL="0" rtl="0" algn="just">
              <a:spcBef>
                <a:spcPts val="0"/>
              </a:spcBef>
              <a:spcAft>
                <a:spcPts val="0"/>
              </a:spcAft>
              <a:buNone/>
            </a:pPr>
            <a:r>
              <a:rPr lang="en" sz="1600">
                <a:latin typeface="Calibri"/>
                <a:ea typeface="Calibri"/>
                <a:cs typeface="Calibri"/>
                <a:sym typeface="Calibri"/>
              </a:rPr>
              <a:t>➣ functional</a:t>
            </a:r>
            <a:endParaRPr sz="1600">
              <a:latin typeface="Calibri"/>
              <a:ea typeface="Calibri"/>
              <a:cs typeface="Calibri"/>
              <a:sym typeface="Calibri"/>
            </a:endParaRPr>
          </a:p>
          <a:p>
            <a:pPr indent="0" lvl="0" marL="0" rtl="0" algn="just">
              <a:spcBef>
                <a:spcPts val="0"/>
              </a:spcBef>
              <a:spcAft>
                <a:spcPts val="0"/>
              </a:spcAft>
              <a:buNone/>
            </a:pPr>
            <a:r>
              <a:rPr lang="en" sz="1600">
                <a:latin typeface="Calibri"/>
                <a:ea typeface="Calibri"/>
                <a:cs typeface="Calibri"/>
                <a:sym typeface="Calibri"/>
              </a:rPr>
              <a:t>➣ geographical</a:t>
            </a:r>
            <a:endParaRPr sz="1600">
              <a:latin typeface="Calibri"/>
              <a:ea typeface="Calibri"/>
              <a:cs typeface="Calibri"/>
              <a:sym typeface="Calibri"/>
            </a:endParaRPr>
          </a:p>
          <a:p>
            <a:pPr indent="0" lvl="0" marL="0" rtl="0" algn="just">
              <a:spcBef>
                <a:spcPts val="0"/>
              </a:spcBef>
              <a:spcAft>
                <a:spcPts val="0"/>
              </a:spcAft>
              <a:buNone/>
            </a:pPr>
            <a:r>
              <a:rPr lang="en" sz="1600">
                <a:latin typeface="Calibri"/>
                <a:ea typeface="Calibri"/>
                <a:cs typeface="Calibri"/>
                <a:sym typeface="Calibri"/>
              </a:rPr>
              <a:t>➣ product</a:t>
            </a:r>
            <a:endParaRPr sz="1600">
              <a:latin typeface="Calibri"/>
              <a:ea typeface="Calibri"/>
              <a:cs typeface="Calibri"/>
              <a:sym typeface="Calibri"/>
            </a:endParaRPr>
          </a:p>
          <a:p>
            <a:pPr indent="0" lvl="0" marL="0" rtl="0" algn="just">
              <a:spcBef>
                <a:spcPts val="0"/>
              </a:spcBef>
              <a:spcAft>
                <a:spcPts val="0"/>
              </a:spcAft>
              <a:buNone/>
            </a:pPr>
            <a:r>
              <a:rPr lang="en" sz="1600">
                <a:latin typeface="Calibri"/>
                <a:ea typeface="Calibri"/>
                <a:cs typeface="Calibri"/>
                <a:sym typeface="Calibri"/>
              </a:rPr>
              <a:t>➣ process</a:t>
            </a:r>
            <a:endParaRPr sz="1600">
              <a:latin typeface="Calibri"/>
              <a:ea typeface="Calibri"/>
              <a:cs typeface="Calibri"/>
              <a:sym typeface="Calibri"/>
            </a:endParaRPr>
          </a:p>
          <a:p>
            <a:pPr indent="0" lvl="0" marL="0" rtl="0" algn="just">
              <a:spcBef>
                <a:spcPts val="0"/>
              </a:spcBef>
              <a:spcAft>
                <a:spcPts val="0"/>
              </a:spcAft>
              <a:buNone/>
            </a:pPr>
            <a:r>
              <a:rPr lang="en" sz="1600">
                <a:latin typeface="Calibri"/>
                <a:ea typeface="Calibri"/>
                <a:cs typeface="Calibri"/>
                <a:sym typeface="Calibri"/>
              </a:rPr>
              <a:t>➣ customer</a:t>
            </a:r>
            <a:endParaRPr sz="1600">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1" type="body"/>
          </p:nvPr>
        </p:nvSpPr>
        <p:spPr>
          <a:xfrm>
            <a:off x="819150" y="260375"/>
            <a:ext cx="7505700" cy="4178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9900FF"/>
                </a:solidFill>
              </a:rPr>
              <a:t>Organization’s structure(Continued)</a:t>
            </a:r>
            <a:endParaRPr sz="1400">
              <a:solidFill>
                <a:srgbClr val="9900FF"/>
              </a:solidFill>
            </a:endParaRPr>
          </a:p>
          <a:p>
            <a:pPr indent="0" lvl="0" marL="0" rtl="0" algn="just">
              <a:lnSpc>
                <a:spcPct val="100000"/>
              </a:lnSpc>
              <a:spcBef>
                <a:spcPts val="0"/>
              </a:spcBef>
              <a:spcAft>
                <a:spcPts val="0"/>
              </a:spcAft>
              <a:buNone/>
            </a:pPr>
            <a:r>
              <a:t/>
            </a:r>
            <a:endParaRPr b="1" sz="1400">
              <a:solidFill>
                <a:srgbClr val="000000"/>
              </a:solidFill>
            </a:endParaRPr>
          </a:p>
          <a:p>
            <a:pPr indent="0" lvl="0" marL="0" rtl="0" algn="just">
              <a:lnSpc>
                <a:spcPct val="100000"/>
              </a:lnSpc>
              <a:spcBef>
                <a:spcPts val="0"/>
              </a:spcBef>
              <a:spcAft>
                <a:spcPts val="0"/>
              </a:spcAft>
              <a:buNone/>
            </a:pPr>
            <a:r>
              <a:rPr b="1" lang="en" sz="1400">
                <a:solidFill>
                  <a:srgbClr val="000000"/>
                </a:solidFill>
              </a:rPr>
              <a:t>Chain of Command</a:t>
            </a:r>
            <a:endParaRPr b="1" sz="1400">
              <a:solidFill>
                <a:srgbClr val="000000"/>
              </a:solidFill>
            </a:endParaRPr>
          </a:p>
          <a:p>
            <a:pPr indent="0" lvl="0" marL="0" rtl="0" algn="just">
              <a:lnSpc>
                <a:spcPct val="100000"/>
              </a:lnSpc>
              <a:spcBef>
                <a:spcPts val="0"/>
              </a:spcBef>
              <a:spcAft>
                <a:spcPts val="0"/>
              </a:spcAft>
              <a:buNone/>
            </a:pPr>
            <a:r>
              <a:t/>
            </a:r>
            <a:endParaRPr b="1" sz="1400">
              <a:solidFill>
                <a:srgbClr val="000000"/>
              </a:solidFill>
            </a:endParaRPr>
          </a:p>
          <a:p>
            <a:pPr indent="0" lvl="0" marL="0" rtl="0" algn="just">
              <a:lnSpc>
                <a:spcPct val="100000"/>
              </a:lnSpc>
              <a:spcBef>
                <a:spcPts val="0"/>
              </a:spcBef>
              <a:spcAft>
                <a:spcPts val="0"/>
              </a:spcAft>
              <a:buNone/>
            </a:pPr>
            <a:r>
              <a:rPr lang="en" sz="1400">
                <a:solidFill>
                  <a:srgbClr val="000000"/>
                </a:solidFill>
              </a:rPr>
              <a:t>Q   :    What is the protocol for observing the chain of command within your organization?</a:t>
            </a:r>
            <a:endParaRPr sz="1400">
              <a:solidFill>
                <a:srgbClr val="000000"/>
              </a:solidFill>
            </a:endParaRPr>
          </a:p>
          <a:p>
            <a:pPr indent="0" lvl="0" marL="0" rtl="0" algn="just">
              <a:lnSpc>
                <a:spcPct val="100000"/>
              </a:lnSpc>
              <a:spcBef>
                <a:spcPts val="0"/>
              </a:spcBef>
              <a:spcAft>
                <a:spcPts val="0"/>
              </a:spcAft>
              <a:buNone/>
            </a:pPr>
            <a:r>
              <a:t/>
            </a:r>
            <a:endParaRPr sz="1400">
              <a:solidFill>
                <a:srgbClr val="000000"/>
              </a:solidFill>
            </a:endParaRPr>
          </a:p>
          <a:p>
            <a:pPr indent="0" lvl="0" marL="0" rtl="0" algn="just">
              <a:lnSpc>
                <a:spcPct val="100000"/>
              </a:lnSpc>
              <a:spcBef>
                <a:spcPts val="0"/>
              </a:spcBef>
              <a:spcAft>
                <a:spcPts val="0"/>
              </a:spcAft>
              <a:buNone/>
            </a:pPr>
            <a:r>
              <a:rPr lang="en" sz="1400">
                <a:solidFill>
                  <a:srgbClr val="000000"/>
                </a:solidFill>
              </a:rPr>
              <a:t>A   :                          </a:t>
            </a:r>
            <a:r>
              <a:rPr lang="en" sz="1100">
                <a:solidFill>
                  <a:srgbClr val="222222"/>
                </a:solidFill>
                <a:highlight>
                  <a:srgbClr val="FFFFFF"/>
                </a:highlight>
                <a:latin typeface="Arial"/>
                <a:ea typeface="Arial"/>
                <a:cs typeface="Arial"/>
                <a:sym typeface="Arial"/>
              </a:rPr>
              <a:t>Board of Directors</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     \</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Managing Director &amp; CEO</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         \</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Deputy Managing Directors</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             \</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Head of Divisions</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                 \</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Branch Managers</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                    \</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                    Other Officers and Staff</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723100" y="306075"/>
            <a:ext cx="7505700" cy="4285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9900FF"/>
                </a:solidFill>
              </a:rPr>
              <a:t>Organization’s structure(Continued)</a:t>
            </a:r>
            <a:endParaRPr sz="1400">
              <a:solidFill>
                <a:srgbClr val="9900FF"/>
              </a:solidFill>
            </a:endParaRPr>
          </a:p>
          <a:p>
            <a:pPr indent="0" lvl="0" marL="0" rtl="0" algn="just">
              <a:lnSpc>
                <a:spcPct val="100000"/>
              </a:lnSpc>
              <a:spcBef>
                <a:spcPts val="0"/>
              </a:spcBef>
              <a:spcAft>
                <a:spcPts val="0"/>
              </a:spcAft>
              <a:buNone/>
            </a:pPr>
            <a:r>
              <a:t/>
            </a:r>
            <a:endParaRPr sz="1400">
              <a:solidFill>
                <a:srgbClr val="9900FF"/>
              </a:solidFill>
            </a:endParaRPr>
          </a:p>
          <a:p>
            <a:pPr indent="0" lvl="0" marL="0" rtl="0" algn="just">
              <a:lnSpc>
                <a:spcPct val="100000"/>
              </a:lnSpc>
              <a:spcBef>
                <a:spcPts val="0"/>
              </a:spcBef>
              <a:spcAft>
                <a:spcPts val="0"/>
              </a:spcAft>
              <a:buNone/>
            </a:pPr>
            <a:r>
              <a:rPr b="1" lang="en" sz="1400"/>
              <a:t>Span of Control</a:t>
            </a:r>
            <a:endParaRPr b="1" sz="1400"/>
          </a:p>
          <a:p>
            <a:pPr indent="0" lvl="0" marL="0" rtl="0" algn="just">
              <a:lnSpc>
                <a:spcPct val="100000"/>
              </a:lnSpc>
              <a:spcBef>
                <a:spcPts val="0"/>
              </a:spcBef>
              <a:spcAft>
                <a:spcPts val="0"/>
              </a:spcAft>
              <a:buNone/>
            </a:pPr>
            <a:r>
              <a:t/>
            </a:r>
            <a:endParaRPr b="1" sz="1400"/>
          </a:p>
          <a:p>
            <a:pPr indent="0" lvl="0" marL="0" rtl="0" algn="just">
              <a:lnSpc>
                <a:spcPct val="100000"/>
              </a:lnSpc>
              <a:spcBef>
                <a:spcPts val="0"/>
              </a:spcBef>
              <a:spcAft>
                <a:spcPts val="0"/>
              </a:spcAft>
              <a:buNone/>
            </a:pPr>
            <a:r>
              <a:rPr lang="en" sz="1500"/>
              <a:t>Q :  What is the span of control within your organization?</a:t>
            </a:r>
            <a:endParaRPr sz="1500"/>
          </a:p>
          <a:p>
            <a:pPr indent="0" lvl="0" marL="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A : According to the manager, the organization's span of control across the overall sector is not predetermined or fixed. </a:t>
            </a:r>
            <a:endParaRPr sz="1500"/>
          </a:p>
          <a:p>
            <a:pPr indent="0" lvl="0" marL="0" rtl="0" algn="just">
              <a:lnSpc>
                <a:spcPct val="100000"/>
              </a:lnSpc>
              <a:spcBef>
                <a:spcPts val="0"/>
              </a:spcBef>
              <a:spcAft>
                <a:spcPts val="0"/>
              </a:spcAft>
              <a:buNone/>
            </a:pPr>
            <a:r>
              <a:rPr b="1" lang="en" sz="1100">
                <a:solidFill>
                  <a:srgbClr val="222222"/>
                </a:solidFill>
                <a:highlight>
                  <a:srgbClr val="FFFFFF"/>
                </a:highlight>
                <a:latin typeface="Arial"/>
                <a:ea typeface="Arial"/>
                <a:cs typeface="Arial"/>
                <a:sym typeface="Arial"/>
              </a:rPr>
              <a:t>                                          </a:t>
            </a:r>
            <a:r>
              <a:rPr b="1" lang="en">
                <a:solidFill>
                  <a:srgbClr val="222222"/>
                </a:solidFill>
                <a:highlight>
                  <a:srgbClr val="FFFFFF"/>
                </a:highlight>
                <a:latin typeface="Arial"/>
                <a:ea typeface="Arial"/>
                <a:cs typeface="Arial"/>
                <a:sym typeface="Arial"/>
              </a:rPr>
              <a:t>    Board of Directors:</a:t>
            </a:r>
            <a:r>
              <a:rPr lang="en">
                <a:solidFill>
                  <a:srgbClr val="222222"/>
                </a:solidFill>
                <a:highlight>
                  <a:srgbClr val="FFFFFF"/>
                </a:highlight>
                <a:latin typeface="Arial"/>
                <a:ea typeface="Arial"/>
                <a:cs typeface="Arial"/>
                <a:sym typeface="Arial"/>
              </a:rPr>
              <a:t> 8 members</a:t>
            </a:r>
            <a:endParaRPr>
              <a:solidFill>
                <a:srgbClr val="222222"/>
              </a:solidFill>
              <a:highlight>
                <a:srgbClr val="FFFFFF"/>
              </a:highlight>
              <a:latin typeface="Arial"/>
              <a:ea typeface="Arial"/>
              <a:cs typeface="Arial"/>
              <a:sym typeface="Arial"/>
            </a:endParaRPr>
          </a:p>
          <a:p>
            <a:pPr indent="0" lvl="0" marL="1371600" rtl="0" algn="l">
              <a:spcBef>
                <a:spcPts val="1000"/>
              </a:spcBef>
              <a:spcAft>
                <a:spcPts val="0"/>
              </a:spcAft>
              <a:buNone/>
            </a:pPr>
            <a:r>
              <a:rPr lang="en">
                <a:solidFill>
                  <a:srgbClr val="222222"/>
                </a:solidFill>
                <a:highlight>
                  <a:srgbClr val="FFFFFF"/>
                </a:highlight>
                <a:latin typeface="Arial"/>
                <a:ea typeface="Arial"/>
                <a:cs typeface="Arial"/>
                <a:sym typeface="Arial"/>
              </a:rPr>
              <a:t>          </a:t>
            </a:r>
            <a:r>
              <a:rPr b="1" lang="en">
                <a:solidFill>
                  <a:srgbClr val="222222"/>
                </a:solidFill>
                <a:highlight>
                  <a:srgbClr val="FFFFFF"/>
                </a:highlight>
                <a:latin typeface="Arial"/>
                <a:ea typeface="Arial"/>
                <a:cs typeface="Arial"/>
                <a:sym typeface="Arial"/>
              </a:rPr>
              <a:t>Managing Director &amp; CEO:</a:t>
            </a:r>
            <a:r>
              <a:rPr lang="en">
                <a:solidFill>
                  <a:srgbClr val="222222"/>
                </a:solidFill>
                <a:highlight>
                  <a:srgbClr val="FFFFFF"/>
                </a:highlight>
                <a:latin typeface="Arial"/>
                <a:ea typeface="Arial"/>
                <a:cs typeface="Arial"/>
                <a:sym typeface="Arial"/>
              </a:rPr>
              <a:t> 1 person</a:t>
            </a:r>
            <a:endParaRPr>
              <a:solidFill>
                <a:srgbClr val="222222"/>
              </a:solidFill>
              <a:highlight>
                <a:srgbClr val="FFFFFF"/>
              </a:highlight>
              <a:latin typeface="Arial"/>
              <a:ea typeface="Arial"/>
              <a:cs typeface="Arial"/>
              <a:sym typeface="Arial"/>
            </a:endParaRPr>
          </a:p>
          <a:p>
            <a:pPr indent="0" lvl="0" marL="1371600" rtl="0" algn="l">
              <a:spcBef>
                <a:spcPts val="1000"/>
              </a:spcBef>
              <a:spcAft>
                <a:spcPts val="0"/>
              </a:spcAft>
              <a:buNone/>
            </a:pPr>
            <a:r>
              <a:rPr b="1" lang="en">
                <a:solidFill>
                  <a:srgbClr val="222222"/>
                </a:solidFill>
                <a:highlight>
                  <a:srgbClr val="FFFFFF"/>
                </a:highlight>
                <a:latin typeface="Arial"/>
                <a:ea typeface="Arial"/>
                <a:cs typeface="Arial"/>
                <a:sym typeface="Arial"/>
              </a:rPr>
              <a:t>          Deputy Managing Directors:</a:t>
            </a:r>
            <a:r>
              <a:rPr lang="en">
                <a:solidFill>
                  <a:srgbClr val="222222"/>
                </a:solidFill>
                <a:highlight>
                  <a:srgbClr val="FFFFFF"/>
                </a:highlight>
                <a:latin typeface="Arial"/>
                <a:ea typeface="Arial"/>
                <a:cs typeface="Arial"/>
                <a:sym typeface="Arial"/>
              </a:rPr>
              <a:t> 2 people</a:t>
            </a:r>
            <a:endParaRPr>
              <a:solidFill>
                <a:srgbClr val="222222"/>
              </a:solidFill>
              <a:highlight>
                <a:srgbClr val="FFFFFF"/>
              </a:highlight>
              <a:latin typeface="Arial"/>
              <a:ea typeface="Arial"/>
              <a:cs typeface="Arial"/>
              <a:sym typeface="Arial"/>
            </a:endParaRPr>
          </a:p>
          <a:p>
            <a:pPr indent="0" lvl="0" marL="1371600" rtl="0" algn="l">
              <a:spcBef>
                <a:spcPts val="1000"/>
              </a:spcBef>
              <a:spcAft>
                <a:spcPts val="0"/>
              </a:spcAft>
              <a:buNone/>
            </a:pPr>
            <a:r>
              <a:rPr lang="en">
                <a:solidFill>
                  <a:srgbClr val="222222"/>
                </a:solidFill>
                <a:highlight>
                  <a:srgbClr val="FFFFFF"/>
                </a:highlight>
                <a:latin typeface="Arial"/>
                <a:ea typeface="Arial"/>
                <a:cs typeface="Arial"/>
                <a:sym typeface="Arial"/>
              </a:rPr>
              <a:t>          </a:t>
            </a:r>
            <a:r>
              <a:rPr b="1" lang="en">
                <a:solidFill>
                  <a:srgbClr val="222222"/>
                </a:solidFill>
                <a:highlight>
                  <a:srgbClr val="FFFFFF"/>
                </a:highlight>
                <a:latin typeface="Arial"/>
                <a:ea typeface="Arial"/>
                <a:cs typeface="Arial"/>
                <a:sym typeface="Arial"/>
              </a:rPr>
              <a:t>Head of Divisions:</a:t>
            </a:r>
            <a:r>
              <a:rPr lang="en">
                <a:solidFill>
                  <a:srgbClr val="222222"/>
                </a:solidFill>
                <a:highlight>
                  <a:srgbClr val="FFFFFF"/>
                </a:highlight>
                <a:latin typeface="Arial"/>
                <a:ea typeface="Arial"/>
                <a:cs typeface="Arial"/>
                <a:sym typeface="Arial"/>
              </a:rPr>
              <a:t>  15 people (overall)</a:t>
            </a:r>
            <a:endParaRPr>
              <a:solidFill>
                <a:srgbClr val="222222"/>
              </a:solidFill>
              <a:highlight>
                <a:srgbClr val="FFFFFF"/>
              </a:highlight>
              <a:latin typeface="Arial"/>
              <a:ea typeface="Arial"/>
              <a:cs typeface="Arial"/>
              <a:sym typeface="Arial"/>
            </a:endParaRPr>
          </a:p>
          <a:p>
            <a:pPr indent="0" lvl="0" marL="1371600" rtl="0" algn="l">
              <a:spcBef>
                <a:spcPts val="1000"/>
              </a:spcBef>
              <a:spcAft>
                <a:spcPts val="0"/>
              </a:spcAft>
              <a:buNone/>
            </a:pPr>
            <a:r>
              <a:rPr lang="en">
                <a:solidFill>
                  <a:srgbClr val="222222"/>
                </a:solidFill>
                <a:highlight>
                  <a:srgbClr val="FFFFFF"/>
                </a:highlight>
                <a:latin typeface="Arial"/>
                <a:ea typeface="Arial"/>
                <a:cs typeface="Arial"/>
                <a:sym typeface="Arial"/>
              </a:rPr>
              <a:t>          </a:t>
            </a:r>
            <a:r>
              <a:rPr b="1" lang="en">
                <a:solidFill>
                  <a:srgbClr val="222222"/>
                </a:solidFill>
                <a:highlight>
                  <a:srgbClr val="FFFFFF"/>
                </a:highlight>
                <a:latin typeface="Arial"/>
                <a:ea typeface="Arial"/>
                <a:cs typeface="Arial"/>
                <a:sym typeface="Arial"/>
              </a:rPr>
              <a:t>Branch Managers:</a:t>
            </a:r>
            <a:r>
              <a:rPr lang="en">
                <a:solidFill>
                  <a:srgbClr val="222222"/>
                </a:solidFill>
                <a:highlight>
                  <a:srgbClr val="FFFFFF"/>
                </a:highlight>
                <a:latin typeface="Arial"/>
                <a:ea typeface="Arial"/>
                <a:cs typeface="Arial"/>
                <a:sym typeface="Arial"/>
              </a:rPr>
              <a:t> ➣ 80/90 people in call-center</a:t>
            </a:r>
            <a:endParaRPr>
              <a:solidFill>
                <a:srgbClr val="222222"/>
              </a:solidFill>
              <a:highlight>
                <a:srgbClr val="FFFFFF"/>
              </a:highlight>
              <a:latin typeface="Arial"/>
              <a:ea typeface="Arial"/>
              <a:cs typeface="Arial"/>
              <a:sym typeface="Arial"/>
            </a:endParaRPr>
          </a:p>
          <a:p>
            <a:pPr indent="0" lvl="0" marL="0" rtl="0" algn="l">
              <a:spcBef>
                <a:spcPts val="1000"/>
              </a:spcBef>
              <a:spcAft>
                <a:spcPts val="0"/>
              </a:spcAft>
              <a:buNone/>
            </a:pPr>
            <a:r>
              <a:rPr lang="en">
                <a:solidFill>
                  <a:srgbClr val="222222"/>
                </a:solidFill>
                <a:highlight>
                  <a:srgbClr val="FFFFFF"/>
                </a:highlight>
                <a:latin typeface="Arial"/>
                <a:ea typeface="Arial"/>
                <a:cs typeface="Arial"/>
                <a:sym typeface="Arial"/>
              </a:rPr>
              <a:t>                                                                        ➣ 40/50 people in IT Department</a:t>
            </a:r>
            <a:endParaRPr>
              <a:solidFill>
                <a:srgbClr val="222222"/>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477675" y="399100"/>
            <a:ext cx="7505700" cy="403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9900FF"/>
                </a:solidFill>
              </a:rPr>
              <a:t>Organization’s structure(Continued)</a:t>
            </a:r>
            <a:endParaRPr sz="1400">
              <a:solidFill>
                <a:srgbClr val="9900FF"/>
              </a:solidFill>
            </a:endParaRPr>
          </a:p>
          <a:p>
            <a:pPr indent="0" lvl="0" marL="0" rtl="0" algn="just">
              <a:lnSpc>
                <a:spcPct val="100000"/>
              </a:lnSpc>
              <a:spcBef>
                <a:spcPts val="0"/>
              </a:spcBef>
              <a:spcAft>
                <a:spcPts val="0"/>
              </a:spcAft>
              <a:buNone/>
            </a:pPr>
            <a:r>
              <a:t/>
            </a:r>
            <a:endParaRPr sz="1400">
              <a:solidFill>
                <a:srgbClr val="9900FF"/>
              </a:solidFill>
            </a:endParaRPr>
          </a:p>
          <a:p>
            <a:pPr indent="0" lvl="0" marL="0" rtl="0" algn="just">
              <a:lnSpc>
                <a:spcPct val="100000"/>
              </a:lnSpc>
              <a:spcBef>
                <a:spcPts val="0"/>
              </a:spcBef>
              <a:spcAft>
                <a:spcPts val="0"/>
              </a:spcAft>
              <a:buNone/>
            </a:pPr>
            <a:r>
              <a:t/>
            </a:r>
            <a:endParaRPr b="1" sz="1400"/>
          </a:p>
          <a:p>
            <a:pPr indent="0" lvl="0" marL="0" rtl="0" algn="just">
              <a:lnSpc>
                <a:spcPct val="100000"/>
              </a:lnSpc>
              <a:spcBef>
                <a:spcPts val="0"/>
              </a:spcBef>
              <a:spcAft>
                <a:spcPts val="0"/>
              </a:spcAft>
              <a:buNone/>
            </a:pPr>
            <a:r>
              <a:rPr b="1" lang="en" sz="1400"/>
              <a:t>Work specialization</a:t>
            </a:r>
            <a:endParaRPr b="1" sz="1400"/>
          </a:p>
          <a:p>
            <a:pPr indent="0" lvl="0" marL="0" rtl="0" algn="just">
              <a:lnSpc>
                <a:spcPct val="100000"/>
              </a:lnSpc>
              <a:spcBef>
                <a:spcPts val="0"/>
              </a:spcBef>
              <a:spcAft>
                <a:spcPts val="0"/>
              </a:spcAft>
              <a:buNone/>
            </a:pPr>
            <a:r>
              <a:t/>
            </a:r>
            <a:endParaRPr b="1" sz="1400"/>
          </a:p>
          <a:p>
            <a:pPr indent="0" lvl="0" marL="0" rtl="0" algn="just">
              <a:lnSpc>
                <a:spcPct val="100000"/>
              </a:lnSpc>
              <a:spcBef>
                <a:spcPts val="0"/>
              </a:spcBef>
              <a:spcAft>
                <a:spcPts val="0"/>
              </a:spcAft>
              <a:buNone/>
            </a:pPr>
            <a:r>
              <a:rPr lang="en" sz="1500"/>
              <a:t>Q : Is the work specialized or does it allow for flexibility?</a:t>
            </a:r>
            <a:endParaRPr sz="15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A : </a:t>
            </a:r>
            <a:r>
              <a:rPr lang="en" sz="1500"/>
              <a:t>Though the overall work procedure is specialized, if an employee demonstrates superior capabilities in a different role than their respective position, they may be reassigned to that role.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