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5ab7b4cfd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5ab7b4cfd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5ab7b4cfd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05ab7b4cfd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05ab7b4cfd_4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05ab7b4cfd_4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05ab7b4cfd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05ab7b4cfd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05ab7b4cfd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05ab7b4cfd_4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05ab7b4cfd_4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05ab7b4cfd_4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486491231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486491231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486491231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486491231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faed4769e4_1_3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faed4769e4_1_3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fbb9d0c4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fbb9d0c4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5ab7b4cfd_4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5ab7b4cfd_4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fbb9d0c49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fbb9d0c49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486491231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486491231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486491231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486491231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486491231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486491231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486491231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486491231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5a877d5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5a877d5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05a877d58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05a877d58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aed4769e4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aed4769e4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864912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864912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86491231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86491231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5ab7b4cfd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5ab7b4cfd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5ab7b4cf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5ab7b4cf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05ab7b4cf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05ab7b4cf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5ab7b4cfd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5ab7b4cfd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921900" y="381225"/>
            <a:ext cx="6570600" cy="677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3000"/>
              <a:t>          </a:t>
            </a:r>
            <a:r>
              <a:rPr lang="en" sz="3200"/>
              <a:t>Software Project Lab-01</a:t>
            </a:r>
            <a:endParaRPr sz="3200"/>
          </a:p>
        </p:txBody>
      </p:sp>
      <p:sp>
        <p:nvSpPr>
          <p:cNvPr id="278" name="Google Shape;278;p13"/>
          <p:cNvSpPr txBox="1"/>
          <p:nvPr/>
        </p:nvSpPr>
        <p:spPr>
          <a:xfrm>
            <a:off x="2295375" y="1171700"/>
            <a:ext cx="5431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2CC"/>
                </a:solidFill>
                <a:latin typeface="Nunito"/>
                <a:ea typeface="Nunito"/>
                <a:cs typeface="Nunito"/>
                <a:sym typeface="Nunito"/>
              </a:rPr>
              <a:t>Project Name : Leverage Score Sampling</a:t>
            </a:r>
            <a:endParaRPr sz="1700">
              <a:solidFill>
                <a:srgbClr val="FFF2CC"/>
              </a:solidFill>
              <a:latin typeface="Nunito"/>
              <a:ea typeface="Nunito"/>
              <a:cs typeface="Nunito"/>
              <a:sym typeface="Nunito"/>
            </a:endParaRPr>
          </a:p>
        </p:txBody>
      </p:sp>
      <p:sp>
        <p:nvSpPr>
          <p:cNvPr id="279" name="Google Shape;279;p13"/>
          <p:cNvSpPr txBox="1"/>
          <p:nvPr/>
        </p:nvSpPr>
        <p:spPr>
          <a:xfrm>
            <a:off x="2478900" y="1872163"/>
            <a:ext cx="4186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Presented by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Mahir Faisal</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Roll- 1316</a:t>
            </a:r>
            <a:endParaRPr sz="1500">
              <a:latin typeface="Nunito"/>
              <a:ea typeface="Nunito"/>
              <a:cs typeface="Nunito"/>
              <a:sym typeface="Nunito"/>
            </a:endParaRPr>
          </a:p>
        </p:txBody>
      </p:sp>
      <p:sp>
        <p:nvSpPr>
          <p:cNvPr id="280" name="Google Shape;280;p13"/>
          <p:cNvSpPr txBox="1"/>
          <p:nvPr/>
        </p:nvSpPr>
        <p:spPr>
          <a:xfrm>
            <a:off x="4572000" y="1913838"/>
            <a:ext cx="3955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Supervised by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Prof.Dr.Mohammad Shoyaib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a:t>
            </a:r>
            <a:endParaRPr sz="1500">
              <a:latin typeface="Nunito"/>
              <a:ea typeface="Nunito"/>
              <a:cs typeface="Nunito"/>
              <a:sym typeface="Nunito"/>
            </a:endParaRPr>
          </a:p>
        </p:txBody>
      </p:sp>
      <p:pic>
        <p:nvPicPr>
          <p:cNvPr id="281" name="Google Shape;281;p13"/>
          <p:cNvPicPr preferRelativeResize="0"/>
          <p:nvPr/>
        </p:nvPicPr>
        <p:blipFill>
          <a:blip r:embed="rId3">
            <a:alphaModFix/>
          </a:blip>
          <a:stretch>
            <a:fillRect/>
          </a:stretch>
        </p:blipFill>
        <p:spPr>
          <a:xfrm>
            <a:off x="356775" y="2749363"/>
            <a:ext cx="2626550" cy="1575930"/>
          </a:xfrm>
          <a:prstGeom prst="rect">
            <a:avLst/>
          </a:prstGeom>
          <a:noFill/>
          <a:ln>
            <a:noFill/>
          </a:ln>
        </p:spPr>
      </p:pic>
      <p:pic>
        <p:nvPicPr>
          <p:cNvPr id="282" name="Google Shape;282;p13"/>
          <p:cNvPicPr preferRelativeResize="0"/>
          <p:nvPr/>
        </p:nvPicPr>
        <p:blipFill>
          <a:blip r:embed="rId4">
            <a:alphaModFix/>
          </a:blip>
          <a:stretch>
            <a:fillRect/>
          </a:stretch>
        </p:blipFill>
        <p:spPr>
          <a:xfrm>
            <a:off x="5483200" y="3003450"/>
            <a:ext cx="2733226" cy="1632599"/>
          </a:xfrm>
          <a:prstGeom prst="rect">
            <a:avLst/>
          </a:prstGeom>
          <a:noFill/>
          <a:ln>
            <a:noFill/>
          </a:ln>
        </p:spPr>
      </p:pic>
      <p:sp>
        <p:nvSpPr>
          <p:cNvPr id="283" name="Google Shape;283;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2"/>
          <p:cNvSpPr/>
          <p:nvPr/>
        </p:nvSpPr>
        <p:spPr>
          <a:xfrm>
            <a:off x="1219525" y="421600"/>
            <a:ext cx="945725" cy="82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txBox="1"/>
          <p:nvPr/>
        </p:nvSpPr>
        <p:spPr>
          <a:xfrm>
            <a:off x="1219513" y="420750"/>
            <a:ext cx="102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-7   1   5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   -7   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4   6   -6</a:t>
            </a:r>
            <a:endParaRPr>
              <a:latin typeface="Nunito"/>
              <a:ea typeface="Nunito"/>
              <a:cs typeface="Nunito"/>
              <a:sym typeface="Nunito"/>
            </a:endParaRPr>
          </a:p>
        </p:txBody>
      </p:sp>
      <p:sp>
        <p:nvSpPr>
          <p:cNvPr id="434" name="Google Shape;434;p22"/>
          <p:cNvSpPr txBox="1"/>
          <p:nvPr/>
        </p:nvSpPr>
        <p:spPr>
          <a:xfrm>
            <a:off x="534625" y="5792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A₂ </a:t>
            </a:r>
            <a:r>
              <a:rPr lang="en">
                <a:latin typeface="Nunito"/>
                <a:ea typeface="Nunito"/>
                <a:cs typeface="Nunito"/>
                <a:sym typeface="Nunito"/>
              </a:rPr>
              <a:t> </a:t>
            </a:r>
            <a:r>
              <a:rPr lang="en">
                <a:solidFill>
                  <a:srgbClr val="F4CCCC"/>
                </a:solidFill>
                <a:latin typeface="Nunito"/>
                <a:ea typeface="Nunito"/>
                <a:cs typeface="Nunito"/>
                <a:sym typeface="Nunito"/>
              </a:rPr>
              <a:t>=</a:t>
            </a:r>
            <a:endParaRPr>
              <a:solidFill>
                <a:srgbClr val="F4CCCC"/>
              </a:solidFill>
              <a:latin typeface="Nunito"/>
              <a:ea typeface="Nunito"/>
              <a:cs typeface="Nunito"/>
              <a:sym typeface="Nunito"/>
            </a:endParaRPr>
          </a:p>
        </p:txBody>
      </p:sp>
      <p:sp>
        <p:nvSpPr>
          <p:cNvPr id="435" name="Google Shape;435;p22"/>
          <p:cNvSpPr/>
          <p:nvPr/>
        </p:nvSpPr>
        <p:spPr>
          <a:xfrm>
            <a:off x="4099150" y="396725"/>
            <a:ext cx="1083925" cy="831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txBox="1"/>
          <p:nvPr/>
        </p:nvSpPr>
        <p:spPr>
          <a:xfrm>
            <a:off x="4099150" y="420750"/>
            <a:ext cx="116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 2</a:t>
            </a:r>
            <a:r>
              <a:rPr lang="en">
                <a:latin typeface="Nunito"/>
                <a:ea typeface="Nunito"/>
                <a:cs typeface="Nunito"/>
                <a:sym typeface="Nunito"/>
              </a:rPr>
              <a:t>    26   -14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-8  </a:t>
            </a:r>
            <a:r>
              <a:rPr lang="en">
                <a:solidFill>
                  <a:srgbClr val="FF0000"/>
                </a:solidFill>
                <a:latin typeface="Nunito"/>
                <a:ea typeface="Nunito"/>
                <a:cs typeface="Nunito"/>
                <a:sym typeface="Nunito"/>
              </a:rPr>
              <a:t>-12</a:t>
            </a:r>
            <a:r>
              <a:rPr lang="en">
                <a:latin typeface="Nunito"/>
                <a:ea typeface="Nunito"/>
                <a:cs typeface="Nunito"/>
                <a:sym typeface="Nunito"/>
              </a:rPr>
              <a:t>    12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6   -14   </a:t>
            </a:r>
            <a:r>
              <a:rPr lang="en">
                <a:solidFill>
                  <a:srgbClr val="FF0000"/>
                </a:solidFill>
                <a:latin typeface="Nunito"/>
                <a:ea typeface="Nunito"/>
                <a:cs typeface="Nunito"/>
                <a:sym typeface="Nunito"/>
              </a:rPr>
              <a:t>  2</a:t>
            </a:r>
            <a:endParaRPr>
              <a:solidFill>
                <a:srgbClr val="FF0000"/>
              </a:solidFill>
              <a:latin typeface="Nunito"/>
              <a:ea typeface="Nunito"/>
              <a:cs typeface="Nunito"/>
              <a:sym typeface="Nunito"/>
            </a:endParaRPr>
          </a:p>
        </p:txBody>
      </p:sp>
      <p:sp>
        <p:nvSpPr>
          <p:cNvPr id="437" name="Google Shape;437;p22"/>
          <p:cNvSpPr txBox="1"/>
          <p:nvPr/>
        </p:nvSpPr>
        <p:spPr>
          <a:xfrm>
            <a:off x="3216900" y="636300"/>
            <a:ext cx="10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MA₂  =</a:t>
            </a:r>
            <a:endParaRPr>
              <a:solidFill>
                <a:srgbClr val="F4CCCC"/>
              </a:solidFill>
              <a:latin typeface="Nunito"/>
              <a:ea typeface="Nunito"/>
              <a:cs typeface="Nunito"/>
              <a:sym typeface="Nunito"/>
            </a:endParaRPr>
          </a:p>
        </p:txBody>
      </p:sp>
      <p:sp>
        <p:nvSpPr>
          <p:cNvPr id="438" name="Google Shape;438;p22"/>
          <p:cNvSpPr txBox="1"/>
          <p:nvPr/>
        </p:nvSpPr>
        <p:spPr>
          <a:xfrm>
            <a:off x="6070725" y="595850"/>
            <a:ext cx="185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C</a:t>
            </a:r>
            <a:r>
              <a:rPr lang="en" sz="1600">
                <a:solidFill>
                  <a:srgbClr val="FFF2CC"/>
                </a:solidFill>
                <a:latin typeface="Nunito"/>
                <a:ea typeface="Nunito"/>
                <a:cs typeface="Nunito"/>
                <a:sym typeface="Nunito"/>
              </a:rPr>
              <a:t>₁ = - —  (-8) = 4</a:t>
            </a:r>
            <a:endParaRPr sz="1600">
              <a:solidFill>
                <a:srgbClr val="FFF2CC"/>
              </a:solidFill>
              <a:latin typeface="Nunito"/>
              <a:ea typeface="Nunito"/>
              <a:cs typeface="Nunito"/>
              <a:sym typeface="Nunito"/>
            </a:endParaRPr>
          </a:p>
        </p:txBody>
      </p:sp>
      <p:sp>
        <p:nvSpPr>
          <p:cNvPr id="439" name="Google Shape;439;p22"/>
          <p:cNvSpPr txBox="1"/>
          <p:nvPr/>
        </p:nvSpPr>
        <p:spPr>
          <a:xfrm>
            <a:off x="6659750" y="521175"/>
            <a:ext cx="3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1</a:t>
            </a:r>
            <a:endParaRPr>
              <a:solidFill>
                <a:srgbClr val="FFF2CC"/>
              </a:solidFill>
              <a:latin typeface="Nunito"/>
              <a:ea typeface="Nunito"/>
              <a:cs typeface="Nunito"/>
              <a:sym typeface="Nunito"/>
            </a:endParaRPr>
          </a:p>
        </p:txBody>
      </p:sp>
      <p:sp>
        <p:nvSpPr>
          <p:cNvPr id="440" name="Google Shape;440;p22"/>
          <p:cNvSpPr txBox="1"/>
          <p:nvPr/>
        </p:nvSpPr>
        <p:spPr>
          <a:xfrm>
            <a:off x="6659750" y="736850"/>
            <a:ext cx="2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2</a:t>
            </a:r>
            <a:endParaRPr>
              <a:solidFill>
                <a:srgbClr val="FFF2CC"/>
              </a:solidFill>
              <a:latin typeface="Nunito"/>
              <a:ea typeface="Nunito"/>
              <a:cs typeface="Nunito"/>
              <a:sym typeface="Nunito"/>
            </a:endParaRPr>
          </a:p>
        </p:txBody>
      </p:sp>
      <p:sp>
        <p:nvSpPr>
          <p:cNvPr id="441" name="Google Shape;441;p22"/>
          <p:cNvSpPr/>
          <p:nvPr/>
        </p:nvSpPr>
        <p:spPr>
          <a:xfrm>
            <a:off x="1261000" y="2055925"/>
            <a:ext cx="1028700" cy="831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txBox="1"/>
          <p:nvPr/>
        </p:nvSpPr>
        <p:spPr>
          <a:xfrm>
            <a:off x="1169800" y="2006150"/>
            <a:ext cx="121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6    26   -14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-8   -8      12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6   -14     6</a:t>
            </a:r>
            <a:endParaRPr>
              <a:latin typeface="Nunito"/>
              <a:ea typeface="Nunito"/>
              <a:cs typeface="Nunito"/>
              <a:sym typeface="Nunito"/>
            </a:endParaRPr>
          </a:p>
        </p:txBody>
      </p:sp>
      <p:sp>
        <p:nvSpPr>
          <p:cNvPr id="443" name="Google Shape;443;p22"/>
          <p:cNvSpPr txBox="1"/>
          <p:nvPr/>
        </p:nvSpPr>
        <p:spPr>
          <a:xfrm>
            <a:off x="576100" y="222170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A₃  =</a:t>
            </a:r>
            <a:endParaRPr>
              <a:solidFill>
                <a:srgbClr val="F4CCCC"/>
              </a:solidFill>
              <a:latin typeface="Nunito"/>
              <a:ea typeface="Nunito"/>
              <a:cs typeface="Nunito"/>
              <a:sym typeface="Nunito"/>
            </a:endParaRPr>
          </a:p>
        </p:txBody>
      </p:sp>
      <p:sp>
        <p:nvSpPr>
          <p:cNvPr id="444" name="Google Shape;444;p22"/>
          <p:cNvSpPr/>
          <p:nvPr/>
        </p:nvSpPr>
        <p:spPr>
          <a:xfrm>
            <a:off x="4162675" y="1957238"/>
            <a:ext cx="1167000" cy="929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txBox="1"/>
          <p:nvPr/>
        </p:nvSpPr>
        <p:spPr>
          <a:xfrm>
            <a:off x="4204225" y="2006150"/>
            <a:ext cx="108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40</a:t>
            </a:r>
            <a:r>
              <a:rPr lang="en">
                <a:latin typeface="Nunito"/>
                <a:ea typeface="Nunito"/>
                <a:cs typeface="Nunito"/>
                <a:sym typeface="Nunito"/>
              </a:rPr>
              <a:t>   0    0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a:t>
            </a:r>
            <a:r>
              <a:rPr lang="en">
                <a:solidFill>
                  <a:srgbClr val="FF0000"/>
                </a:solidFill>
                <a:latin typeface="Nunito"/>
                <a:ea typeface="Nunito"/>
                <a:cs typeface="Nunito"/>
                <a:sym typeface="Nunito"/>
              </a:rPr>
              <a:t> 40</a:t>
            </a:r>
            <a:r>
              <a:rPr lang="en">
                <a:latin typeface="Nunito"/>
                <a:ea typeface="Nunito"/>
                <a:cs typeface="Nunito"/>
                <a:sym typeface="Nunito"/>
              </a:rPr>
              <a:t>   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0     0   </a:t>
            </a:r>
            <a:r>
              <a:rPr lang="en">
                <a:solidFill>
                  <a:srgbClr val="FF0000"/>
                </a:solidFill>
                <a:latin typeface="Nunito"/>
                <a:ea typeface="Nunito"/>
                <a:cs typeface="Nunito"/>
                <a:sym typeface="Nunito"/>
              </a:rPr>
              <a:t>40</a:t>
            </a:r>
            <a:endParaRPr>
              <a:solidFill>
                <a:srgbClr val="FF0000"/>
              </a:solidFill>
              <a:latin typeface="Nunito"/>
              <a:ea typeface="Nunito"/>
              <a:cs typeface="Nunito"/>
              <a:sym typeface="Nunito"/>
            </a:endParaRPr>
          </a:p>
        </p:txBody>
      </p:sp>
      <p:sp>
        <p:nvSpPr>
          <p:cNvPr id="446" name="Google Shape;446;p22"/>
          <p:cNvSpPr txBox="1"/>
          <p:nvPr/>
        </p:nvSpPr>
        <p:spPr>
          <a:xfrm>
            <a:off x="3366300" y="2171550"/>
            <a:ext cx="7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MA₃  =</a:t>
            </a:r>
            <a:endParaRPr>
              <a:solidFill>
                <a:srgbClr val="F4CCCC"/>
              </a:solidFill>
              <a:latin typeface="Nunito"/>
              <a:ea typeface="Nunito"/>
              <a:cs typeface="Nunito"/>
              <a:sym typeface="Nunito"/>
            </a:endParaRPr>
          </a:p>
        </p:txBody>
      </p:sp>
      <p:sp>
        <p:nvSpPr>
          <p:cNvPr id="447" name="Google Shape;447;p22"/>
          <p:cNvSpPr txBox="1"/>
          <p:nvPr/>
        </p:nvSpPr>
        <p:spPr>
          <a:xfrm>
            <a:off x="6170300" y="2138900"/>
            <a:ext cx="19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C₀ = - — (120) = - 40</a:t>
            </a:r>
            <a:endParaRPr>
              <a:solidFill>
                <a:srgbClr val="FFF2CC"/>
              </a:solidFill>
              <a:latin typeface="Nunito"/>
              <a:ea typeface="Nunito"/>
              <a:cs typeface="Nunito"/>
              <a:sym typeface="Nunito"/>
            </a:endParaRPr>
          </a:p>
        </p:txBody>
      </p:sp>
      <p:sp>
        <p:nvSpPr>
          <p:cNvPr id="448" name="Google Shape;448;p22"/>
          <p:cNvSpPr txBox="1"/>
          <p:nvPr/>
        </p:nvSpPr>
        <p:spPr>
          <a:xfrm>
            <a:off x="6709525" y="2055925"/>
            <a:ext cx="3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1</a:t>
            </a:r>
            <a:endParaRPr>
              <a:solidFill>
                <a:srgbClr val="FFF2CC"/>
              </a:solidFill>
              <a:latin typeface="Nunito"/>
              <a:ea typeface="Nunito"/>
              <a:cs typeface="Nunito"/>
              <a:sym typeface="Nunito"/>
            </a:endParaRPr>
          </a:p>
        </p:txBody>
      </p:sp>
      <p:sp>
        <p:nvSpPr>
          <p:cNvPr id="449" name="Google Shape;449;p22"/>
          <p:cNvSpPr txBox="1"/>
          <p:nvPr/>
        </p:nvSpPr>
        <p:spPr>
          <a:xfrm>
            <a:off x="6709525" y="2271463"/>
            <a:ext cx="3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3</a:t>
            </a:r>
            <a:endParaRPr>
              <a:solidFill>
                <a:srgbClr val="FFF2CC"/>
              </a:solidFill>
              <a:latin typeface="Nunito"/>
              <a:ea typeface="Nunito"/>
              <a:cs typeface="Nunito"/>
              <a:sym typeface="Nunito"/>
            </a:endParaRPr>
          </a:p>
        </p:txBody>
      </p:sp>
      <p:sp>
        <p:nvSpPr>
          <p:cNvPr id="450" name="Google Shape;450;p22"/>
          <p:cNvSpPr txBox="1"/>
          <p:nvPr/>
        </p:nvSpPr>
        <p:spPr>
          <a:xfrm>
            <a:off x="598850" y="2917350"/>
            <a:ext cx="633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Furthermore, A</a:t>
            </a:r>
            <a:r>
              <a:rPr lang="en" sz="1600">
                <a:solidFill>
                  <a:srgbClr val="F4CCCC"/>
                </a:solidFill>
                <a:latin typeface="Nunito"/>
                <a:ea typeface="Nunito"/>
                <a:cs typeface="Nunito"/>
                <a:sym typeface="Nunito"/>
              </a:rPr>
              <a:t>₄ =</a:t>
            </a:r>
            <a:r>
              <a:rPr lang="en" sz="1300">
                <a:solidFill>
                  <a:srgbClr val="F4CCCC"/>
                </a:solidFill>
                <a:latin typeface="Nunito"/>
                <a:ea typeface="Nunito"/>
                <a:cs typeface="Nunito"/>
                <a:sym typeface="Nunito"/>
              </a:rPr>
              <a:t> </a:t>
            </a:r>
            <a:r>
              <a:rPr lang="en">
                <a:solidFill>
                  <a:srgbClr val="F4CCCC"/>
                </a:solidFill>
                <a:latin typeface="Nunito"/>
                <a:ea typeface="Nunito"/>
                <a:cs typeface="Nunito"/>
                <a:sym typeface="Nunito"/>
              </a:rPr>
              <a:t>MA</a:t>
            </a:r>
            <a:r>
              <a:rPr lang="en" sz="1600">
                <a:solidFill>
                  <a:srgbClr val="F4CCCC"/>
                </a:solidFill>
                <a:latin typeface="Nunito"/>
                <a:ea typeface="Nunito"/>
                <a:cs typeface="Nunito"/>
                <a:sym typeface="Nunito"/>
              </a:rPr>
              <a:t>₃ + </a:t>
            </a:r>
            <a:r>
              <a:rPr lang="en">
                <a:solidFill>
                  <a:srgbClr val="F4CCCC"/>
                </a:solidFill>
                <a:latin typeface="Nunito"/>
                <a:ea typeface="Nunito"/>
                <a:cs typeface="Nunito"/>
                <a:sym typeface="Nunito"/>
              </a:rPr>
              <a:t>C₀I = 0    </a:t>
            </a:r>
            <a:r>
              <a:rPr lang="en" sz="1500">
                <a:solidFill>
                  <a:srgbClr val="F4CCCC"/>
                </a:solidFill>
                <a:latin typeface="Nunito"/>
                <a:ea typeface="Nunito"/>
                <a:cs typeface="Nunito"/>
                <a:sym typeface="Nunito"/>
              </a:rPr>
              <a:t>which confirms the above calculations</a:t>
            </a:r>
            <a:endParaRPr>
              <a:solidFill>
                <a:srgbClr val="F4CCCC"/>
              </a:solidFill>
              <a:latin typeface="Nunito"/>
              <a:ea typeface="Nunito"/>
              <a:cs typeface="Nunito"/>
              <a:sym typeface="Nunito"/>
            </a:endParaRPr>
          </a:p>
        </p:txBody>
      </p:sp>
      <p:sp>
        <p:nvSpPr>
          <p:cNvPr id="451" name="Google Shape;451;p22"/>
          <p:cNvSpPr txBox="1"/>
          <p:nvPr/>
        </p:nvSpPr>
        <p:spPr>
          <a:xfrm>
            <a:off x="764675" y="3555475"/>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52" name="Google Shape;452;p22"/>
          <p:cNvSpPr txBox="1"/>
          <p:nvPr/>
        </p:nvSpPr>
        <p:spPr>
          <a:xfrm>
            <a:off x="576100" y="3192825"/>
            <a:ext cx="786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It’s very glad to know that (-1)</a:t>
            </a:r>
            <a:r>
              <a:rPr lang="en" sz="1600">
                <a:solidFill>
                  <a:srgbClr val="FFF2CC"/>
                </a:solidFill>
                <a:latin typeface="Nunito"/>
                <a:ea typeface="Nunito"/>
                <a:cs typeface="Nunito"/>
                <a:sym typeface="Nunito"/>
              </a:rPr>
              <a:t>³.</a:t>
            </a:r>
            <a:r>
              <a:rPr lang="en" sz="1500">
                <a:solidFill>
                  <a:srgbClr val="FFF2CC"/>
                </a:solidFill>
                <a:latin typeface="Nunito"/>
                <a:ea typeface="Nunito"/>
                <a:cs typeface="Nunito"/>
                <a:sym typeface="Nunito"/>
              </a:rPr>
              <a:t>C₀ = 40 is the determinant of the given matrix M</a:t>
            </a:r>
            <a:endParaRPr sz="1500">
              <a:solidFill>
                <a:srgbClr val="FFF2CC"/>
              </a:solidFill>
              <a:latin typeface="Nunito"/>
              <a:ea typeface="Nunito"/>
              <a:cs typeface="Nunito"/>
              <a:sym typeface="Nunito"/>
            </a:endParaRPr>
          </a:p>
        </p:txBody>
      </p:sp>
      <p:sp>
        <p:nvSpPr>
          <p:cNvPr id="453" name="Google Shape;453;p22"/>
          <p:cNvSpPr txBox="1"/>
          <p:nvPr/>
        </p:nvSpPr>
        <p:spPr>
          <a:xfrm>
            <a:off x="616650" y="3491250"/>
            <a:ext cx="791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It’s also an interesting part that the inverse of the given matrix is ( - 1/C₀).A</a:t>
            </a:r>
            <a:r>
              <a:rPr lang="en" sz="1500">
                <a:solidFill>
                  <a:srgbClr val="FFF2CC"/>
                </a:solidFill>
                <a:latin typeface="Nunito"/>
                <a:ea typeface="Nunito"/>
                <a:cs typeface="Nunito"/>
                <a:sym typeface="Nunito"/>
              </a:rPr>
              <a:t>₃</a:t>
            </a:r>
            <a:endParaRPr sz="1500">
              <a:solidFill>
                <a:srgbClr val="FFF2CC"/>
              </a:solidFill>
              <a:latin typeface="Nunito"/>
              <a:ea typeface="Nunito"/>
              <a:cs typeface="Nunito"/>
              <a:sym typeface="Nunito"/>
            </a:endParaRPr>
          </a:p>
        </p:txBody>
      </p:sp>
      <p:sp>
        <p:nvSpPr>
          <p:cNvPr id="454" name="Google Shape;454;p22"/>
          <p:cNvSpPr txBox="1"/>
          <p:nvPr/>
        </p:nvSpPr>
        <p:spPr>
          <a:xfrm>
            <a:off x="676675" y="3864150"/>
            <a:ext cx="244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So, M</a:t>
            </a:r>
            <a:r>
              <a:rPr lang="en" sz="1600">
                <a:solidFill>
                  <a:srgbClr val="F4CCCC"/>
                </a:solidFill>
                <a:latin typeface="Nunito"/>
                <a:ea typeface="Nunito"/>
                <a:cs typeface="Nunito"/>
                <a:sym typeface="Nunito"/>
              </a:rPr>
              <a:t>⁻¹ = (-1/(-40)).A₃</a:t>
            </a:r>
            <a:endParaRPr sz="1600">
              <a:solidFill>
                <a:srgbClr val="F4CCCC"/>
              </a:solidFill>
              <a:latin typeface="Nunito"/>
              <a:ea typeface="Nunito"/>
              <a:cs typeface="Nunito"/>
              <a:sym typeface="Nunito"/>
            </a:endParaRPr>
          </a:p>
        </p:txBody>
      </p:sp>
      <p:sp>
        <p:nvSpPr>
          <p:cNvPr id="455" name="Google Shape;455;p22"/>
          <p:cNvSpPr/>
          <p:nvPr/>
        </p:nvSpPr>
        <p:spPr>
          <a:xfrm>
            <a:off x="3649350" y="3930375"/>
            <a:ext cx="1850100" cy="82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txBox="1"/>
          <p:nvPr/>
        </p:nvSpPr>
        <p:spPr>
          <a:xfrm>
            <a:off x="3594863" y="3906750"/>
            <a:ext cx="20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3/20    13/20   -7/20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-1/5      -1/5        3/10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3/20    -7/20     3/20</a:t>
            </a:r>
            <a:endParaRPr>
              <a:latin typeface="Nunito"/>
              <a:ea typeface="Nunito"/>
              <a:cs typeface="Nunito"/>
              <a:sym typeface="Nunito"/>
            </a:endParaRPr>
          </a:p>
        </p:txBody>
      </p:sp>
      <p:sp>
        <p:nvSpPr>
          <p:cNvPr id="457" name="Google Shape;457;p22"/>
          <p:cNvSpPr txBox="1"/>
          <p:nvPr/>
        </p:nvSpPr>
        <p:spPr>
          <a:xfrm>
            <a:off x="2703750" y="4114650"/>
            <a:ext cx="94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    M</a:t>
            </a:r>
            <a:r>
              <a:rPr lang="en" sz="1500">
                <a:solidFill>
                  <a:srgbClr val="F4CCCC"/>
                </a:solidFill>
                <a:latin typeface="Nunito"/>
                <a:ea typeface="Nunito"/>
                <a:cs typeface="Nunito"/>
                <a:sym typeface="Nunito"/>
              </a:rPr>
              <a:t>⁻¹ =</a:t>
            </a:r>
            <a:endParaRPr sz="1500">
              <a:solidFill>
                <a:srgbClr val="F4CCCC"/>
              </a:solidFill>
              <a:latin typeface="Nunito"/>
              <a:ea typeface="Nunito"/>
              <a:cs typeface="Nunito"/>
              <a:sym typeface="Nunito"/>
            </a:endParaRPr>
          </a:p>
        </p:txBody>
      </p:sp>
      <p:sp>
        <p:nvSpPr>
          <p:cNvPr id="458" name="Google Shape;458;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22"/>
          <p:cNvSpPr txBox="1"/>
          <p:nvPr/>
        </p:nvSpPr>
        <p:spPr>
          <a:xfrm>
            <a:off x="66025" y="0"/>
            <a:ext cx="37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Faddeev Leverrier(Continued)</a:t>
            </a:r>
            <a:endParaRPr sz="15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3"/>
          <p:cNvSpPr txBox="1"/>
          <p:nvPr>
            <p:ph type="ctrTitle"/>
          </p:nvPr>
        </p:nvSpPr>
        <p:spPr>
          <a:xfrm>
            <a:off x="82975" y="-61950"/>
            <a:ext cx="2685900" cy="8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t>Bairstow algorithm</a:t>
            </a:r>
            <a:endParaRPr sz="1700"/>
          </a:p>
        </p:txBody>
      </p:sp>
      <p:sp>
        <p:nvSpPr>
          <p:cNvPr id="465" name="Google Shape;465;p23"/>
          <p:cNvSpPr/>
          <p:nvPr/>
        </p:nvSpPr>
        <p:spPr>
          <a:xfrm>
            <a:off x="1889575" y="396725"/>
            <a:ext cx="3766500" cy="56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Initial equation</a:t>
            </a:r>
            <a:endParaRPr/>
          </a:p>
          <a:p>
            <a:pPr indent="0" lvl="0" marL="0" rtl="0" algn="l">
              <a:spcBef>
                <a:spcPts val="0"/>
              </a:spcBef>
              <a:spcAft>
                <a:spcPts val="0"/>
              </a:spcAft>
              <a:buNone/>
            </a:pPr>
            <a:r>
              <a:rPr lang="en"/>
              <a:t>  </a:t>
            </a:r>
            <a:r>
              <a:rPr lang="en" sz="1300"/>
              <a:t>C</a:t>
            </a:r>
            <a:r>
              <a:rPr lang="en" sz="1700"/>
              <a:t>₁λⁿ</a:t>
            </a:r>
            <a:r>
              <a:rPr lang="en"/>
              <a:t>+ </a:t>
            </a:r>
            <a:r>
              <a:rPr lang="en" sz="1300"/>
              <a:t>C</a:t>
            </a:r>
            <a:r>
              <a:rPr lang="en" sz="1600"/>
              <a:t>₂</a:t>
            </a:r>
            <a:r>
              <a:rPr lang="en"/>
              <a:t>λⁿ⁻¹+... …C</a:t>
            </a:r>
            <a:r>
              <a:rPr lang="en" sz="1600"/>
              <a:t>ₙ₋₁</a:t>
            </a:r>
            <a:r>
              <a:rPr lang="en"/>
              <a:t>λ+ C</a:t>
            </a:r>
            <a:r>
              <a:rPr lang="en" sz="1600"/>
              <a:t>ₙ</a:t>
            </a:r>
            <a:endParaRPr sz="1600"/>
          </a:p>
        </p:txBody>
      </p:sp>
      <p:sp>
        <p:nvSpPr>
          <p:cNvPr id="466" name="Google Shape;466;p23"/>
          <p:cNvSpPr/>
          <p:nvPr/>
        </p:nvSpPr>
        <p:spPr>
          <a:xfrm>
            <a:off x="3544700" y="1029188"/>
            <a:ext cx="290400" cy="26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1636575" y="1363175"/>
            <a:ext cx="4338900" cy="7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Divide polynomial equation by a quadratic equation</a:t>
            </a:r>
            <a:endParaRPr/>
          </a:p>
          <a:p>
            <a:pPr indent="0" lvl="0" marL="0" rtl="0" algn="l">
              <a:spcBef>
                <a:spcPts val="0"/>
              </a:spcBef>
              <a:spcAft>
                <a:spcPts val="0"/>
              </a:spcAft>
              <a:buNone/>
            </a:pPr>
            <a:r>
              <a:rPr lang="en"/>
              <a:t>(C</a:t>
            </a:r>
            <a:r>
              <a:rPr lang="en" sz="1700"/>
              <a:t>₁λⁿ</a:t>
            </a:r>
            <a:r>
              <a:rPr lang="en"/>
              <a:t>+ C</a:t>
            </a:r>
            <a:r>
              <a:rPr lang="en" sz="1600"/>
              <a:t>₂</a:t>
            </a:r>
            <a:r>
              <a:rPr lang="en"/>
              <a:t>λⁿ⁻¹+... …C</a:t>
            </a:r>
            <a:r>
              <a:rPr lang="en" sz="1600"/>
              <a:t>ₙ₋₁</a:t>
            </a:r>
            <a:r>
              <a:rPr lang="en"/>
              <a:t>λ+ C</a:t>
            </a:r>
            <a:r>
              <a:rPr lang="en" sz="1600"/>
              <a:t>ₙ) / (λ²+ pλ+ q)</a:t>
            </a:r>
            <a:endParaRPr/>
          </a:p>
        </p:txBody>
      </p:sp>
      <p:sp>
        <p:nvSpPr>
          <p:cNvPr id="468" name="Google Shape;468;p23"/>
          <p:cNvSpPr/>
          <p:nvPr/>
        </p:nvSpPr>
        <p:spPr>
          <a:xfrm>
            <a:off x="2630625" y="2537225"/>
            <a:ext cx="2076825" cy="5640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Reminder = 0</a:t>
            </a:r>
            <a:endParaRPr sz="1100"/>
          </a:p>
        </p:txBody>
      </p:sp>
      <p:sp>
        <p:nvSpPr>
          <p:cNvPr id="469" name="Google Shape;469;p23"/>
          <p:cNvSpPr/>
          <p:nvPr/>
        </p:nvSpPr>
        <p:spPr>
          <a:xfrm>
            <a:off x="3503000" y="2203250"/>
            <a:ext cx="332100" cy="26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748925" y="2715575"/>
            <a:ext cx="907200" cy="31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Yes</a:t>
            </a:r>
            <a:endParaRPr sz="1100"/>
          </a:p>
        </p:txBody>
      </p:sp>
      <p:sp>
        <p:nvSpPr>
          <p:cNvPr id="471" name="Google Shape;471;p23"/>
          <p:cNvSpPr/>
          <p:nvPr/>
        </p:nvSpPr>
        <p:spPr>
          <a:xfrm>
            <a:off x="5722300" y="2665600"/>
            <a:ext cx="1811100" cy="3111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λ²+ pλ+ q </a:t>
            </a:r>
            <a:r>
              <a:rPr lang="en" sz="1200"/>
              <a:t>= 0</a:t>
            </a:r>
            <a:endParaRPr sz="1000"/>
          </a:p>
        </p:txBody>
      </p:sp>
      <p:sp>
        <p:nvSpPr>
          <p:cNvPr id="472" name="Google Shape;472;p23"/>
          <p:cNvSpPr/>
          <p:nvPr/>
        </p:nvSpPr>
        <p:spPr>
          <a:xfrm>
            <a:off x="6460800" y="3069000"/>
            <a:ext cx="224100" cy="22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722300" y="3343725"/>
            <a:ext cx="1883100" cy="5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λ = </a:t>
            </a:r>
            <a:endParaRPr/>
          </a:p>
        </p:txBody>
      </p:sp>
      <p:cxnSp>
        <p:nvCxnSpPr>
          <p:cNvPr id="474" name="Google Shape;474;p23"/>
          <p:cNvCxnSpPr/>
          <p:nvPr/>
        </p:nvCxnSpPr>
        <p:spPr>
          <a:xfrm>
            <a:off x="6144250" y="3621525"/>
            <a:ext cx="1310700" cy="8400"/>
          </a:xfrm>
          <a:prstGeom prst="straightConnector1">
            <a:avLst/>
          </a:prstGeom>
          <a:noFill/>
          <a:ln cap="flat" cmpd="sng" w="9525">
            <a:solidFill>
              <a:schemeClr val="dk2"/>
            </a:solidFill>
            <a:prstDash val="solid"/>
            <a:round/>
            <a:headEnd len="med" w="med" type="none"/>
            <a:tailEnd len="med" w="med" type="none"/>
          </a:ln>
        </p:spPr>
      </p:cxnSp>
      <p:sp>
        <p:nvSpPr>
          <p:cNvPr id="475" name="Google Shape;475;p23"/>
          <p:cNvSpPr txBox="1"/>
          <p:nvPr/>
        </p:nvSpPr>
        <p:spPr>
          <a:xfrm>
            <a:off x="1275675" y="3621525"/>
            <a:ext cx="1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76" name="Google Shape;476;p23"/>
          <p:cNvSpPr txBox="1"/>
          <p:nvPr/>
        </p:nvSpPr>
        <p:spPr>
          <a:xfrm>
            <a:off x="6115150" y="3291925"/>
            <a:ext cx="13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 +√(p² -4q)</a:t>
            </a:r>
            <a:endParaRPr>
              <a:latin typeface="Nunito"/>
              <a:ea typeface="Nunito"/>
              <a:cs typeface="Nunito"/>
              <a:sym typeface="Nunito"/>
            </a:endParaRPr>
          </a:p>
        </p:txBody>
      </p:sp>
      <p:sp>
        <p:nvSpPr>
          <p:cNvPr id="477" name="Google Shape;477;p23"/>
          <p:cNvSpPr txBox="1"/>
          <p:nvPr/>
        </p:nvSpPr>
        <p:spPr>
          <a:xfrm flipH="1">
            <a:off x="6460800" y="3507525"/>
            <a:ext cx="5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2</a:t>
            </a:r>
            <a:endParaRPr>
              <a:latin typeface="Nunito"/>
              <a:ea typeface="Nunito"/>
              <a:cs typeface="Nunito"/>
              <a:sym typeface="Nunito"/>
            </a:endParaRPr>
          </a:p>
        </p:txBody>
      </p:sp>
      <p:sp>
        <p:nvSpPr>
          <p:cNvPr id="478" name="Google Shape;478;p23"/>
          <p:cNvSpPr txBox="1"/>
          <p:nvPr/>
        </p:nvSpPr>
        <p:spPr>
          <a:xfrm>
            <a:off x="6344504" y="3343725"/>
            <a:ext cx="29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a:t>
            </a:r>
            <a:endParaRPr sz="1500">
              <a:latin typeface="Nunito"/>
              <a:ea typeface="Nunito"/>
              <a:cs typeface="Nunito"/>
              <a:sym typeface="Nunito"/>
            </a:endParaRPr>
          </a:p>
        </p:txBody>
      </p:sp>
      <p:sp>
        <p:nvSpPr>
          <p:cNvPr id="479" name="Google Shape;479;p23"/>
          <p:cNvSpPr/>
          <p:nvPr/>
        </p:nvSpPr>
        <p:spPr>
          <a:xfrm>
            <a:off x="6427650" y="4007350"/>
            <a:ext cx="224100" cy="222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5758150" y="4274750"/>
            <a:ext cx="1696800" cy="265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Two roots</a:t>
            </a:r>
            <a:endParaRPr sz="1200"/>
          </a:p>
        </p:txBody>
      </p:sp>
      <p:sp>
        <p:nvSpPr>
          <p:cNvPr id="481" name="Google Shape;481;p23"/>
          <p:cNvSpPr/>
          <p:nvPr/>
        </p:nvSpPr>
        <p:spPr>
          <a:xfrm>
            <a:off x="4511075" y="2976700"/>
            <a:ext cx="431400" cy="65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Y es</a:t>
            </a:r>
            <a:endParaRPr sz="1100"/>
          </a:p>
        </p:txBody>
      </p:sp>
      <p:sp>
        <p:nvSpPr>
          <p:cNvPr id="482" name="Google Shape;482;p23"/>
          <p:cNvSpPr/>
          <p:nvPr/>
        </p:nvSpPr>
        <p:spPr>
          <a:xfrm>
            <a:off x="3512900" y="3698550"/>
            <a:ext cx="2076900" cy="46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C₁λⁿ⁻²+ C</a:t>
            </a:r>
            <a:r>
              <a:rPr lang="en" sz="1600"/>
              <a:t>₂</a:t>
            </a:r>
            <a:r>
              <a:rPr lang="en"/>
              <a:t>λⁿ⁻³+ … C</a:t>
            </a:r>
            <a:r>
              <a:rPr lang="en" sz="1700"/>
              <a:t>ₙ</a:t>
            </a:r>
            <a:r>
              <a:rPr lang="en" sz="1500"/>
              <a:t>₋₂</a:t>
            </a:r>
            <a:endParaRPr sz="1500"/>
          </a:p>
        </p:txBody>
      </p:sp>
      <p:sp>
        <p:nvSpPr>
          <p:cNvPr id="483" name="Google Shape;483;p23"/>
          <p:cNvSpPr/>
          <p:nvPr/>
        </p:nvSpPr>
        <p:spPr>
          <a:xfrm>
            <a:off x="1939350" y="2665600"/>
            <a:ext cx="649800" cy="311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No</a:t>
            </a:r>
            <a:endParaRPr sz="1100"/>
          </a:p>
        </p:txBody>
      </p:sp>
      <p:sp>
        <p:nvSpPr>
          <p:cNvPr id="484" name="Google Shape;484;p23"/>
          <p:cNvSpPr/>
          <p:nvPr/>
        </p:nvSpPr>
        <p:spPr>
          <a:xfrm>
            <a:off x="1765150" y="2203250"/>
            <a:ext cx="332100" cy="520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1010200" y="3775350"/>
            <a:ext cx="2463900" cy="311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761350" y="2007825"/>
            <a:ext cx="332100" cy="1751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1010200" y="1718875"/>
            <a:ext cx="555900" cy="31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4"/>
          <p:cNvSpPr txBox="1"/>
          <p:nvPr>
            <p:ph type="ctrTitle"/>
          </p:nvPr>
        </p:nvSpPr>
        <p:spPr>
          <a:xfrm>
            <a:off x="0" y="59050"/>
            <a:ext cx="3492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Bairstow algorithm (continued)</a:t>
            </a:r>
            <a:endParaRPr sz="1640"/>
          </a:p>
        </p:txBody>
      </p:sp>
      <p:sp>
        <p:nvSpPr>
          <p:cNvPr id="494" name="Google Shape;494;p24"/>
          <p:cNvSpPr txBox="1"/>
          <p:nvPr>
            <p:ph idx="1" type="subTitle"/>
          </p:nvPr>
        </p:nvSpPr>
        <p:spPr>
          <a:xfrm>
            <a:off x="237300" y="564950"/>
            <a:ext cx="799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2CC"/>
                </a:solidFill>
              </a:rPr>
              <a:t>The quadratic equation x²+ px + q = </a:t>
            </a:r>
            <a:r>
              <a:rPr lang="en" sz="1100">
                <a:solidFill>
                  <a:srgbClr val="FFF2CC"/>
                </a:solidFill>
              </a:rPr>
              <a:t>0 </a:t>
            </a:r>
            <a:r>
              <a:rPr lang="en" sz="1300">
                <a:solidFill>
                  <a:srgbClr val="FFF2CC"/>
                </a:solidFill>
              </a:rPr>
              <a:t>starts with a initial guess p &amp; q, then it will change iteratively</a:t>
            </a:r>
            <a:r>
              <a:rPr lang="en" sz="1300"/>
              <a:t> </a:t>
            </a:r>
            <a:endParaRPr sz="1300"/>
          </a:p>
        </p:txBody>
      </p:sp>
      <p:sp>
        <p:nvSpPr>
          <p:cNvPr id="495" name="Google Shape;495;p24"/>
          <p:cNvSpPr txBox="1"/>
          <p:nvPr/>
        </p:nvSpPr>
        <p:spPr>
          <a:xfrm>
            <a:off x="647350" y="1022850"/>
            <a:ext cx="657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 is the array of coefficients, found from </a:t>
            </a:r>
            <a:r>
              <a:rPr lang="en" sz="1300">
                <a:solidFill>
                  <a:srgbClr val="F4CCCC"/>
                </a:solidFill>
                <a:latin typeface="Nunito"/>
                <a:ea typeface="Nunito"/>
                <a:cs typeface="Nunito"/>
                <a:sym typeface="Nunito"/>
              </a:rPr>
              <a:t>Faddeev–LeVerrier algorithm</a:t>
            </a:r>
            <a:endParaRPr sz="1300">
              <a:solidFill>
                <a:srgbClr val="F4CCCC"/>
              </a:solidFill>
              <a:latin typeface="Nunito"/>
              <a:ea typeface="Nunito"/>
              <a:cs typeface="Nunito"/>
              <a:sym typeface="Nunito"/>
            </a:endParaRPr>
          </a:p>
          <a:p>
            <a:pPr indent="0" lvl="0" marL="0" rtl="0" algn="l">
              <a:spcBef>
                <a:spcPts val="0"/>
              </a:spcBef>
              <a:spcAft>
                <a:spcPts val="0"/>
              </a:spcAft>
              <a:buNone/>
            </a:pPr>
            <a:r>
              <a:rPr lang="en" sz="1300">
                <a:solidFill>
                  <a:srgbClr val="F4CCCC"/>
                </a:solidFill>
                <a:latin typeface="Nunito"/>
                <a:ea typeface="Nunito"/>
                <a:cs typeface="Nunito"/>
                <a:sym typeface="Nunito"/>
              </a:rPr>
              <a:t>Initial p &amp; q are, p = (</a:t>
            </a:r>
            <a:r>
              <a:rPr lang="en">
                <a:solidFill>
                  <a:srgbClr val="F4CCCC"/>
                </a:solidFill>
                <a:latin typeface="Nunito"/>
                <a:ea typeface="Nunito"/>
                <a:cs typeface="Nunito"/>
                <a:sym typeface="Nunito"/>
              </a:rPr>
              <a:t>a</a:t>
            </a:r>
            <a:r>
              <a:rPr lang="en" sz="1600">
                <a:solidFill>
                  <a:srgbClr val="F4CCCC"/>
                </a:solidFill>
                <a:latin typeface="Nunito"/>
                <a:ea typeface="Nunito"/>
                <a:cs typeface="Nunito"/>
                <a:sym typeface="Nunito"/>
              </a:rPr>
              <a:t>ₙ</a:t>
            </a:r>
            <a:r>
              <a:rPr lang="en">
                <a:solidFill>
                  <a:srgbClr val="F4CCCC"/>
                </a:solidFill>
                <a:latin typeface="Nunito"/>
                <a:ea typeface="Nunito"/>
                <a:cs typeface="Nunito"/>
                <a:sym typeface="Nunito"/>
              </a:rPr>
              <a:t>₋₁/a</a:t>
            </a:r>
            <a:r>
              <a:rPr lang="en" sz="1600">
                <a:solidFill>
                  <a:srgbClr val="F4CCCC"/>
                </a:solidFill>
                <a:latin typeface="Nunito"/>
                <a:ea typeface="Nunito"/>
                <a:cs typeface="Nunito"/>
                <a:sym typeface="Nunito"/>
              </a:rPr>
              <a:t>ₙ</a:t>
            </a:r>
            <a:r>
              <a:rPr lang="en">
                <a:solidFill>
                  <a:srgbClr val="F4CCCC"/>
                </a:solidFill>
                <a:latin typeface="Nunito"/>
                <a:ea typeface="Nunito"/>
                <a:cs typeface="Nunito"/>
                <a:sym typeface="Nunito"/>
              </a:rPr>
              <a:t>), q = </a:t>
            </a:r>
            <a:r>
              <a:rPr lang="en" sz="1300">
                <a:solidFill>
                  <a:srgbClr val="F4CCCC"/>
                </a:solidFill>
                <a:latin typeface="Nunito"/>
                <a:ea typeface="Nunito"/>
                <a:cs typeface="Nunito"/>
                <a:sym typeface="Nunito"/>
              </a:rPr>
              <a:t>(</a:t>
            </a:r>
            <a:r>
              <a:rPr lang="en">
                <a:solidFill>
                  <a:srgbClr val="F4CCCC"/>
                </a:solidFill>
                <a:latin typeface="Nunito"/>
                <a:ea typeface="Nunito"/>
                <a:cs typeface="Nunito"/>
                <a:sym typeface="Nunito"/>
              </a:rPr>
              <a:t>a</a:t>
            </a:r>
            <a:r>
              <a:rPr lang="en" sz="1600">
                <a:solidFill>
                  <a:srgbClr val="F4CCCC"/>
                </a:solidFill>
                <a:latin typeface="Nunito"/>
                <a:ea typeface="Nunito"/>
                <a:cs typeface="Nunito"/>
                <a:sym typeface="Nunito"/>
              </a:rPr>
              <a:t>ₙ</a:t>
            </a:r>
            <a:r>
              <a:rPr lang="en">
                <a:solidFill>
                  <a:srgbClr val="F4CCCC"/>
                </a:solidFill>
                <a:latin typeface="Nunito"/>
                <a:ea typeface="Nunito"/>
                <a:cs typeface="Nunito"/>
                <a:sym typeface="Nunito"/>
              </a:rPr>
              <a:t>₋₂/a</a:t>
            </a:r>
            <a:r>
              <a:rPr lang="en" sz="1600">
                <a:solidFill>
                  <a:srgbClr val="F4CCCC"/>
                </a:solidFill>
                <a:latin typeface="Nunito"/>
                <a:ea typeface="Nunito"/>
                <a:cs typeface="Nunito"/>
                <a:sym typeface="Nunito"/>
              </a:rPr>
              <a:t>ₙ</a:t>
            </a:r>
            <a:r>
              <a:rPr lang="en">
                <a:solidFill>
                  <a:srgbClr val="F4CCCC"/>
                </a:solidFill>
                <a:latin typeface="Nunito"/>
                <a:ea typeface="Nunito"/>
                <a:cs typeface="Nunito"/>
                <a:sym typeface="Nunito"/>
              </a:rPr>
              <a:t>),   if(p = 0) p=0.1,  if(q=0) q=0.1</a:t>
            </a:r>
            <a:endParaRPr sz="1300">
              <a:solidFill>
                <a:srgbClr val="F4CCCC"/>
              </a:solidFill>
              <a:latin typeface="Nunito"/>
              <a:ea typeface="Nunito"/>
              <a:cs typeface="Nunito"/>
              <a:sym typeface="Nunito"/>
            </a:endParaRPr>
          </a:p>
        </p:txBody>
      </p:sp>
      <p:sp>
        <p:nvSpPr>
          <p:cNvPr id="496" name="Google Shape;496;p24"/>
          <p:cNvSpPr txBox="1"/>
          <p:nvPr/>
        </p:nvSpPr>
        <p:spPr>
          <a:xfrm>
            <a:off x="647350" y="1609675"/>
            <a:ext cx="24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b is the array such that…</a:t>
            </a:r>
            <a:endParaRPr>
              <a:solidFill>
                <a:srgbClr val="F4CCCC"/>
              </a:solidFill>
              <a:latin typeface="Nunito"/>
              <a:ea typeface="Nunito"/>
              <a:cs typeface="Nunito"/>
              <a:sym typeface="Nunito"/>
            </a:endParaRPr>
          </a:p>
        </p:txBody>
      </p:sp>
      <p:sp>
        <p:nvSpPr>
          <p:cNvPr id="497" name="Google Shape;497;p24"/>
          <p:cNvSpPr txBox="1"/>
          <p:nvPr/>
        </p:nvSpPr>
        <p:spPr>
          <a:xfrm>
            <a:off x="1037150" y="1862838"/>
            <a:ext cx="2225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b</a:t>
            </a:r>
            <a:r>
              <a:rPr lang="en" sz="1600">
                <a:solidFill>
                  <a:srgbClr val="FCE5CD"/>
                </a:solidFill>
                <a:latin typeface="Nunito"/>
                <a:ea typeface="Nunito"/>
                <a:cs typeface="Nunito"/>
                <a:sym typeface="Nunito"/>
              </a:rPr>
              <a:t>ₙ = aₙ</a:t>
            </a:r>
            <a:endParaRPr sz="1600">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b</a:t>
            </a:r>
            <a:r>
              <a:rPr lang="en" sz="16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 a</a:t>
            </a:r>
            <a:r>
              <a:rPr lang="en" sz="16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 b</a:t>
            </a:r>
            <a:r>
              <a:rPr lang="en" sz="1600">
                <a:solidFill>
                  <a:srgbClr val="FCE5CD"/>
                </a:solidFill>
                <a:latin typeface="Nunito"/>
                <a:ea typeface="Nunito"/>
                <a:cs typeface="Nunito"/>
                <a:sym typeface="Nunito"/>
              </a:rPr>
              <a:t>ₙ* p</a:t>
            </a:r>
            <a:endParaRPr sz="1600">
              <a:solidFill>
                <a:srgbClr val="FCE5CD"/>
              </a:solidFill>
              <a:latin typeface="Nunito"/>
              <a:ea typeface="Nunito"/>
              <a:cs typeface="Nunito"/>
              <a:sym typeface="Nunito"/>
            </a:endParaRPr>
          </a:p>
        </p:txBody>
      </p:sp>
      <p:sp>
        <p:nvSpPr>
          <p:cNvPr id="498" name="Google Shape;498;p24"/>
          <p:cNvSpPr txBox="1"/>
          <p:nvPr/>
        </p:nvSpPr>
        <p:spPr>
          <a:xfrm>
            <a:off x="647350" y="2481900"/>
            <a:ext cx="20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Then, for i = (n-2) to 0</a:t>
            </a:r>
            <a:endParaRPr>
              <a:solidFill>
                <a:srgbClr val="F4CCCC"/>
              </a:solidFill>
              <a:latin typeface="Nunito"/>
              <a:ea typeface="Nunito"/>
              <a:cs typeface="Nunito"/>
              <a:sym typeface="Nunito"/>
            </a:endParaRPr>
          </a:p>
        </p:txBody>
      </p:sp>
      <p:sp>
        <p:nvSpPr>
          <p:cNvPr id="499" name="Google Shape;499;p24"/>
          <p:cNvSpPr txBox="1"/>
          <p:nvPr/>
        </p:nvSpPr>
        <p:spPr>
          <a:xfrm>
            <a:off x="1037150" y="2795300"/>
            <a:ext cx="279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b</a:t>
            </a:r>
            <a:r>
              <a:rPr lang="en" sz="1600">
                <a:solidFill>
                  <a:srgbClr val="FCE5CD"/>
                </a:solidFill>
                <a:latin typeface="Nunito"/>
                <a:ea typeface="Nunito"/>
                <a:cs typeface="Nunito"/>
                <a:sym typeface="Nunito"/>
              </a:rPr>
              <a:t>ᵢ = aᵢ</a:t>
            </a:r>
            <a:r>
              <a:rPr lang="en">
                <a:solidFill>
                  <a:srgbClr val="FCE5CD"/>
                </a:solidFill>
                <a:latin typeface="Nunito"/>
                <a:ea typeface="Nunito"/>
                <a:cs typeface="Nunito"/>
                <a:sym typeface="Nunito"/>
              </a:rPr>
              <a:t> + ( b</a:t>
            </a:r>
            <a:r>
              <a:rPr lang="en" sz="1600">
                <a:solidFill>
                  <a:srgbClr val="FCE5CD"/>
                </a:solidFill>
                <a:latin typeface="Nunito"/>
                <a:ea typeface="Nunito"/>
                <a:cs typeface="Nunito"/>
                <a:sym typeface="Nunito"/>
              </a:rPr>
              <a:t>ᵢ</a:t>
            </a:r>
            <a:r>
              <a:rPr lang="en">
                <a:solidFill>
                  <a:srgbClr val="FCE5CD"/>
                </a:solidFill>
                <a:latin typeface="Nunito"/>
                <a:ea typeface="Nunito"/>
                <a:cs typeface="Nunito"/>
                <a:sym typeface="Nunito"/>
              </a:rPr>
              <a:t>₊₁ * p ) + ( b</a:t>
            </a:r>
            <a:r>
              <a:rPr lang="en" sz="1600">
                <a:solidFill>
                  <a:srgbClr val="FCE5CD"/>
                </a:solidFill>
                <a:latin typeface="Nunito"/>
                <a:ea typeface="Nunito"/>
                <a:cs typeface="Nunito"/>
                <a:sym typeface="Nunito"/>
              </a:rPr>
              <a:t>ᵢ</a:t>
            </a:r>
            <a:r>
              <a:rPr lang="en">
                <a:solidFill>
                  <a:srgbClr val="FCE5CD"/>
                </a:solidFill>
                <a:latin typeface="Nunito"/>
                <a:ea typeface="Nunito"/>
                <a:cs typeface="Nunito"/>
                <a:sym typeface="Nunito"/>
              </a:rPr>
              <a:t>₊₂ * q )</a:t>
            </a:r>
            <a:endParaRPr>
              <a:solidFill>
                <a:srgbClr val="FCE5CD"/>
              </a:solidFill>
              <a:latin typeface="Nunito"/>
              <a:ea typeface="Nunito"/>
              <a:cs typeface="Nunito"/>
              <a:sym typeface="Nunito"/>
            </a:endParaRPr>
          </a:p>
        </p:txBody>
      </p:sp>
      <p:sp>
        <p:nvSpPr>
          <p:cNvPr id="500" name="Google Shape;500;p24"/>
          <p:cNvSpPr txBox="1"/>
          <p:nvPr/>
        </p:nvSpPr>
        <p:spPr>
          <a:xfrm>
            <a:off x="3982425" y="1797600"/>
            <a:ext cx="27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Another array c such that…</a:t>
            </a:r>
            <a:r>
              <a:rPr lang="en">
                <a:latin typeface="Nunito"/>
                <a:ea typeface="Nunito"/>
                <a:cs typeface="Nunito"/>
                <a:sym typeface="Nunito"/>
              </a:rPr>
              <a:t> </a:t>
            </a:r>
            <a:endParaRPr>
              <a:latin typeface="Nunito"/>
              <a:ea typeface="Nunito"/>
              <a:cs typeface="Nunito"/>
              <a:sym typeface="Nunito"/>
            </a:endParaRPr>
          </a:p>
        </p:txBody>
      </p:sp>
      <p:sp>
        <p:nvSpPr>
          <p:cNvPr id="501" name="Google Shape;501;p24"/>
          <p:cNvSpPr txBox="1"/>
          <p:nvPr/>
        </p:nvSpPr>
        <p:spPr>
          <a:xfrm>
            <a:off x="4442050" y="2118200"/>
            <a:ext cx="2911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c</a:t>
            </a:r>
            <a:r>
              <a:rPr lang="en" sz="1600">
                <a:solidFill>
                  <a:srgbClr val="FCE5CD"/>
                </a:solidFill>
                <a:latin typeface="Nunito"/>
                <a:ea typeface="Nunito"/>
                <a:cs typeface="Nunito"/>
                <a:sym typeface="Nunito"/>
              </a:rPr>
              <a:t>ₙ =</a:t>
            </a:r>
            <a:r>
              <a:rPr lang="en">
                <a:solidFill>
                  <a:srgbClr val="FCE5CD"/>
                </a:solidFill>
                <a:latin typeface="Nunito"/>
                <a:ea typeface="Nunito"/>
                <a:cs typeface="Nunito"/>
                <a:sym typeface="Nunito"/>
              </a:rPr>
              <a:t>b</a:t>
            </a:r>
            <a:r>
              <a:rPr lang="en" sz="1600">
                <a:solidFill>
                  <a:srgbClr val="FCE5CD"/>
                </a:solidFill>
                <a:latin typeface="Nunito"/>
                <a:ea typeface="Nunito"/>
                <a:cs typeface="Nunito"/>
                <a:sym typeface="Nunito"/>
              </a:rPr>
              <a:t>ₙ</a:t>
            </a:r>
            <a:endParaRPr sz="1600">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c</a:t>
            </a:r>
            <a:r>
              <a:rPr lang="en" sz="16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 b</a:t>
            </a:r>
            <a:r>
              <a:rPr lang="en" sz="16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 c</a:t>
            </a:r>
            <a:r>
              <a:rPr lang="en" sz="1600">
                <a:solidFill>
                  <a:srgbClr val="FCE5CD"/>
                </a:solidFill>
                <a:latin typeface="Nunito"/>
                <a:ea typeface="Nunito"/>
                <a:cs typeface="Nunito"/>
                <a:sym typeface="Nunito"/>
              </a:rPr>
              <a:t>ₙ* p</a:t>
            </a:r>
            <a:r>
              <a:rPr lang="en" sz="1600">
                <a:solidFill>
                  <a:srgbClr val="F4CCCC"/>
                </a:solidFill>
                <a:latin typeface="Nunito"/>
                <a:ea typeface="Nunito"/>
                <a:cs typeface="Nunito"/>
                <a:sym typeface="Nunito"/>
              </a:rPr>
              <a:t>  and so on</a:t>
            </a:r>
            <a:endParaRPr>
              <a:solidFill>
                <a:srgbClr val="F4CCCC"/>
              </a:solidFill>
              <a:latin typeface="Nunito"/>
              <a:ea typeface="Nunito"/>
              <a:cs typeface="Nunito"/>
              <a:sym typeface="Nunito"/>
            </a:endParaRPr>
          </a:p>
        </p:txBody>
      </p:sp>
      <p:sp>
        <p:nvSpPr>
          <p:cNvPr id="502" name="Google Shape;502;p24"/>
          <p:cNvSpPr txBox="1"/>
          <p:nvPr/>
        </p:nvSpPr>
        <p:spPr>
          <a:xfrm>
            <a:off x="0" y="3244150"/>
            <a:ext cx="502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Iterative approach for changing p,q</a:t>
            </a:r>
            <a:endParaRPr sz="1600">
              <a:solidFill>
                <a:schemeClr val="lt1"/>
              </a:solidFill>
              <a:latin typeface="Nunito"/>
              <a:ea typeface="Nunito"/>
              <a:cs typeface="Nunito"/>
              <a:sym typeface="Nunito"/>
            </a:endParaRPr>
          </a:p>
        </p:txBody>
      </p:sp>
      <p:sp>
        <p:nvSpPr>
          <p:cNvPr id="503" name="Google Shape;503;p24"/>
          <p:cNvSpPr txBox="1"/>
          <p:nvPr/>
        </p:nvSpPr>
        <p:spPr>
          <a:xfrm>
            <a:off x="349775" y="3695175"/>
            <a:ext cx="8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△p =</a:t>
            </a:r>
            <a:r>
              <a:rPr lang="en">
                <a:latin typeface="Nunito"/>
                <a:ea typeface="Nunito"/>
                <a:cs typeface="Nunito"/>
                <a:sym typeface="Nunito"/>
              </a:rPr>
              <a:t> </a:t>
            </a:r>
            <a:endParaRPr>
              <a:latin typeface="Nunito"/>
              <a:ea typeface="Nunito"/>
              <a:cs typeface="Nunito"/>
              <a:sym typeface="Nunito"/>
            </a:endParaRPr>
          </a:p>
        </p:txBody>
      </p:sp>
      <p:cxnSp>
        <p:nvCxnSpPr>
          <p:cNvPr id="504" name="Google Shape;504;p24"/>
          <p:cNvCxnSpPr/>
          <p:nvPr/>
        </p:nvCxnSpPr>
        <p:spPr>
          <a:xfrm>
            <a:off x="968318" y="3906282"/>
            <a:ext cx="1497900" cy="1200"/>
          </a:xfrm>
          <a:prstGeom prst="straightConnector1">
            <a:avLst/>
          </a:prstGeom>
          <a:noFill/>
          <a:ln cap="flat" cmpd="sng" w="9525">
            <a:solidFill>
              <a:schemeClr val="dk2"/>
            </a:solidFill>
            <a:prstDash val="solid"/>
            <a:round/>
            <a:headEnd len="med" w="med" type="none"/>
            <a:tailEnd len="med" w="med" type="none"/>
          </a:ln>
        </p:spPr>
      </p:cxnSp>
      <p:sp>
        <p:nvSpPr>
          <p:cNvPr id="505" name="Google Shape;505;p24"/>
          <p:cNvSpPr txBox="1"/>
          <p:nvPr/>
        </p:nvSpPr>
        <p:spPr>
          <a:xfrm>
            <a:off x="1122693" y="3555425"/>
            <a:ext cx="108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b₀</a:t>
            </a:r>
            <a:r>
              <a:rPr lang="en" sz="1500">
                <a:solidFill>
                  <a:srgbClr val="FCE5CD"/>
                </a:solidFill>
                <a:latin typeface="Nunito"/>
                <a:ea typeface="Nunito"/>
                <a:cs typeface="Nunito"/>
                <a:sym typeface="Nunito"/>
              </a:rPr>
              <a:t>c</a:t>
            </a:r>
            <a:r>
              <a:rPr lang="en">
                <a:solidFill>
                  <a:srgbClr val="FCE5CD"/>
                </a:solidFill>
                <a:latin typeface="Nunito"/>
                <a:ea typeface="Nunito"/>
                <a:cs typeface="Nunito"/>
                <a:sym typeface="Nunito"/>
              </a:rPr>
              <a:t>₃ - b₁</a:t>
            </a:r>
            <a:r>
              <a:rPr lang="en" sz="1500">
                <a:solidFill>
                  <a:srgbClr val="FCE5CD"/>
                </a:solidFill>
                <a:latin typeface="Nunito"/>
                <a:ea typeface="Nunito"/>
                <a:cs typeface="Nunito"/>
                <a:sym typeface="Nunito"/>
              </a:rPr>
              <a:t>c</a:t>
            </a:r>
            <a:r>
              <a:rPr lang="en">
                <a:solidFill>
                  <a:srgbClr val="FCE5CD"/>
                </a:solidFill>
                <a:latin typeface="Nunito"/>
                <a:ea typeface="Nunito"/>
                <a:cs typeface="Nunito"/>
                <a:sym typeface="Nunito"/>
              </a:rPr>
              <a:t>₂</a:t>
            </a:r>
            <a:endParaRPr>
              <a:solidFill>
                <a:srgbClr val="FCE5CD"/>
              </a:solidFill>
              <a:latin typeface="Nunito"/>
              <a:ea typeface="Nunito"/>
              <a:cs typeface="Nunito"/>
              <a:sym typeface="Nunito"/>
            </a:endParaRPr>
          </a:p>
        </p:txBody>
      </p:sp>
      <p:sp>
        <p:nvSpPr>
          <p:cNvPr id="506" name="Google Shape;506;p24"/>
          <p:cNvSpPr txBox="1"/>
          <p:nvPr/>
        </p:nvSpPr>
        <p:spPr>
          <a:xfrm>
            <a:off x="1126887" y="3783082"/>
            <a:ext cx="1191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CE5CD"/>
                </a:solidFill>
                <a:latin typeface="Nunito"/>
                <a:ea typeface="Nunito"/>
                <a:cs typeface="Nunito"/>
                <a:sym typeface="Nunito"/>
              </a:rPr>
              <a:t>c₂c₂ - c₁c₃</a:t>
            </a:r>
            <a:endParaRPr sz="1500">
              <a:solidFill>
                <a:srgbClr val="FCE5CD"/>
              </a:solidFill>
              <a:latin typeface="Nunito"/>
              <a:ea typeface="Nunito"/>
              <a:cs typeface="Nunito"/>
              <a:sym typeface="Nunito"/>
            </a:endParaRPr>
          </a:p>
        </p:txBody>
      </p:sp>
      <p:sp>
        <p:nvSpPr>
          <p:cNvPr id="507" name="Google Shape;507;p24"/>
          <p:cNvSpPr txBox="1"/>
          <p:nvPr/>
        </p:nvSpPr>
        <p:spPr>
          <a:xfrm>
            <a:off x="349775" y="4226350"/>
            <a:ext cx="6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△q = </a:t>
            </a:r>
            <a:endParaRPr>
              <a:solidFill>
                <a:srgbClr val="FCE5CD"/>
              </a:solidFill>
              <a:latin typeface="Nunito"/>
              <a:ea typeface="Nunito"/>
              <a:cs typeface="Nunito"/>
              <a:sym typeface="Nunito"/>
            </a:endParaRPr>
          </a:p>
        </p:txBody>
      </p:sp>
      <p:cxnSp>
        <p:nvCxnSpPr>
          <p:cNvPr id="508" name="Google Shape;508;p24"/>
          <p:cNvCxnSpPr>
            <a:stCxn id="507" idx="3"/>
          </p:cNvCxnSpPr>
          <p:nvPr/>
        </p:nvCxnSpPr>
        <p:spPr>
          <a:xfrm flipH="1" rot="10800000">
            <a:off x="988775" y="4422850"/>
            <a:ext cx="1407900" cy="36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24"/>
          <p:cNvSpPr txBox="1"/>
          <p:nvPr/>
        </p:nvSpPr>
        <p:spPr>
          <a:xfrm>
            <a:off x="1157217" y="4091237"/>
            <a:ext cx="125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b₁</a:t>
            </a:r>
            <a:r>
              <a:rPr lang="en" sz="1500">
                <a:solidFill>
                  <a:srgbClr val="FCE5CD"/>
                </a:solidFill>
                <a:latin typeface="Nunito"/>
                <a:ea typeface="Nunito"/>
                <a:cs typeface="Nunito"/>
                <a:sym typeface="Nunito"/>
              </a:rPr>
              <a:t>c</a:t>
            </a:r>
            <a:r>
              <a:rPr lang="en">
                <a:solidFill>
                  <a:srgbClr val="FCE5CD"/>
                </a:solidFill>
                <a:latin typeface="Nunito"/>
                <a:ea typeface="Nunito"/>
                <a:cs typeface="Nunito"/>
                <a:sym typeface="Nunito"/>
              </a:rPr>
              <a:t>₁ - b₀</a:t>
            </a:r>
            <a:r>
              <a:rPr lang="en" sz="1500">
                <a:solidFill>
                  <a:srgbClr val="FCE5CD"/>
                </a:solidFill>
                <a:latin typeface="Nunito"/>
                <a:ea typeface="Nunito"/>
                <a:cs typeface="Nunito"/>
                <a:sym typeface="Nunito"/>
              </a:rPr>
              <a:t>c₂</a:t>
            </a:r>
            <a:endParaRPr sz="1500">
              <a:solidFill>
                <a:srgbClr val="FCE5CD"/>
              </a:solidFill>
              <a:latin typeface="Nunito"/>
              <a:ea typeface="Nunito"/>
              <a:cs typeface="Nunito"/>
              <a:sym typeface="Nunito"/>
            </a:endParaRPr>
          </a:p>
        </p:txBody>
      </p:sp>
      <p:sp>
        <p:nvSpPr>
          <p:cNvPr id="510" name="Google Shape;510;p24"/>
          <p:cNvSpPr txBox="1"/>
          <p:nvPr/>
        </p:nvSpPr>
        <p:spPr>
          <a:xfrm>
            <a:off x="1145351" y="4306400"/>
            <a:ext cx="1191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CE5CD"/>
                </a:solidFill>
                <a:latin typeface="Nunito"/>
                <a:ea typeface="Nunito"/>
                <a:cs typeface="Nunito"/>
                <a:sym typeface="Nunito"/>
              </a:rPr>
              <a:t>c₂c₂ - c₁c₃</a:t>
            </a:r>
            <a:endParaRPr>
              <a:solidFill>
                <a:srgbClr val="FCE5CD"/>
              </a:solidFill>
              <a:latin typeface="Nunito"/>
              <a:ea typeface="Nunito"/>
              <a:cs typeface="Nunito"/>
              <a:sym typeface="Nunito"/>
            </a:endParaRPr>
          </a:p>
        </p:txBody>
      </p:sp>
      <p:sp>
        <p:nvSpPr>
          <p:cNvPr id="511" name="Google Shape;511;p24"/>
          <p:cNvSpPr txBox="1"/>
          <p:nvPr/>
        </p:nvSpPr>
        <p:spPr>
          <a:xfrm>
            <a:off x="3828350" y="3563075"/>
            <a:ext cx="13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 p’ = p,  q’ = q </a:t>
            </a:r>
            <a:endParaRPr>
              <a:solidFill>
                <a:srgbClr val="FCE5CD"/>
              </a:solidFill>
              <a:latin typeface="Nunito"/>
              <a:ea typeface="Nunito"/>
              <a:cs typeface="Nunito"/>
              <a:sym typeface="Nunito"/>
            </a:endParaRPr>
          </a:p>
        </p:txBody>
      </p:sp>
      <p:sp>
        <p:nvSpPr>
          <p:cNvPr id="512" name="Google Shape;512;p24"/>
          <p:cNvSpPr txBox="1"/>
          <p:nvPr/>
        </p:nvSpPr>
        <p:spPr>
          <a:xfrm>
            <a:off x="3864500" y="3867375"/>
            <a:ext cx="12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p = p + △p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q = q + △q</a:t>
            </a:r>
            <a:endParaRPr>
              <a:solidFill>
                <a:srgbClr val="FCE5CD"/>
              </a:solidFill>
              <a:latin typeface="Nunito"/>
              <a:ea typeface="Nunito"/>
              <a:cs typeface="Nunito"/>
              <a:sym typeface="Nunito"/>
            </a:endParaRPr>
          </a:p>
        </p:txBody>
      </p:sp>
      <p:cxnSp>
        <p:nvCxnSpPr>
          <p:cNvPr id="513" name="Google Shape;513;p24"/>
          <p:cNvCxnSpPr/>
          <p:nvPr/>
        </p:nvCxnSpPr>
        <p:spPr>
          <a:xfrm>
            <a:off x="3696100" y="1896175"/>
            <a:ext cx="12000" cy="8904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24"/>
          <p:cNvCxnSpPr/>
          <p:nvPr/>
        </p:nvCxnSpPr>
        <p:spPr>
          <a:xfrm>
            <a:off x="3347175" y="3783075"/>
            <a:ext cx="12000" cy="784200"/>
          </a:xfrm>
          <a:prstGeom prst="straightConnector1">
            <a:avLst/>
          </a:prstGeom>
          <a:noFill/>
          <a:ln cap="flat" cmpd="sng" w="9525">
            <a:solidFill>
              <a:schemeClr val="dk2"/>
            </a:solidFill>
            <a:prstDash val="solid"/>
            <a:round/>
            <a:headEnd len="med" w="med" type="none"/>
            <a:tailEnd len="med" w="med" type="none"/>
          </a:ln>
        </p:spPr>
      </p:cxnSp>
      <p:sp>
        <p:nvSpPr>
          <p:cNvPr id="515" name="Google Shape;515;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5"/>
          <p:cNvSpPr txBox="1"/>
          <p:nvPr>
            <p:ph type="ctrTitle"/>
          </p:nvPr>
        </p:nvSpPr>
        <p:spPr>
          <a:xfrm>
            <a:off x="0" y="145950"/>
            <a:ext cx="4075200" cy="45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Bairstow algorithm (continued)</a:t>
            </a:r>
            <a:endParaRPr sz="1640"/>
          </a:p>
          <a:p>
            <a:pPr indent="0" lvl="0" marL="0" rtl="0" algn="l">
              <a:spcBef>
                <a:spcPts val="0"/>
              </a:spcBef>
              <a:spcAft>
                <a:spcPts val="0"/>
              </a:spcAft>
              <a:buSzPts val="990"/>
              <a:buNone/>
            </a:pPr>
            <a:r>
              <a:t/>
            </a:r>
            <a:endParaRPr sz="1540"/>
          </a:p>
        </p:txBody>
      </p:sp>
      <p:sp>
        <p:nvSpPr>
          <p:cNvPr id="521" name="Google Shape;521;p25"/>
          <p:cNvSpPr txBox="1"/>
          <p:nvPr>
            <p:ph idx="1" type="subTitle"/>
          </p:nvPr>
        </p:nvSpPr>
        <p:spPr>
          <a:xfrm>
            <a:off x="4832550" y="1152225"/>
            <a:ext cx="1909500" cy="5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reduce_equation()</a:t>
            </a:r>
            <a:endParaRPr sz="1400"/>
          </a:p>
        </p:txBody>
      </p:sp>
      <p:sp>
        <p:nvSpPr>
          <p:cNvPr id="522" name="Google Shape;522;p25"/>
          <p:cNvSpPr txBox="1"/>
          <p:nvPr/>
        </p:nvSpPr>
        <p:spPr>
          <a:xfrm>
            <a:off x="5203050" y="1454725"/>
            <a:ext cx="34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reform the array a, such that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t>
            </a:r>
            <a:r>
              <a:rPr lang="en">
                <a:solidFill>
                  <a:srgbClr val="FCE5CD"/>
                </a:solidFill>
                <a:latin typeface="Nunito"/>
                <a:ea typeface="Nunito"/>
                <a:cs typeface="Nunito"/>
                <a:sym typeface="Nunito"/>
              </a:rPr>
              <a:t>   a</a:t>
            </a:r>
            <a:r>
              <a:rPr lang="en" sz="1600">
                <a:solidFill>
                  <a:srgbClr val="FCE5CD"/>
                </a:solidFill>
                <a:latin typeface="Nunito"/>
                <a:ea typeface="Nunito"/>
                <a:cs typeface="Nunito"/>
                <a:sym typeface="Nunito"/>
              </a:rPr>
              <a:t>ᵢ = </a:t>
            </a:r>
            <a:r>
              <a:rPr lang="en">
                <a:solidFill>
                  <a:srgbClr val="FCE5CD"/>
                </a:solidFill>
                <a:latin typeface="Nunito"/>
                <a:ea typeface="Nunito"/>
                <a:cs typeface="Nunito"/>
                <a:sym typeface="Nunito"/>
              </a:rPr>
              <a:t>b</a:t>
            </a:r>
            <a:r>
              <a:rPr lang="en" sz="1600">
                <a:solidFill>
                  <a:srgbClr val="FCE5CD"/>
                </a:solidFill>
                <a:latin typeface="Nunito"/>
                <a:ea typeface="Nunito"/>
                <a:cs typeface="Nunito"/>
                <a:sym typeface="Nunito"/>
              </a:rPr>
              <a:t>ᵢ</a:t>
            </a:r>
            <a:r>
              <a:rPr lang="en">
                <a:solidFill>
                  <a:srgbClr val="FCE5CD"/>
                </a:solidFill>
                <a:latin typeface="Nunito"/>
                <a:ea typeface="Nunito"/>
                <a:cs typeface="Nunito"/>
                <a:sym typeface="Nunito"/>
              </a:rPr>
              <a:t>₊₂ ;  n = (n-2) ;  for i=</a:t>
            </a:r>
            <a:r>
              <a:rPr lang="en" sz="1300">
                <a:solidFill>
                  <a:srgbClr val="FCE5CD"/>
                </a:solidFill>
                <a:latin typeface="Nunito"/>
                <a:ea typeface="Nunito"/>
                <a:cs typeface="Nunito"/>
                <a:sym typeface="Nunito"/>
              </a:rPr>
              <a:t>0</a:t>
            </a:r>
            <a:r>
              <a:rPr lang="en">
                <a:solidFill>
                  <a:srgbClr val="FCE5CD"/>
                </a:solidFill>
                <a:latin typeface="Nunito"/>
                <a:ea typeface="Nunito"/>
                <a:cs typeface="Nunito"/>
                <a:sym typeface="Nunito"/>
              </a:rPr>
              <a:t> to (n-1) ; </a:t>
            </a:r>
            <a:endParaRPr>
              <a:solidFill>
                <a:srgbClr val="FCE5CD"/>
              </a:solidFill>
              <a:latin typeface="Nunito"/>
              <a:ea typeface="Nunito"/>
              <a:cs typeface="Nunito"/>
              <a:sym typeface="Nunito"/>
            </a:endParaRPr>
          </a:p>
        </p:txBody>
      </p:sp>
      <p:sp>
        <p:nvSpPr>
          <p:cNvPr id="523" name="Google Shape;523;p25"/>
          <p:cNvSpPr txBox="1"/>
          <p:nvPr/>
        </p:nvSpPr>
        <p:spPr>
          <a:xfrm>
            <a:off x="174300" y="794188"/>
            <a:ext cx="28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Root finding</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      </a:t>
            </a:r>
            <a:r>
              <a:rPr lang="en">
                <a:solidFill>
                  <a:srgbClr val="F4CCCC"/>
                </a:solidFill>
                <a:latin typeface="Nunito"/>
                <a:ea typeface="Nunito"/>
                <a:cs typeface="Nunito"/>
                <a:sym typeface="Nunito"/>
              </a:rPr>
              <a:t> last = false ; phi = 1.0e-12 ;</a:t>
            </a:r>
            <a:endParaRPr>
              <a:solidFill>
                <a:srgbClr val="F4CCCC"/>
              </a:solidFill>
              <a:latin typeface="Nunito"/>
              <a:ea typeface="Nunito"/>
              <a:cs typeface="Nunito"/>
              <a:sym typeface="Nunito"/>
            </a:endParaRPr>
          </a:p>
        </p:txBody>
      </p:sp>
      <p:sp>
        <p:nvSpPr>
          <p:cNvPr id="524" name="Google Shape;524;p25"/>
          <p:cNvSpPr txBox="1"/>
          <p:nvPr/>
        </p:nvSpPr>
        <p:spPr>
          <a:xfrm>
            <a:off x="581675" y="1252225"/>
            <a:ext cx="231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if( n =1 ) root =( a</a:t>
            </a:r>
            <a:r>
              <a:rPr lang="en" sz="16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 a</a:t>
            </a:r>
            <a:r>
              <a:rPr lang="en" sz="1600">
                <a:solidFill>
                  <a:srgbClr val="FCE5CD"/>
                </a:solidFill>
                <a:latin typeface="Nunito"/>
                <a:ea typeface="Nunito"/>
                <a:cs typeface="Nunito"/>
                <a:sym typeface="Nunito"/>
              </a:rPr>
              <a:t>ₙ </a:t>
            </a:r>
            <a:r>
              <a:rPr lang="en">
                <a:solidFill>
                  <a:srgbClr val="FCE5CD"/>
                </a:solidFill>
                <a:latin typeface="Nunito"/>
                <a:ea typeface="Nunito"/>
                <a:cs typeface="Nunito"/>
                <a:sym typeface="Nunito"/>
              </a:rPr>
              <a:t>) ;</a:t>
            </a:r>
            <a:endParaRPr>
              <a:solidFill>
                <a:srgbClr val="FCE5CD"/>
              </a:solidFill>
              <a:latin typeface="Nunito"/>
              <a:ea typeface="Nunito"/>
              <a:cs typeface="Nunito"/>
              <a:sym typeface="Nunito"/>
            </a:endParaRPr>
          </a:p>
        </p:txBody>
      </p:sp>
      <p:sp>
        <p:nvSpPr>
          <p:cNvPr id="525" name="Google Shape;525;p25"/>
          <p:cNvSpPr txBox="1"/>
          <p:nvPr/>
        </p:nvSpPr>
        <p:spPr>
          <a:xfrm>
            <a:off x="674400" y="1582200"/>
            <a:ext cx="2724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else if(n=2) </a:t>
            </a:r>
            <a:r>
              <a:rPr lang="en">
                <a:solidFill>
                  <a:srgbClr val="F4CCCC"/>
                </a:solidFill>
                <a:latin typeface="Nunito"/>
                <a:ea typeface="Nunito"/>
                <a:cs typeface="Nunito"/>
                <a:sym typeface="Nunito"/>
              </a:rPr>
              <a:t>last = true ;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call-&gt; printRoot( a</a:t>
            </a:r>
            <a:r>
              <a:rPr lang="en" sz="1500">
                <a:solidFill>
                  <a:srgbClr val="FCE5CD"/>
                </a:solidFill>
                <a:latin typeface="Nunito"/>
                <a:ea typeface="Nunito"/>
                <a:cs typeface="Nunito"/>
                <a:sym typeface="Nunito"/>
              </a:rPr>
              <a:t>ₙ, </a:t>
            </a:r>
            <a:r>
              <a:rPr lang="en">
                <a:solidFill>
                  <a:srgbClr val="FCE5CD"/>
                </a:solidFill>
                <a:latin typeface="Nunito"/>
                <a:ea typeface="Nunito"/>
                <a:cs typeface="Nunito"/>
                <a:sym typeface="Nunito"/>
              </a:rPr>
              <a:t>a</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a</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₋₂ );</a:t>
            </a:r>
            <a:endParaRPr>
              <a:solidFill>
                <a:srgbClr val="FCE5CD"/>
              </a:solidFill>
              <a:latin typeface="Nunito"/>
              <a:ea typeface="Nunito"/>
              <a:cs typeface="Nunito"/>
              <a:sym typeface="Nunito"/>
            </a:endParaRPr>
          </a:p>
        </p:txBody>
      </p:sp>
      <p:sp>
        <p:nvSpPr>
          <p:cNvPr id="526" name="Google Shape;526;p25"/>
          <p:cNvSpPr txBox="1"/>
          <p:nvPr/>
        </p:nvSpPr>
        <p:spPr>
          <a:xfrm>
            <a:off x="946200" y="2122025"/>
            <a:ext cx="3625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else  while(1)</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cal_col(a,b) ;     cal_col(b,c)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cal_p_q()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ratio_p = △p/p’ ;   ratio_q = △q/q’;</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if(abs(b₀&lt;=phi) &amp; abs(b₁&lt;=phi) or</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abs(ratio_p&lt;=phi) or abs(ratio_q&lt;=phi))</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call-&gt; printRoot(1,p,q) ;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if(n=4) </a:t>
            </a:r>
            <a:r>
              <a:rPr lang="en">
                <a:solidFill>
                  <a:srgbClr val="F4CCCC"/>
                </a:solidFill>
                <a:latin typeface="Nunito"/>
                <a:ea typeface="Nunito"/>
                <a:cs typeface="Nunito"/>
                <a:sym typeface="Nunito"/>
              </a:rPr>
              <a:t>last = true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call-&gt; printRoot(b</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,b</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₋₁,b</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₋₂) ; break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if(n=3) root = b</a:t>
            </a:r>
            <a:r>
              <a:rPr lang="en" sz="1500">
                <a:solidFill>
                  <a:srgbClr val="FCE5CD"/>
                </a:solidFill>
                <a:latin typeface="Nunito"/>
                <a:ea typeface="Nunito"/>
                <a:cs typeface="Nunito"/>
                <a:sym typeface="Nunito"/>
              </a:rPr>
              <a:t>ₙ</a:t>
            </a:r>
            <a:r>
              <a:rPr lang="en">
                <a:solidFill>
                  <a:srgbClr val="FCE5CD"/>
                </a:solidFill>
                <a:latin typeface="Nunito"/>
                <a:ea typeface="Nunito"/>
                <a:cs typeface="Nunito"/>
                <a:sym typeface="Nunito"/>
              </a:rPr>
              <a:t>₋₁/ b</a:t>
            </a:r>
            <a:r>
              <a:rPr lang="en" sz="1500">
                <a:solidFill>
                  <a:srgbClr val="FCE5CD"/>
                </a:solidFill>
                <a:latin typeface="Nunito"/>
                <a:ea typeface="Nunito"/>
                <a:cs typeface="Nunito"/>
                <a:sym typeface="Nunito"/>
              </a:rPr>
              <a:t>ₙ </a:t>
            </a:r>
            <a:r>
              <a:rPr lang="en">
                <a:solidFill>
                  <a:srgbClr val="FCE5CD"/>
                </a:solidFill>
                <a:latin typeface="Nunito"/>
                <a:ea typeface="Nunito"/>
                <a:cs typeface="Nunito"/>
                <a:sym typeface="Nunito"/>
              </a:rPr>
              <a:t>; break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call-&gt;  reduce_equation() ;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t>
            </a:r>
            <a:endParaRPr>
              <a:solidFill>
                <a:srgbClr val="F4CCCC"/>
              </a:solidFill>
              <a:latin typeface="Nunito"/>
              <a:ea typeface="Nunito"/>
              <a:cs typeface="Nunito"/>
              <a:sym typeface="Nunito"/>
            </a:endParaRPr>
          </a:p>
        </p:txBody>
      </p:sp>
      <p:cxnSp>
        <p:nvCxnSpPr>
          <p:cNvPr id="527" name="Google Shape;527;p25"/>
          <p:cNvCxnSpPr/>
          <p:nvPr/>
        </p:nvCxnSpPr>
        <p:spPr>
          <a:xfrm flipH="1">
            <a:off x="4486200" y="1094875"/>
            <a:ext cx="9600" cy="2927400"/>
          </a:xfrm>
          <a:prstGeom prst="straightConnector1">
            <a:avLst/>
          </a:prstGeom>
          <a:noFill/>
          <a:ln cap="flat" cmpd="sng" w="9525">
            <a:solidFill>
              <a:schemeClr val="dk2"/>
            </a:solidFill>
            <a:prstDash val="solid"/>
            <a:round/>
            <a:headEnd len="med" w="med" type="none"/>
            <a:tailEnd len="med" w="med" type="none"/>
          </a:ln>
        </p:spPr>
      </p:cxnSp>
      <p:sp>
        <p:nvSpPr>
          <p:cNvPr id="528" name="Google Shape;528;p25"/>
          <p:cNvSpPr txBox="1"/>
          <p:nvPr/>
        </p:nvSpPr>
        <p:spPr>
          <a:xfrm>
            <a:off x="4867200" y="2266650"/>
            <a:ext cx="39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r</a:t>
            </a:r>
            <a:r>
              <a:rPr lang="en">
                <a:solidFill>
                  <a:schemeClr val="lt1"/>
                </a:solidFill>
                <a:latin typeface="Nunito"/>
                <a:ea typeface="Nunito"/>
                <a:cs typeface="Nunito"/>
                <a:sym typeface="Nunito"/>
              </a:rPr>
              <a:t>emove_error(double v)</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i</a:t>
            </a:r>
            <a:r>
              <a:rPr lang="en">
                <a:solidFill>
                  <a:srgbClr val="FCE5CD"/>
                </a:solidFill>
                <a:latin typeface="Nunito"/>
                <a:ea typeface="Nunito"/>
                <a:cs typeface="Nunito"/>
                <a:sym typeface="Nunito"/>
              </a:rPr>
              <a:t>nt i = v;</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i</a:t>
            </a:r>
            <a:r>
              <a:rPr lang="en">
                <a:solidFill>
                  <a:srgbClr val="FCE5CD"/>
                </a:solidFill>
                <a:latin typeface="Nunito"/>
                <a:ea typeface="Nunito"/>
                <a:cs typeface="Nunito"/>
                <a:sym typeface="Nunito"/>
              </a:rPr>
              <a:t>f (abs(i - v)&lt;= phi) v = (double) i ;</a:t>
            </a:r>
            <a:endParaRPr>
              <a:solidFill>
                <a:srgbClr val="FCE5CD"/>
              </a:solidFill>
              <a:latin typeface="Nunito"/>
              <a:ea typeface="Nunito"/>
              <a:cs typeface="Nunito"/>
              <a:sym typeface="Nunito"/>
            </a:endParaRPr>
          </a:p>
        </p:txBody>
      </p:sp>
      <p:sp>
        <p:nvSpPr>
          <p:cNvPr id="529" name="Google Shape;529;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6"/>
          <p:cNvSpPr txBox="1"/>
          <p:nvPr>
            <p:ph type="ctrTitle"/>
          </p:nvPr>
        </p:nvSpPr>
        <p:spPr>
          <a:xfrm>
            <a:off x="1386800" y="643025"/>
            <a:ext cx="4170300" cy="74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t>printRoot(double x, double y, double z)</a:t>
            </a:r>
            <a:endParaRPr sz="1600"/>
          </a:p>
        </p:txBody>
      </p:sp>
      <p:sp>
        <p:nvSpPr>
          <p:cNvPr id="535" name="Google Shape;535;p26"/>
          <p:cNvSpPr txBox="1"/>
          <p:nvPr>
            <p:ph idx="1" type="subTitle"/>
          </p:nvPr>
        </p:nvSpPr>
        <p:spPr>
          <a:xfrm>
            <a:off x="2745200" y="1161500"/>
            <a:ext cx="7854300" cy="38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CE5CD"/>
                </a:solidFill>
              </a:rPr>
              <a:t>if( !last ) </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y</a:t>
            </a:r>
            <a:r>
              <a:rPr lang="en" sz="1400">
                <a:solidFill>
                  <a:srgbClr val="FCE5CD"/>
                </a:solidFill>
              </a:rPr>
              <a:t> = -1*remove_error(y) ; </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z</a:t>
            </a:r>
            <a:r>
              <a:rPr lang="en" sz="1400">
                <a:solidFill>
                  <a:srgbClr val="FCE5CD"/>
                </a:solidFill>
              </a:rPr>
              <a:t> = -1*remove_error(z) ;</a:t>
            </a:r>
            <a:endParaRPr sz="1400">
              <a:solidFill>
                <a:srgbClr val="FCE5CD"/>
              </a:solidFill>
            </a:endParaRPr>
          </a:p>
          <a:p>
            <a:pPr indent="0" lvl="0" marL="0" rtl="0" algn="l">
              <a:spcBef>
                <a:spcPts val="0"/>
              </a:spcBef>
              <a:spcAft>
                <a:spcPts val="0"/>
              </a:spcAft>
              <a:buNone/>
            </a:pPr>
            <a:r>
              <a:rPr lang="en" sz="1400">
                <a:solidFill>
                  <a:srgbClr val="FCE5CD"/>
                </a:solidFill>
              </a:rPr>
              <a:t>e</a:t>
            </a:r>
            <a:r>
              <a:rPr lang="en" sz="1400">
                <a:solidFill>
                  <a:srgbClr val="FCE5CD"/>
                </a:solidFill>
              </a:rPr>
              <a:t>lse</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y = remove_error(y) ; </a:t>
            </a:r>
            <a:endParaRPr sz="1400">
              <a:solidFill>
                <a:srgbClr val="FCE5CD"/>
              </a:solidFill>
            </a:endParaRPr>
          </a:p>
          <a:p>
            <a:pPr indent="0" lvl="0" marL="0" rtl="0" algn="l">
              <a:spcBef>
                <a:spcPts val="0"/>
              </a:spcBef>
              <a:spcAft>
                <a:spcPts val="0"/>
              </a:spcAft>
              <a:buNone/>
            </a:pPr>
            <a:r>
              <a:rPr lang="en" sz="1400">
                <a:solidFill>
                  <a:srgbClr val="FCE5CD"/>
                </a:solidFill>
              </a:rPr>
              <a:t>   z = remove_error(z) ;</a:t>
            </a:r>
            <a:endParaRPr sz="1400">
              <a:solidFill>
                <a:srgbClr val="FCE5CD"/>
              </a:solidFill>
            </a:endParaRPr>
          </a:p>
          <a:p>
            <a:pPr indent="0" lvl="0" marL="0" rtl="0" algn="l">
              <a:spcBef>
                <a:spcPts val="0"/>
              </a:spcBef>
              <a:spcAft>
                <a:spcPts val="0"/>
              </a:spcAft>
              <a:buNone/>
            </a:pPr>
            <a:r>
              <a:rPr lang="en" sz="1400">
                <a:solidFill>
                  <a:srgbClr val="FCE5CD"/>
                </a:solidFill>
              </a:rPr>
              <a:t> </a:t>
            </a:r>
            <a:endParaRPr sz="1400">
              <a:solidFill>
                <a:srgbClr val="FCE5CD"/>
              </a:solidFill>
            </a:endParaRPr>
          </a:p>
          <a:p>
            <a:pPr indent="0" lvl="0" marL="0" rtl="0" algn="l">
              <a:spcBef>
                <a:spcPts val="0"/>
              </a:spcBef>
              <a:spcAft>
                <a:spcPts val="0"/>
              </a:spcAft>
              <a:buNone/>
            </a:pPr>
            <a:r>
              <a:rPr lang="en" sz="1400">
                <a:solidFill>
                  <a:srgbClr val="FCE5CD"/>
                </a:solidFill>
              </a:rPr>
              <a:t>d</a:t>
            </a:r>
            <a:r>
              <a:rPr lang="en" sz="1400">
                <a:solidFill>
                  <a:srgbClr val="FCE5CD"/>
                </a:solidFill>
              </a:rPr>
              <a:t>etermine = (y*y) - 4*x*z ;</a:t>
            </a:r>
            <a:endParaRPr sz="1400">
              <a:solidFill>
                <a:srgbClr val="FCE5CD"/>
              </a:solidFill>
            </a:endParaRPr>
          </a:p>
          <a:p>
            <a:pPr indent="0" lvl="0" marL="0" rtl="0" algn="l">
              <a:spcBef>
                <a:spcPts val="0"/>
              </a:spcBef>
              <a:spcAft>
                <a:spcPts val="0"/>
              </a:spcAft>
              <a:buNone/>
            </a:pPr>
            <a:r>
              <a:rPr lang="en" sz="1400">
                <a:solidFill>
                  <a:srgbClr val="FCE5CD"/>
                </a:solidFill>
              </a:rPr>
              <a:t>if(determine&gt;0) </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d</a:t>
            </a:r>
            <a:r>
              <a:rPr lang="en" sz="1400">
                <a:solidFill>
                  <a:srgbClr val="FCE5CD"/>
                </a:solidFill>
              </a:rPr>
              <a:t>etermine = sqrt( determine) ;</a:t>
            </a:r>
            <a:endParaRPr sz="1400">
              <a:solidFill>
                <a:srgbClr val="FCE5CD"/>
              </a:solidFill>
            </a:endParaRPr>
          </a:p>
          <a:p>
            <a:pPr indent="0" lvl="0" marL="0" rtl="0" algn="l">
              <a:spcBef>
                <a:spcPts val="0"/>
              </a:spcBef>
              <a:spcAft>
                <a:spcPts val="0"/>
              </a:spcAft>
              <a:buNone/>
            </a:pPr>
            <a:r>
              <a:rPr lang="en" sz="1400">
                <a:solidFill>
                  <a:srgbClr val="FCE5CD"/>
                </a:solidFill>
              </a:rPr>
              <a:t>   </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root_1</a:t>
            </a:r>
            <a:r>
              <a:rPr lang="en" sz="1400">
                <a:solidFill>
                  <a:srgbClr val="FCE5CD"/>
                </a:solidFill>
              </a:rPr>
              <a:t> = remove_error(((-y) - determine) / (2*x)) ;</a:t>
            </a:r>
            <a:endParaRPr sz="1400">
              <a:solidFill>
                <a:srgbClr val="FCE5CD"/>
              </a:solidFill>
            </a:endParaRPr>
          </a:p>
          <a:p>
            <a:pPr indent="0" lvl="0" marL="0" rtl="0" algn="l">
              <a:spcBef>
                <a:spcPts val="0"/>
              </a:spcBef>
              <a:spcAft>
                <a:spcPts val="0"/>
              </a:spcAft>
              <a:buNone/>
            </a:pPr>
            <a:r>
              <a:rPr lang="en" sz="1400">
                <a:solidFill>
                  <a:srgbClr val="FCE5CD"/>
                </a:solidFill>
              </a:rPr>
              <a:t>   </a:t>
            </a:r>
            <a:r>
              <a:rPr lang="en" sz="1400">
                <a:solidFill>
                  <a:srgbClr val="FCE5CD"/>
                </a:solidFill>
              </a:rPr>
              <a:t>root_2 = remove_error(((-y) + determine) / (2*x)) ;</a:t>
            </a:r>
            <a:endParaRPr sz="1400">
              <a:solidFill>
                <a:srgbClr val="FCE5CD"/>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536" name="Google Shape;536;p26"/>
          <p:cNvSpPr txBox="1"/>
          <p:nvPr/>
        </p:nvSpPr>
        <p:spPr>
          <a:xfrm>
            <a:off x="47400" y="67200"/>
            <a:ext cx="3768000" cy="89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Maven Pro"/>
                <a:ea typeface="Maven Pro"/>
                <a:cs typeface="Maven Pro"/>
                <a:sym typeface="Maven Pro"/>
              </a:rPr>
              <a:t>Bairstow algorithm (continued)</a:t>
            </a:r>
            <a:endParaRPr b="1" sz="1640">
              <a:solidFill>
                <a:schemeClr val="lt1"/>
              </a:solidFill>
              <a:latin typeface="Maven Pro"/>
              <a:ea typeface="Maven Pro"/>
              <a:cs typeface="Maven Pro"/>
              <a:sym typeface="Maven Pro"/>
            </a:endParaRPr>
          </a:p>
          <a:p>
            <a:pPr indent="0" lvl="0" marL="0" rtl="0" algn="l">
              <a:spcBef>
                <a:spcPts val="0"/>
              </a:spcBef>
              <a:spcAft>
                <a:spcPts val="0"/>
              </a:spcAft>
              <a:buClr>
                <a:srgbClr val="000000"/>
              </a:buClr>
              <a:buSzPts val="990"/>
              <a:buFont typeface="Arial"/>
              <a:buNone/>
            </a:pPr>
            <a:r>
              <a:t/>
            </a:r>
            <a:endParaRPr b="1" sz="154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537" name="Google Shape;537;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txBox="1"/>
          <p:nvPr>
            <p:ph type="ctrTitle"/>
          </p:nvPr>
        </p:nvSpPr>
        <p:spPr>
          <a:xfrm>
            <a:off x="0" y="-99950"/>
            <a:ext cx="2851200" cy="81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t>Gauss Elimination</a:t>
            </a:r>
            <a:endParaRPr sz="1600"/>
          </a:p>
        </p:txBody>
      </p:sp>
      <p:sp>
        <p:nvSpPr>
          <p:cNvPr id="543" name="Google Shape;543;p27"/>
          <p:cNvSpPr txBox="1"/>
          <p:nvPr>
            <p:ph idx="1" type="subTitle"/>
          </p:nvPr>
        </p:nvSpPr>
        <p:spPr>
          <a:xfrm>
            <a:off x="234250" y="629350"/>
            <a:ext cx="3150900" cy="4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F4CCCC"/>
                </a:solidFill>
              </a:rPr>
              <a:t>Consider a Augmented Matrix Ab</a:t>
            </a:r>
            <a:endParaRPr sz="1500">
              <a:solidFill>
                <a:srgbClr val="F4CCCC"/>
              </a:solidFill>
            </a:endParaRPr>
          </a:p>
        </p:txBody>
      </p:sp>
      <p:sp>
        <p:nvSpPr>
          <p:cNvPr id="544" name="Google Shape;544;p27"/>
          <p:cNvSpPr txBox="1"/>
          <p:nvPr/>
        </p:nvSpPr>
        <p:spPr>
          <a:xfrm>
            <a:off x="929050" y="1112950"/>
            <a:ext cx="3150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 for (i=0; i&lt;MAX_ROW; i++)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for (k=i+1; k&lt;MAX_ROW; k++)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M = -Ab[k][i]/Ab[i][i];</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for (j=i; j&lt;MAXCOL+1; j++)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Ab[k][j] = Ab[k][j] + M*Ab[i][j];</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endParaRPr>
              <a:solidFill>
                <a:srgbClr val="FCE5CD"/>
              </a:solidFill>
              <a:latin typeface="Nunito"/>
              <a:ea typeface="Nunito"/>
              <a:cs typeface="Nunito"/>
              <a:sym typeface="Nunito"/>
            </a:endParaRPr>
          </a:p>
          <a:p>
            <a:pPr indent="0" lvl="0" marL="0" rtl="0" algn="l">
              <a:spcBef>
                <a:spcPts val="0"/>
              </a:spcBef>
              <a:spcAft>
                <a:spcPts val="0"/>
              </a:spcAft>
              <a:buNone/>
            </a:pPr>
            <a:r>
              <a:t/>
            </a:r>
            <a:endParaRPr>
              <a:solidFill>
                <a:srgbClr val="FCE5CD"/>
              </a:solidFill>
              <a:latin typeface="Nunito"/>
              <a:ea typeface="Nunito"/>
              <a:cs typeface="Nunito"/>
              <a:sym typeface="Nunito"/>
            </a:endParaRPr>
          </a:p>
        </p:txBody>
      </p:sp>
      <p:sp>
        <p:nvSpPr>
          <p:cNvPr id="545" name="Google Shape;545;p27"/>
          <p:cNvSpPr txBox="1"/>
          <p:nvPr/>
        </p:nvSpPr>
        <p:spPr>
          <a:xfrm>
            <a:off x="177250" y="3174550"/>
            <a:ext cx="3684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So, the value of all variable of the linear equation are…</a:t>
            </a:r>
            <a:endParaRPr>
              <a:solidFill>
                <a:srgbClr val="F4CCCC"/>
              </a:solidFill>
              <a:latin typeface="Nunito"/>
              <a:ea typeface="Nunito"/>
              <a:cs typeface="Nunito"/>
              <a:sym typeface="Nunito"/>
            </a:endParaRPr>
          </a:p>
          <a:p>
            <a:pPr indent="0" lvl="0" marL="0" rtl="0" algn="l">
              <a:spcBef>
                <a:spcPts val="0"/>
              </a:spcBef>
              <a:spcAft>
                <a:spcPts val="0"/>
              </a:spcAft>
              <a:buNone/>
            </a:pPr>
            <a:r>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for i=0 to Row</a:t>
            </a:r>
            <a:r>
              <a:rPr lang="en">
                <a:solidFill>
                  <a:srgbClr val="FCE5CD"/>
                </a:solidFill>
                <a:latin typeface="Nunito"/>
                <a:ea typeface="Nunito"/>
                <a:cs typeface="Nunito"/>
                <a:sym typeface="Nunito"/>
              </a:rPr>
              <a:t>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Ab</a:t>
            </a:r>
            <a:r>
              <a:rPr lang="en" sz="1600">
                <a:solidFill>
                  <a:srgbClr val="FCE5CD"/>
                </a:solidFill>
                <a:latin typeface="Nunito"/>
                <a:ea typeface="Nunito"/>
                <a:cs typeface="Nunito"/>
                <a:sym typeface="Nunito"/>
              </a:rPr>
              <a:t>ᵢᵦ</a:t>
            </a:r>
            <a:r>
              <a:rPr lang="en">
                <a:solidFill>
                  <a:srgbClr val="FCE5CD"/>
                </a:solidFill>
                <a:latin typeface="Nunito"/>
                <a:ea typeface="Nunito"/>
                <a:cs typeface="Nunito"/>
                <a:sym typeface="Nunito"/>
              </a:rPr>
              <a:t>  ;  where </a:t>
            </a:r>
            <a:r>
              <a:rPr lang="en" sz="2400">
                <a:solidFill>
                  <a:srgbClr val="FCE5CD"/>
                </a:solidFill>
                <a:latin typeface="Nunito"/>
                <a:ea typeface="Nunito"/>
                <a:cs typeface="Nunito"/>
                <a:sym typeface="Nunito"/>
              </a:rPr>
              <a:t>ᵦ </a:t>
            </a:r>
            <a:r>
              <a:rPr lang="en">
                <a:solidFill>
                  <a:srgbClr val="FCE5CD"/>
                </a:solidFill>
                <a:latin typeface="Nunito"/>
                <a:ea typeface="Nunito"/>
                <a:cs typeface="Nunito"/>
                <a:sym typeface="Nunito"/>
              </a:rPr>
              <a:t>= number of column</a:t>
            </a:r>
            <a:endParaRPr>
              <a:solidFill>
                <a:srgbClr val="FCE5CD"/>
              </a:solidFill>
              <a:latin typeface="Nunito"/>
              <a:ea typeface="Nunito"/>
              <a:cs typeface="Nunito"/>
              <a:sym typeface="Nunito"/>
            </a:endParaRPr>
          </a:p>
        </p:txBody>
      </p:sp>
      <p:cxnSp>
        <p:nvCxnSpPr>
          <p:cNvPr id="546" name="Google Shape;546;p27"/>
          <p:cNvCxnSpPr/>
          <p:nvPr/>
        </p:nvCxnSpPr>
        <p:spPr>
          <a:xfrm>
            <a:off x="4122600" y="742800"/>
            <a:ext cx="24000" cy="318000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27"/>
          <p:cNvSpPr txBox="1"/>
          <p:nvPr/>
        </p:nvSpPr>
        <p:spPr>
          <a:xfrm>
            <a:off x="5312400" y="1271400"/>
            <a:ext cx="8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Ab = </a:t>
            </a:r>
            <a:endParaRPr>
              <a:solidFill>
                <a:srgbClr val="F4CCCC"/>
              </a:solidFill>
              <a:latin typeface="Nunito"/>
              <a:ea typeface="Nunito"/>
              <a:cs typeface="Nunito"/>
              <a:sym typeface="Nunito"/>
            </a:endParaRPr>
          </a:p>
        </p:txBody>
      </p:sp>
      <p:sp>
        <p:nvSpPr>
          <p:cNvPr id="548" name="Google Shape;548;p27"/>
          <p:cNvSpPr/>
          <p:nvPr/>
        </p:nvSpPr>
        <p:spPr>
          <a:xfrm>
            <a:off x="6252650" y="1372400"/>
            <a:ext cx="15720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-2    0       -4</a:t>
            </a:r>
            <a:endParaRPr/>
          </a:p>
          <a:p>
            <a:pPr indent="0" lvl="0" marL="0" rtl="0" algn="l">
              <a:spcBef>
                <a:spcPts val="0"/>
              </a:spcBef>
              <a:spcAft>
                <a:spcPts val="0"/>
              </a:spcAft>
              <a:buNone/>
            </a:pPr>
            <a:r>
              <a:rPr lang="en"/>
              <a:t>0   -5    1       -9</a:t>
            </a:r>
            <a:endParaRPr/>
          </a:p>
          <a:p>
            <a:pPr indent="0" lvl="0" marL="0" rtl="0" algn="l">
              <a:spcBef>
                <a:spcPts val="0"/>
              </a:spcBef>
              <a:spcAft>
                <a:spcPts val="0"/>
              </a:spcAft>
              <a:buNone/>
            </a:pPr>
            <a:r>
              <a:rPr lang="en"/>
              <a:t>4    0   -3      -10</a:t>
            </a:r>
            <a:endParaRPr/>
          </a:p>
        </p:txBody>
      </p:sp>
      <p:cxnSp>
        <p:nvCxnSpPr>
          <p:cNvPr id="549" name="Google Shape;549;p27"/>
          <p:cNvCxnSpPr/>
          <p:nvPr/>
        </p:nvCxnSpPr>
        <p:spPr>
          <a:xfrm>
            <a:off x="7221000" y="1463350"/>
            <a:ext cx="0" cy="4920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27"/>
          <p:cNvSpPr txBox="1"/>
          <p:nvPr/>
        </p:nvSpPr>
        <p:spPr>
          <a:xfrm>
            <a:off x="4187400" y="2092650"/>
            <a:ext cx="32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After applying Gauss elimination…</a:t>
            </a:r>
            <a:endParaRPr>
              <a:solidFill>
                <a:srgbClr val="F4CCCC"/>
              </a:solidFill>
              <a:latin typeface="Nunito"/>
              <a:ea typeface="Nunito"/>
              <a:cs typeface="Nunito"/>
              <a:sym typeface="Nunito"/>
            </a:endParaRPr>
          </a:p>
        </p:txBody>
      </p:sp>
      <p:sp>
        <p:nvSpPr>
          <p:cNvPr id="551" name="Google Shape;551;p27"/>
          <p:cNvSpPr txBox="1"/>
          <p:nvPr/>
        </p:nvSpPr>
        <p:spPr>
          <a:xfrm>
            <a:off x="5402400" y="2698500"/>
            <a:ext cx="6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Ab = </a:t>
            </a:r>
            <a:endParaRPr>
              <a:solidFill>
                <a:srgbClr val="F4CCCC"/>
              </a:solidFill>
              <a:latin typeface="Nunito"/>
              <a:ea typeface="Nunito"/>
              <a:cs typeface="Nunito"/>
              <a:sym typeface="Nunito"/>
            </a:endParaRPr>
          </a:p>
        </p:txBody>
      </p:sp>
      <p:sp>
        <p:nvSpPr>
          <p:cNvPr id="552" name="Google Shape;552;p27"/>
          <p:cNvSpPr/>
          <p:nvPr/>
        </p:nvSpPr>
        <p:spPr>
          <a:xfrm>
            <a:off x="6140400" y="2524400"/>
            <a:ext cx="1422000" cy="8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-2   0     -4</a:t>
            </a:r>
            <a:endParaRPr/>
          </a:p>
          <a:p>
            <a:pPr indent="0" lvl="0" marL="0" rtl="0" algn="l">
              <a:spcBef>
                <a:spcPts val="0"/>
              </a:spcBef>
              <a:spcAft>
                <a:spcPts val="0"/>
              </a:spcAft>
              <a:buNone/>
            </a:pPr>
            <a:r>
              <a:rPr lang="en"/>
              <a:t>0   -5   1     -9</a:t>
            </a:r>
            <a:endParaRPr/>
          </a:p>
          <a:p>
            <a:pPr indent="0" lvl="0" marL="0" rtl="0" algn="l">
              <a:spcBef>
                <a:spcPts val="0"/>
              </a:spcBef>
              <a:spcAft>
                <a:spcPts val="0"/>
              </a:spcAft>
              <a:buNone/>
            </a:pPr>
            <a:r>
              <a:rPr lang="en"/>
              <a:t>0    0  -7    -42 </a:t>
            </a:r>
            <a:endParaRPr/>
          </a:p>
        </p:txBody>
      </p:sp>
      <p:sp>
        <p:nvSpPr>
          <p:cNvPr id="553" name="Google Shape;553;p27"/>
          <p:cNvSpPr/>
          <p:nvPr/>
        </p:nvSpPr>
        <p:spPr>
          <a:xfrm>
            <a:off x="6320400" y="220400"/>
            <a:ext cx="15000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x  - 2y = -4</a:t>
            </a:r>
            <a:endParaRPr/>
          </a:p>
          <a:p>
            <a:pPr indent="0" lvl="0" marL="0" rtl="0" algn="l">
              <a:spcBef>
                <a:spcPts val="0"/>
              </a:spcBef>
              <a:spcAft>
                <a:spcPts val="0"/>
              </a:spcAft>
              <a:buNone/>
            </a:pPr>
            <a:r>
              <a:rPr lang="en"/>
              <a:t>-5y + z = -9</a:t>
            </a:r>
            <a:endParaRPr/>
          </a:p>
          <a:p>
            <a:pPr indent="0" lvl="0" marL="0" rtl="0" algn="l">
              <a:spcBef>
                <a:spcPts val="0"/>
              </a:spcBef>
              <a:spcAft>
                <a:spcPts val="0"/>
              </a:spcAft>
              <a:buNone/>
            </a:pPr>
            <a:r>
              <a:rPr lang="en"/>
              <a:t>4x  - 3z =-10</a:t>
            </a:r>
            <a:endParaRPr/>
          </a:p>
        </p:txBody>
      </p:sp>
      <p:sp>
        <p:nvSpPr>
          <p:cNvPr id="554" name="Google Shape;554;p27"/>
          <p:cNvSpPr txBox="1"/>
          <p:nvPr/>
        </p:nvSpPr>
        <p:spPr>
          <a:xfrm>
            <a:off x="4146600" y="220400"/>
            <a:ext cx="2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Let, the linear equation</a:t>
            </a:r>
            <a:endParaRPr>
              <a:solidFill>
                <a:srgbClr val="F4CCCC"/>
              </a:solidFill>
              <a:latin typeface="Nunito"/>
              <a:ea typeface="Nunito"/>
              <a:cs typeface="Nunito"/>
              <a:sym typeface="Nunito"/>
            </a:endParaRPr>
          </a:p>
        </p:txBody>
      </p:sp>
      <p:sp>
        <p:nvSpPr>
          <p:cNvPr id="555" name="Google Shape;555;p27"/>
          <p:cNvSpPr txBox="1"/>
          <p:nvPr/>
        </p:nvSpPr>
        <p:spPr>
          <a:xfrm>
            <a:off x="4187400" y="871200"/>
            <a:ext cx="20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Augmented Matrix</a:t>
            </a:r>
            <a:endParaRPr>
              <a:solidFill>
                <a:srgbClr val="F4CCCC"/>
              </a:solidFill>
              <a:latin typeface="Nunito"/>
              <a:ea typeface="Nunito"/>
              <a:cs typeface="Nunito"/>
              <a:sym typeface="Nunito"/>
            </a:endParaRPr>
          </a:p>
        </p:txBody>
      </p:sp>
      <p:cxnSp>
        <p:nvCxnSpPr>
          <p:cNvPr id="556" name="Google Shape;556;p27"/>
          <p:cNvCxnSpPr/>
          <p:nvPr/>
        </p:nvCxnSpPr>
        <p:spPr>
          <a:xfrm>
            <a:off x="6992400" y="2682550"/>
            <a:ext cx="0" cy="49200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27"/>
          <p:cNvSpPr txBox="1"/>
          <p:nvPr/>
        </p:nvSpPr>
        <p:spPr>
          <a:xfrm>
            <a:off x="4622400" y="3899225"/>
            <a:ext cx="220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So, variables…</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x</a:t>
            </a:r>
            <a:r>
              <a:rPr lang="en">
                <a:solidFill>
                  <a:srgbClr val="FCE5CD"/>
                </a:solidFill>
                <a:latin typeface="Nunito"/>
                <a:ea typeface="Nunito"/>
                <a:cs typeface="Nunito"/>
                <a:sym typeface="Nunito"/>
              </a:rPr>
              <a:t> = 2</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y</a:t>
            </a:r>
            <a:r>
              <a:rPr lang="en">
                <a:solidFill>
                  <a:srgbClr val="FCE5CD"/>
                </a:solidFill>
                <a:latin typeface="Nunito"/>
                <a:ea typeface="Nunito"/>
                <a:cs typeface="Nunito"/>
                <a:sym typeface="Nunito"/>
              </a:rPr>
              <a:t> = 3</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a:t>
            </a:r>
            <a:r>
              <a:rPr lang="en">
                <a:solidFill>
                  <a:srgbClr val="FCE5CD"/>
                </a:solidFill>
                <a:latin typeface="Nunito"/>
                <a:ea typeface="Nunito"/>
                <a:cs typeface="Nunito"/>
                <a:sym typeface="Nunito"/>
              </a:rPr>
              <a:t>z</a:t>
            </a:r>
            <a:r>
              <a:rPr lang="en">
                <a:solidFill>
                  <a:srgbClr val="FCE5CD"/>
                </a:solidFill>
                <a:latin typeface="Nunito"/>
                <a:ea typeface="Nunito"/>
                <a:cs typeface="Nunito"/>
                <a:sym typeface="Nunito"/>
              </a:rPr>
              <a:t> = 6</a:t>
            </a:r>
            <a:endParaRPr>
              <a:solidFill>
                <a:srgbClr val="FCE5CD"/>
              </a:solidFill>
              <a:latin typeface="Nunito"/>
              <a:ea typeface="Nunito"/>
              <a:cs typeface="Nunito"/>
              <a:sym typeface="Nunito"/>
            </a:endParaRPr>
          </a:p>
        </p:txBody>
      </p:sp>
      <p:sp>
        <p:nvSpPr>
          <p:cNvPr id="558" name="Google Shape;558;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9" name="Google Shape;559;p27"/>
          <p:cNvSpPr txBox="1"/>
          <p:nvPr/>
        </p:nvSpPr>
        <p:spPr>
          <a:xfrm>
            <a:off x="4265700" y="3304350"/>
            <a:ext cx="20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AD1DC"/>
                </a:solidFill>
                <a:latin typeface="Nunito"/>
                <a:ea typeface="Nunito"/>
                <a:cs typeface="Nunito"/>
                <a:sym typeface="Nunito"/>
              </a:rPr>
              <a:t>Back Substitution:</a:t>
            </a:r>
            <a:endParaRPr>
              <a:solidFill>
                <a:srgbClr val="EAD1DC"/>
              </a:solidFill>
              <a:latin typeface="Nunito"/>
              <a:ea typeface="Nunito"/>
              <a:cs typeface="Nunito"/>
              <a:sym typeface="Nunito"/>
            </a:endParaRPr>
          </a:p>
        </p:txBody>
      </p:sp>
      <p:sp>
        <p:nvSpPr>
          <p:cNvPr id="560" name="Google Shape;560;p27"/>
          <p:cNvSpPr txBox="1"/>
          <p:nvPr/>
        </p:nvSpPr>
        <p:spPr>
          <a:xfrm>
            <a:off x="6050400" y="3329050"/>
            <a:ext cx="172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z</a:t>
            </a:r>
            <a:r>
              <a:rPr lang="en">
                <a:solidFill>
                  <a:srgbClr val="FFF2CC"/>
                </a:solidFill>
                <a:latin typeface="Nunito"/>
                <a:ea typeface="Nunito"/>
                <a:cs typeface="Nunito"/>
                <a:sym typeface="Nunito"/>
              </a:rPr>
              <a:t>  = -42/-7 = 6</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y</a:t>
            </a:r>
            <a:r>
              <a:rPr lang="en">
                <a:solidFill>
                  <a:srgbClr val="FFF2CC"/>
                </a:solidFill>
                <a:latin typeface="Nunito"/>
                <a:ea typeface="Nunito"/>
                <a:cs typeface="Nunito"/>
                <a:sym typeface="Nunito"/>
              </a:rPr>
              <a:t>  = 3, x = 2</a:t>
            </a:r>
            <a:endParaRPr>
              <a:solidFill>
                <a:srgbClr val="FFF2CC"/>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8"/>
          <p:cNvSpPr txBox="1"/>
          <p:nvPr>
            <p:ph type="ctrTitle"/>
          </p:nvPr>
        </p:nvSpPr>
        <p:spPr>
          <a:xfrm>
            <a:off x="0" y="-9"/>
            <a:ext cx="4255500" cy="52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Jacobi Rotation Method</a:t>
            </a:r>
            <a:endParaRPr sz="1800"/>
          </a:p>
        </p:txBody>
      </p:sp>
      <p:sp>
        <p:nvSpPr>
          <p:cNvPr id="566" name="Google Shape;566;p28"/>
          <p:cNvSpPr txBox="1"/>
          <p:nvPr>
            <p:ph idx="1" type="subTitle"/>
          </p:nvPr>
        </p:nvSpPr>
        <p:spPr>
          <a:xfrm>
            <a:off x="194400" y="479025"/>
            <a:ext cx="8499000" cy="12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6B8AF"/>
                </a:solidFill>
              </a:rPr>
              <a:t>w</a:t>
            </a:r>
            <a:r>
              <a:rPr lang="en">
                <a:solidFill>
                  <a:srgbClr val="E6B8AF"/>
                </a:solidFill>
              </a:rPr>
              <a:t>hen dimension is too large Faddeev Leverrier algorithm will return a very large coefficients of the characteristic equation. But Bairstow algorithm will fail for large value.</a:t>
            </a:r>
            <a:endParaRPr>
              <a:solidFill>
                <a:srgbClr val="E6B8AF"/>
              </a:solidFill>
            </a:endParaRPr>
          </a:p>
          <a:p>
            <a:pPr indent="0" lvl="0" marL="0" rtl="0" algn="l">
              <a:spcBef>
                <a:spcPts val="0"/>
              </a:spcBef>
              <a:spcAft>
                <a:spcPts val="0"/>
              </a:spcAft>
              <a:buNone/>
            </a:pPr>
            <a:r>
              <a:rPr lang="en">
                <a:solidFill>
                  <a:srgbClr val="E6B8AF"/>
                </a:solidFill>
              </a:rPr>
              <a:t>So, in order to calculate eigenvalue for high </a:t>
            </a:r>
            <a:r>
              <a:rPr lang="en">
                <a:solidFill>
                  <a:srgbClr val="E6B8AF"/>
                </a:solidFill>
              </a:rPr>
              <a:t>dimension, we use jacobi iteration.</a:t>
            </a:r>
            <a:r>
              <a:rPr lang="en"/>
              <a:t> </a:t>
            </a:r>
            <a:endParaRPr/>
          </a:p>
        </p:txBody>
      </p:sp>
      <p:sp>
        <p:nvSpPr>
          <p:cNvPr id="567" name="Google Shape;567;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28"/>
          <p:cNvSpPr txBox="1"/>
          <p:nvPr/>
        </p:nvSpPr>
        <p:spPr>
          <a:xfrm>
            <a:off x="270925" y="1401900"/>
            <a:ext cx="242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for(i=0; i&lt;Dimen; i++)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for(j=0; j&lt;Dimen; j++)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d[i][j]= w[i][j];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if(i==j)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s[i][j]= 1;</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else</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s[i][j]=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569" name="Google Shape;569;p28"/>
          <p:cNvSpPr txBox="1"/>
          <p:nvPr/>
        </p:nvSpPr>
        <p:spPr>
          <a:xfrm>
            <a:off x="270925" y="3450300"/>
            <a:ext cx="2072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do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flag=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p=0; q=1;</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max= fabs(d[p][q]);</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570" name="Google Shape;570;p28"/>
          <p:cNvCxnSpPr/>
          <p:nvPr/>
        </p:nvCxnSpPr>
        <p:spPr>
          <a:xfrm flipH="1">
            <a:off x="2691325" y="1581200"/>
            <a:ext cx="36600" cy="2640600"/>
          </a:xfrm>
          <a:prstGeom prst="straightConnector1">
            <a:avLst/>
          </a:prstGeom>
          <a:noFill/>
          <a:ln cap="flat" cmpd="sng" w="9525">
            <a:solidFill>
              <a:schemeClr val="dk2"/>
            </a:solidFill>
            <a:prstDash val="solid"/>
            <a:round/>
            <a:headEnd len="med" w="med" type="none"/>
            <a:tailEnd len="med" w="med" type="none"/>
          </a:ln>
        </p:spPr>
      </p:cxnSp>
      <p:sp>
        <p:nvSpPr>
          <p:cNvPr id="571" name="Google Shape;571;p28"/>
          <p:cNvSpPr txBox="1"/>
          <p:nvPr/>
        </p:nvSpPr>
        <p:spPr>
          <a:xfrm>
            <a:off x="2807450" y="1463250"/>
            <a:ext cx="44193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if(d[p][p]==d[q][q])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if (d[p][q] &gt;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theta= pi/4;</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else</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theta= -pi/4;</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else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theta=0.5*atan(2*d[p][q]/(d[p][p]-d[q][q]));</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r>
              <a:rPr lang="en">
                <a:solidFill>
                  <a:srgbClr val="FFF2CC"/>
                </a:solidFill>
                <a:latin typeface="Nunito"/>
                <a:ea typeface="Nunito"/>
                <a:cs typeface="Nunito"/>
                <a:sym typeface="Nunito"/>
              </a:rPr>
              <a:t> s1[p][p]= cos(theta);</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s1t[p][p]= s1[p][p];</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s1[q][q]= cos(theta);   s1t[q][q]= s1[q][q];</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s1[p][q]= -sin(theta);  s1[q][p]= sin(theta);</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s1t[p][q]= s1[q][p];     s1t[q][p]= s1[p][q];</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72" name="Google Shape;572;p28"/>
          <p:cNvPicPr preferRelativeResize="0"/>
          <p:nvPr/>
        </p:nvPicPr>
        <p:blipFill>
          <a:blip r:embed="rId3">
            <a:alphaModFix/>
          </a:blip>
          <a:stretch>
            <a:fillRect/>
          </a:stretch>
        </p:blipFill>
        <p:spPr>
          <a:xfrm>
            <a:off x="5804888" y="1401900"/>
            <a:ext cx="3076575" cy="1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9"/>
          <p:cNvSpPr txBox="1"/>
          <p:nvPr>
            <p:ph type="ctrTitle"/>
          </p:nvPr>
        </p:nvSpPr>
        <p:spPr>
          <a:xfrm>
            <a:off x="44700" y="-36683"/>
            <a:ext cx="42555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Jacobi rotation(continued)</a:t>
            </a:r>
            <a:endParaRPr sz="1800"/>
          </a:p>
        </p:txBody>
      </p:sp>
      <p:sp>
        <p:nvSpPr>
          <p:cNvPr id="578" name="Google Shape;578;p29"/>
          <p:cNvSpPr txBox="1"/>
          <p:nvPr>
            <p:ph idx="1" type="subTitle"/>
          </p:nvPr>
        </p:nvSpPr>
        <p:spPr>
          <a:xfrm>
            <a:off x="316500" y="658725"/>
            <a:ext cx="4205400" cy="3773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584">
                <a:solidFill>
                  <a:srgbClr val="FFF2CC"/>
                </a:solidFill>
              </a:rPr>
              <a:t>for(i=0; i&lt;Dimen; i++) {</a:t>
            </a:r>
            <a:endParaRPr sz="2584">
              <a:solidFill>
                <a:srgbClr val="FFF2CC"/>
              </a:solidFill>
            </a:endParaRPr>
          </a:p>
          <a:p>
            <a:pPr indent="0" lvl="0" marL="0" rtl="0" algn="l">
              <a:spcBef>
                <a:spcPts val="0"/>
              </a:spcBef>
              <a:spcAft>
                <a:spcPts val="0"/>
              </a:spcAft>
              <a:buNone/>
            </a:pPr>
            <a:r>
              <a:rPr lang="en" sz="2584">
                <a:solidFill>
                  <a:srgbClr val="FFF2CC"/>
                </a:solidFill>
              </a:rPr>
              <a:t>      for(j=0; j&lt;Dimen; j++) {</a:t>
            </a:r>
            <a:endParaRPr sz="2584">
              <a:solidFill>
                <a:srgbClr val="FFF2CC"/>
              </a:solidFill>
            </a:endParaRPr>
          </a:p>
          <a:p>
            <a:pPr indent="0" lvl="0" marL="0" rtl="0" algn="l">
              <a:spcBef>
                <a:spcPts val="0"/>
              </a:spcBef>
              <a:spcAft>
                <a:spcPts val="0"/>
              </a:spcAft>
              <a:buNone/>
            </a:pPr>
            <a:r>
              <a:rPr lang="en" sz="2584">
                <a:solidFill>
                  <a:srgbClr val="FFF2CC"/>
                </a:solidFill>
              </a:rPr>
              <a:t>        temp[i][j]= 0;</a:t>
            </a:r>
            <a:endParaRPr sz="2584">
              <a:solidFill>
                <a:srgbClr val="FFF2CC"/>
              </a:solidFill>
            </a:endParaRPr>
          </a:p>
          <a:p>
            <a:pPr indent="0" lvl="0" marL="0" rtl="0" algn="l">
              <a:spcBef>
                <a:spcPts val="0"/>
              </a:spcBef>
              <a:spcAft>
                <a:spcPts val="0"/>
              </a:spcAft>
              <a:buNone/>
            </a:pPr>
            <a:r>
              <a:rPr lang="en" sz="2584">
                <a:solidFill>
                  <a:srgbClr val="FFF2CC"/>
                </a:solidFill>
              </a:rPr>
              <a:t>        for(p=0; p&lt;Dimen; p++)  temp[i][j]+= s1t[i][p]*d[p][j];</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t/>
            </a:r>
            <a:endParaRPr sz="2584">
              <a:solidFill>
                <a:srgbClr val="FFF2CC"/>
              </a:solidFill>
            </a:endParaRPr>
          </a:p>
          <a:p>
            <a:pPr indent="0" lvl="0" marL="0" rtl="0" algn="l">
              <a:spcBef>
                <a:spcPts val="0"/>
              </a:spcBef>
              <a:spcAft>
                <a:spcPts val="0"/>
              </a:spcAft>
              <a:buNone/>
            </a:pPr>
            <a:r>
              <a:rPr lang="en" sz="2584">
                <a:solidFill>
                  <a:srgbClr val="FFF2CC"/>
                </a:solidFill>
              </a:rPr>
              <a:t>    for(i=0; i&lt;Dimen; i++) {</a:t>
            </a:r>
            <a:endParaRPr sz="2584">
              <a:solidFill>
                <a:srgbClr val="FFF2CC"/>
              </a:solidFill>
            </a:endParaRPr>
          </a:p>
          <a:p>
            <a:pPr indent="0" lvl="0" marL="0" rtl="0" algn="l">
              <a:spcBef>
                <a:spcPts val="0"/>
              </a:spcBef>
              <a:spcAft>
                <a:spcPts val="0"/>
              </a:spcAft>
              <a:buNone/>
            </a:pPr>
            <a:r>
              <a:rPr lang="en" sz="2584">
                <a:solidFill>
                  <a:srgbClr val="FFF2CC"/>
                </a:solidFill>
              </a:rPr>
              <a:t>      for(j=0; j&lt;Dimen; j++) {</a:t>
            </a:r>
            <a:endParaRPr sz="2584">
              <a:solidFill>
                <a:srgbClr val="FFF2CC"/>
              </a:solidFill>
            </a:endParaRPr>
          </a:p>
          <a:p>
            <a:pPr indent="0" lvl="0" marL="0" rtl="0" algn="l">
              <a:spcBef>
                <a:spcPts val="0"/>
              </a:spcBef>
              <a:spcAft>
                <a:spcPts val="0"/>
              </a:spcAft>
              <a:buNone/>
            </a:pPr>
            <a:r>
              <a:rPr lang="en" sz="2584">
                <a:solidFill>
                  <a:srgbClr val="FFF2CC"/>
                </a:solidFill>
              </a:rPr>
              <a:t>        d[i][j]= 0;</a:t>
            </a:r>
            <a:endParaRPr sz="2584">
              <a:solidFill>
                <a:srgbClr val="FFF2CC"/>
              </a:solidFill>
            </a:endParaRPr>
          </a:p>
          <a:p>
            <a:pPr indent="0" lvl="0" marL="0" rtl="0" algn="l">
              <a:spcBef>
                <a:spcPts val="0"/>
              </a:spcBef>
              <a:spcAft>
                <a:spcPts val="0"/>
              </a:spcAft>
              <a:buNone/>
            </a:pPr>
            <a:r>
              <a:rPr lang="en" sz="2584">
                <a:solidFill>
                  <a:srgbClr val="FFF2CC"/>
                </a:solidFill>
              </a:rPr>
              <a:t>        for(p=0; p&lt;Dimen; p++)  d[i][j]+= temp[i][p]*s1[p][j];</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t/>
            </a:r>
            <a:endParaRPr sz="2584">
              <a:solidFill>
                <a:srgbClr val="FFF2CC"/>
              </a:solidFill>
            </a:endParaRPr>
          </a:p>
          <a:p>
            <a:pPr indent="0" lvl="0" marL="0" rtl="0" algn="l">
              <a:spcBef>
                <a:spcPts val="0"/>
              </a:spcBef>
              <a:spcAft>
                <a:spcPts val="0"/>
              </a:spcAft>
              <a:buNone/>
            </a:pPr>
            <a:r>
              <a:rPr lang="en" sz="2584">
                <a:solidFill>
                  <a:srgbClr val="FFF2CC"/>
                </a:solidFill>
              </a:rPr>
              <a:t>    for(i=0; i&lt;Dimen; i++) {</a:t>
            </a:r>
            <a:endParaRPr sz="2584">
              <a:solidFill>
                <a:srgbClr val="FFF2CC"/>
              </a:solidFill>
            </a:endParaRPr>
          </a:p>
          <a:p>
            <a:pPr indent="0" lvl="0" marL="0" rtl="0" algn="l">
              <a:spcBef>
                <a:spcPts val="0"/>
              </a:spcBef>
              <a:spcAft>
                <a:spcPts val="0"/>
              </a:spcAft>
              <a:buNone/>
            </a:pPr>
            <a:r>
              <a:rPr lang="en" sz="2584">
                <a:solidFill>
                  <a:srgbClr val="FFF2CC"/>
                </a:solidFill>
              </a:rPr>
              <a:t>      for(j=0; j&lt;Dimen; j++) {</a:t>
            </a:r>
            <a:endParaRPr sz="2584">
              <a:solidFill>
                <a:srgbClr val="FFF2CC"/>
              </a:solidFill>
            </a:endParaRPr>
          </a:p>
          <a:p>
            <a:pPr indent="0" lvl="0" marL="0" rtl="0" algn="l">
              <a:spcBef>
                <a:spcPts val="0"/>
              </a:spcBef>
              <a:spcAft>
                <a:spcPts val="0"/>
              </a:spcAft>
              <a:buNone/>
            </a:pPr>
            <a:r>
              <a:rPr lang="en" sz="2584">
                <a:solidFill>
                  <a:srgbClr val="FFF2CC"/>
                </a:solidFill>
              </a:rPr>
              <a:t>        temp[i][j]= 0;</a:t>
            </a:r>
            <a:endParaRPr sz="2584">
              <a:solidFill>
                <a:srgbClr val="FFF2CC"/>
              </a:solidFill>
            </a:endParaRPr>
          </a:p>
          <a:p>
            <a:pPr indent="0" lvl="0" marL="0" rtl="0" algn="l">
              <a:spcBef>
                <a:spcPts val="0"/>
              </a:spcBef>
              <a:spcAft>
                <a:spcPts val="0"/>
              </a:spcAft>
              <a:buNone/>
            </a:pPr>
            <a:r>
              <a:rPr lang="en" sz="2584">
                <a:solidFill>
                  <a:srgbClr val="FFF2CC"/>
                </a:solidFill>
              </a:rPr>
              <a:t>        for(p=0; p&lt;Dimen; p++)  temp[i][j]+= s[i][p]*s1[p][j];</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rPr lang="en" sz="2584">
                <a:solidFill>
                  <a:srgbClr val="FFF2CC"/>
                </a:solidFill>
              </a:rPr>
              <a:t>    }</a:t>
            </a:r>
            <a:endParaRPr sz="2584">
              <a:solidFill>
                <a:srgbClr val="FFF2CC"/>
              </a:solidFill>
            </a:endParaRPr>
          </a:p>
          <a:p>
            <a:pPr indent="0" lvl="0" marL="0" rtl="0" algn="l">
              <a:spcBef>
                <a:spcPts val="0"/>
              </a:spcBef>
              <a:spcAft>
                <a:spcPts val="0"/>
              </a:spcAft>
              <a:buNone/>
            </a:pPr>
            <a:r>
              <a:t/>
            </a:r>
            <a:endParaRPr/>
          </a:p>
        </p:txBody>
      </p:sp>
      <p:sp>
        <p:nvSpPr>
          <p:cNvPr id="579" name="Google Shape;579;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0" name="Google Shape;580;p29"/>
          <p:cNvSpPr txBox="1"/>
          <p:nvPr/>
        </p:nvSpPr>
        <p:spPr>
          <a:xfrm>
            <a:off x="5053625" y="1131375"/>
            <a:ext cx="34800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a:t>
            </a:r>
            <a:r>
              <a:rPr lang="en">
                <a:solidFill>
                  <a:srgbClr val="FFF2CC"/>
                </a:solidFill>
                <a:latin typeface="Nunito"/>
                <a:ea typeface="Nunito"/>
                <a:cs typeface="Nunito"/>
                <a:sym typeface="Nunito"/>
              </a:rPr>
              <a:t>   </a:t>
            </a:r>
            <a:r>
              <a:rPr lang="en" sz="1200">
                <a:solidFill>
                  <a:srgbClr val="FFF2CC"/>
                </a:solidFill>
                <a:latin typeface="Nunito"/>
                <a:ea typeface="Nunito"/>
                <a:cs typeface="Nunito"/>
                <a:sym typeface="Nunito"/>
              </a:rPr>
              <a:t>for(i=0; i&lt;Dimen; i++)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for(j=0; j&lt;Dimen; j++)  s[i][j]= temp[i][j];</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a:t>
            </a:r>
            <a:endParaRPr sz="1200">
              <a:solidFill>
                <a:srgbClr val="FFF2CC"/>
              </a:solidFill>
              <a:latin typeface="Nunito"/>
              <a:ea typeface="Nunito"/>
              <a:cs typeface="Nunito"/>
              <a:sym typeface="Nunito"/>
            </a:endParaRPr>
          </a:p>
          <a:p>
            <a:pPr indent="0" lvl="0" marL="0" rtl="0" algn="l">
              <a:spcBef>
                <a:spcPts val="0"/>
              </a:spcBef>
              <a:spcAft>
                <a:spcPts val="0"/>
              </a:spcAft>
              <a:buNone/>
            </a:pPr>
            <a:r>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for(i=0; i&lt;Dimen; i++)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for(j=0; j&lt;Dimen; j++)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if(i!=j)</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if(fabs(d[i][j]) &gt; zero) flag= 1;</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a:t>
            </a:r>
            <a:endParaRPr sz="1200">
              <a:solidFill>
                <a:srgbClr val="FFF2CC"/>
              </a:solidFill>
              <a:latin typeface="Nunito"/>
              <a:ea typeface="Nunito"/>
              <a:cs typeface="Nunito"/>
              <a:sym typeface="Nunito"/>
            </a:endParaRPr>
          </a:p>
          <a:p>
            <a:pPr indent="0" lvl="0" marL="0" rtl="0" algn="l">
              <a:spcBef>
                <a:spcPts val="0"/>
              </a:spcBef>
              <a:spcAft>
                <a:spcPts val="0"/>
              </a:spcAft>
              <a:buNone/>
            </a:pPr>
            <a:r>
              <a:rPr lang="en" sz="1200">
                <a:solidFill>
                  <a:srgbClr val="FFF2CC"/>
                </a:solidFill>
                <a:latin typeface="Nunito"/>
                <a:ea typeface="Nunito"/>
                <a:cs typeface="Nunito"/>
                <a:sym typeface="Nunito"/>
              </a:rPr>
              <a:t>  } while(flag==1);</a:t>
            </a:r>
            <a:endParaRPr sz="1200">
              <a:solidFill>
                <a:srgbClr val="FFF2CC"/>
              </a:solidFill>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cxnSp>
        <p:nvCxnSpPr>
          <p:cNvPr id="581" name="Google Shape;581;p29"/>
          <p:cNvCxnSpPr/>
          <p:nvPr/>
        </p:nvCxnSpPr>
        <p:spPr>
          <a:xfrm>
            <a:off x="4732750" y="627125"/>
            <a:ext cx="9300" cy="346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0"/>
          <p:cNvSpPr txBox="1"/>
          <p:nvPr>
            <p:ph type="ctrTitle"/>
          </p:nvPr>
        </p:nvSpPr>
        <p:spPr>
          <a:xfrm>
            <a:off x="235850" y="137650"/>
            <a:ext cx="72627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a:t>Singular </a:t>
            </a:r>
            <a:r>
              <a:rPr lang="en" sz="1900"/>
              <a:t>Value Decomposition</a:t>
            </a:r>
            <a:endParaRPr sz="1900"/>
          </a:p>
        </p:txBody>
      </p:sp>
      <p:sp>
        <p:nvSpPr>
          <p:cNvPr id="587" name="Google Shape;587;p30"/>
          <p:cNvSpPr txBox="1"/>
          <p:nvPr>
            <p:ph idx="1" type="subTitle"/>
          </p:nvPr>
        </p:nvSpPr>
        <p:spPr>
          <a:xfrm>
            <a:off x="1031600" y="833050"/>
            <a:ext cx="8219700" cy="5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CE5CD"/>
                </a:solidFill>
              </a:rPr>
              <a:t>Here SVD is used for </a:t>
            </a:r>
            <a:r>
              <a:rPr b="1" lang="en">
                <a:solidFill>
                  <a:srgbClr val="FCE5CD"/>
                </a:solidFill>
              </a:rPr>
              <a:t>Sampling a data which is considered as a matrix</a:t>
            </a:r>
            <a:r>
              <a:rPr b="1" lang="en"/>
              <a:t> </a:t>
            </a:r>
            <a:endParaRPr b="1"/>
          </a:p>
        </p:txBody>
      </p:sp>
      <p:sp>
        <p:nvSpPr>
          <p:cNvPr id="588" name="Google Shape;588;p30"/>
          <p:cNvSpPr txBox="1"/>
          <p:nvPr/>
        </p:nvSpPr>
        <p:spPr>
          <a:xfrm>
            <a:off x="1328550" y="1256950"/>
            <a:ext cx="455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4CCCC"/>
                </a:solidFill>
                <a:latin typeface="Nunito"/>
                <a:ea typeface="Nunito"/>
                <a:cs typeface="Nunito"/>
                <a:sym typeface="Nunito"/>
              </a:rPr>
              <a:t>Let, the data matrix is M (m</a:t>
            </a:r>
            <a:r>
              <a:rPr lang="en" sz="1100">
                <a:solidFill>
                  <a:srgbClr val="F4CCCC"/>
                </a:solidFill>
                <a:latin typeface="Nunito"/>
                <a:ea typeface="Nunito"/>
                <a:cs typeface="Nunito"/>
                <a:sym typeface="Nunito"/>
              </a:rPr>
              <a:t>🗙</a:t>
            </a:r>
            <a:r>
              <a:rPr lang="en" sz="1600">
                <a:solidFill>
                  <a:srgbClr val="F4CCCC"/>
                </a:solidFill>
                <a:latin typeface="Nunito"/>
                <a:ea typeface="Nunito"/>
                <a:cs typeface="Nunito"/>
                <a:sym typeface="Nunito"/>
              </a:rPr>
              <a:t>n), such that…</a:t>
            </a:r>
            <a:endParaRPr sz="1700">
              <a:solidFill>
                <a:srgbClr val="F4CCCC"/>
              </a:solidFill>
              <a:latin typeface="Nunito"/>
              <a:ea typeface="Nunito"/>
              <a:cs typeface="Nunito"/>
              <a:sym typeface="Nunito"/>
            </a:endParaRPr>
          </a:p>
        </p:txBody>
      </p:sp>
      <p:sp>
        <p:nvSpPr>
          <p:cNvPr id="589" name="Google Shape;589;p30"/>
          <p:cNvSpPr txBox="1"/>
          <p:nvPr/>
        </p:nvSpPr>
        <p:spPr>
          <a:xfrm>
            <a:off x="2712425" y="1736775"/>
            <a:ext cx="191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CE5CD"/>
                </a:solidFill>
                <a:latin typeface="Nunito"/>
                <a:ea typeface="Nunito"/>
                <a:cs typeface="Nunito"/>
                <a:sym typeface="Nunito"/>
              </a:rPr>
              <a:t>M = U </a:t>
            </a:r>
            <a:r>
              <a:rPr lang="en" sz="1800">
                <a:solidFill>
                  <a:srgbClr val="FCE5CD"/>
                </a:solidFill>
                <a:latin typeface="Nunito"/>
                <a:ea typeface="Nunito"/>
                <a:cs typeface="Nunito"/>
                <a:sym typeface="Nunito"/>
              </a:rPr>
              <a:t>Σ </a:t>
            </a:r>
            <a:r>
              <a:rPr lang="en" sz="1800">
                <a:solidFill>
                  <a:srgbClr val="FCE5CD"/>
                </a:solidFill>
                <a:latin typeface="Nunito"/>
                <a:ea typeface="Nunito"/>
                <a:cs typeface="Nunito"/>
                <a:sym typeface="Nunito"/>
              </a:rPr>
              <a:t>V</a:t>
            </a:r>
            <a:endParaRPr sz="1800">
              <a:solidFill>
                <a:srgbClr val="FCE5CD"/>
              </a:solidFill>
              <a:latin typeface="Nunito"/>
              <a:ea typeface="Nunito"/>
              <a:cs typeface="Nunito"/>
              <a:sym typeface="Nunito"/>
            </a:endParaRPr>
          </a:p>
        </p:txBody>
      </p:sp>
      <p:sp>
        <p:nvSpPr>
          <p:cNvPr id="590" name="Google Shape;590;p30"/>
          <p:cNvSpPr txBox="1"/>
          <p:nvPr/>
        </p:nvSpPr>
        <p:spPr>
          <a:xfrm>
            <a:off x="3751900" y="1639825"/>
            <a:ext cx="34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CE5CD"/>
                </a:solidFill>
                <a:latin typeface="Nunito"/>
                <a:ea typeface="Nunito"/>
                <a:cs typeface="Nunito"/>
                <a:sym typeface="Nunito"/>
              </a:rPr>
              <a:t>T</a:t>
            </a:r>
            <a:endParaRPr sz="1700">
              <a:solidFill>
                <a:srgbClr val="FCE5CD"/>
              </a:solidFill>
              <a:latin typeface="Nunito"/>
              <a:ea typeface="Nunito"/>
              <a:cs typeface="Nunito"/>
              <a:sym typeface="Nunito"/>
            </a:endParaRPr>
          </a:p>
        </p:txBody>
      </p:sp>
      <p:sp>
        <p:nvSpPr>
          <p:cNvPr id="591" name="Google Shape;591;p30"/>
          <p:cNvSpPr txBox="1"/>
          <p:nvPr/>
        </p:nvSpPr>
        <p:spPr>
          <a:xfrm>
            <a:off x="1547675" y="2417225"/>
            <a:ext cx="52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Where,</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U is a  mxm orthonormal eigenvectors of M M</a:t>
            </a:r>
            <a:endParaRPr>
              <a:solidFill>
                <a:srgbClr val="F4CCCC"/>
              </a:solidFill>
              <a:latin typeface="Nunito"/>
              <a:ea typeface="Nunito"/>
              <a:cs typeface="Nunito"/>
              <a:sym typeface="Nunito"/>
            </a:endParaRPr>
          </a:p>
        </p:txBody>
      </p:sp>
      <p:sp>
        <p:nvSpPr>
          <p:cNvPr id="592" name="Google Shape;592;p30"/>
          <p:cNvSpPr txBox="1"/>
          <p:nvPr/>
        </p:nvSpPr>
        <p:spPr>
          <a:xfrm>
            <a:off x="1766725" y="2963625"/>
            <a:ext cx="423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 is a m</a:t>
            </a:r>
            <a:r>
              <a:rPr lang="en" sz="1300">
                <a:solidFill>
                  <a:srgbClr val="F4CCCC"/>
                </a:solidFill>
                <a:latin typeface="Nunito"/>
                <a:ea typeface="Nunito"/>
                <a:cs typeface="Nunito"/>
                <a:sym typeface="Nunito"/>
              </a:rPr>
              <a:t>🗙</a:t>
            </a:r>
            <a:r>
              <a:rPr lang="en">
                <a:solidFill>
                  <a:srgbClr val="F4CCCC"/>
                </a:solidFill>
                <a:latin typeface="Nunito"/>
                <a:ea typeface="Nunito"/>
                <a:cs typeface="Nunito"/>
                <a:sym typeface="Nunito"/>
              </a:rPr>
              <a:t>n diagonal matrix of the singular values</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Which are the square roots of the eigenvalues of </a:t>
            </a:r>
            <a:endParaRPr>
              <a:solidFill>
                <a:srgbClr val="F4CCCC"/>
              </a:solidFill>
              <a:latin typeface="Nunito"/>
              <a:ea typeface="Nunito"/>
              <a:cs typeface="Nunito"/>
              <a:sym typeface="Nunito"/>
            </a:endParaRPr>
          </a:p>
          <a:p>
            <a:pPr indent="0" lvl="0" marL="0" rtl="0" algn="l">
              <a:spcBef>
                <a:spcPts val="0"/>
              </a:spcBef>
              <a:spcAft>
                <a:spcPts val="0"/>
              </a:spcAft>
              <a:buNone/>
            </a:pPr>
            <a:r>
              <a:t/>
            </a:r>
            <a:endParaRPr>
              <a:solidFill>
                <a:srgbClr val="F4CCCC"/>
              </a:solidFill>
              <a:latin typeface="Nunito"/>
              <a:ea typeface="Nunito"/>
              <a:cs typeface="Nunito"/>
              <a:sym typeface="Nunito"/>
            </a:endParaRPr>
          </a:p>
        </p:txBody>
      </p:sp>
      <p:sp>
        <p:nvSpPr>
          <p:cNvPr id="593" name="Google Shape;593;p30"/>
          <p:cNvSpPr txBox="1"/>
          <p:nvPr/>
        </p:nvSpPr>
        <p:spPr>
          <a:xfrm>
            <a:off x="1766725" y="3794925"/>
            <a:ext cx="40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V   is a n</a:t>
            </a:r>
            <a:r>
              <a:rPr lang="en" sz="1300">
                <a:solidFill>
                  <a:srgbClr val="F4CCCC"/>
                </a:solidFill>
                <a:latin typeface="Nunito"/>
                <a:ea typeface="Nunito"/>
                <a:cs typeface="Nunito"/>
                <a:sym typeface="Nunito"/>
              </a:rPr>
              <a:t>🗙</a:t>
            </a:r>
            <a:r>
              <a:rPr lang="en">
                <a:solidFill>
                  <a:srgbClr val="F4CCCC"/>
                </a:solidFill>
                <a:latin typeface="Nunito"/>
                <a:ea typeface="Nunito"/>
                <a:cs typeface="Nunito"/>
                <a:sym typeface="Nunito"/>
              </a:rPr>
              <a:t>n orthonormal eigenvectors of </a:t>
            </a:r>
            <a:r>
              <a:rPr lang="en">
                <a:solidFill>
                  <a:srgbClr val="F4CCCC"/>
                </a:solidFill>
                <a:latin typeface="Nunito"/>
                <a:ea typeface="Nunito"/>
                <a:cs typeface="Nunito"/>
                <a:sym typeface="Nunito"/>
              </a:rPr>
              <a:t>M</a:t>
            </a:r>
            <a:r>
              <a:rPr lang="en">
                <a:solidFill>
                  <a:srgbClr val="F4CCCC"/>
                </a:solidFill>
                <a:latin typeface="Nunito"/>
                <a:ea typeface="Nunito"/>
                <a:cs typeface="Nunito"/>
                <a:sym typeface="Nunito"/>
              </a:rPr>
              <a:t>  </a:t>
            </a:r>
            <a:r>
              <a:rPr lang="en">
                <a:solidFill>
                  <a:srgbClr val="F4CCCC"/>
                </a:solidFill>
                <a:latin typeface="Nunito"/>
                <a:ea typeface="Nunito"/>
                <a:cs typeface="Nunito"/>
                <a:sym typeface="Nunito"/>
              </a:rPr>
              <a:t>M</a:t>
            </a:r>
            <a:endParaRPr>
              <a:solidFill>
                <a:srgbClr val="F4CCCC"/>
              </a:solidFill>
              <a:latin typeface="Nunito"/>
              <a:ea typeface="Nunito"/>
              <a:cs typeface="Nunito"/>
              <a:sym typeface="Nunito"/>
            </a:endParaRPr>
          </a:p>
        </p:txBody>
      </p:sp>
      <p:sp>
        <p:nvSpPr>
          <p:cNvPr id="594" name="Google Shape;594;p30"/>
          <p:cNvSpPr txBox="1"/>
          <p:nvPr/>
        </p:nvSpPr>
        <p:spPr>
          <a:xfrm>
            <a:off x="1893575" y="3674225"/>
            <a:ext cx="3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pic>
        <p:nvPicPr>
          <p:cNvPr id="595" name="Google Shape;595;p30"/>
          <p:cNvPicPr preferRelativeResize="0"/>
          <p:nvPr/>
        </p:nvPicPr>
        <p:blipFill>
          <a:blip r:embed="rId3">
            <a:alphaModFix/>
          </a:blip>
          <a:stretch>
            <a:fillRect/>
          </a:stretch>
        </p:blipFill>
        <p:spPr>
          <a:xfrm>
            <a:off x="5941400" y="2417213"/>
            <a:ext cx="3113775" cy="2045874"/>
          </a:xfrm>
          <a:prstGeom prst="rect">
            <a:avLst/>
          </a:prstGeom>
          <a:noFill/>
          <a:ln>
            <a:noFill/>
          </a:ln>
        </p:spPr>
      </p:pic>
      <p:sp>
        <p:nvSpPr>
          <p:cNvPr id="596" name="Google Shape;596;p30"/>
          <p:cNvSpPr txBox="1"/>
          <p:nvPr/>
        </p:nvSpPr>
        <p:spPr>
          <a:xfrm>
            <a:off x="1893575" y="3394725"/>
            <a:ext cx="5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p>
        </p:txBody>
      </p:sp>
      <p:sp>
        <p:nvSpPr>
          <p:cNvPr id="597" name="Google Shape;597;p30"/>
          <p:cNvSpPr txBox="1"/>
          <p:nvPr/>
        </p:nvSpPr>
        <p:spPr>
          <a:xfrm>
            <a:off x="1766725" y="3463925"/>
            <a:ext cx="10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M</a:t>
            </a:r>
            <a:r>
              <a:rPr lang="en">
                <a:solidFill>
                  <a:srgbClr val="F4CCCC"/>
                </a:solidFill>
                <a:latin typeface="Nunito"/>
                <a:ea typeface="Nunito"/>
                <a:cs typeface="Nunito"/>
                <a:sym typeface="Nunito"/>
              </a:rPr>
              <a:t>  </a:t>
            </a:r>
            <a:r>
              <a:rPr lang="en">
                <a:solidFill>
                  <a:srgbClr val="F4CCCC"/>
                </a:solidFill>
                <a:latin typeface="Nunito"/>
                <a:ea typeface="Nunito"/>
                <a:cs typeface="Nunito"/>
                <a:sym typeface="Nunito"/>
              </a:rPr>
              <a:t>M</a:t>
            </a:r>
            <a:endParaRPr>
              <a:solidFill>
                <a:srgbClr val="F4CCCC"/>
              </a:solidFill>
              <a:latin typeface="Nunito"/>
              <a:ea typeface="Nunito"/>
              <a:cs typeface="Nunito"/>
              <a:sym typeface="Nunito"/>
            </a:endParaRPr>
          </a:p>
        </p:txBody>
      </p:sp>
      <p:sp>
        <p:nvSpPr>
          <p:cNvPr id="598" name="Google Shape;598;p30"/>
          <p:cNvSpPr txBox="1"/>
          <p:nvPr/>
        </p:nvSpPr>
        <p:spPr>
          <a:xfrm>
            <a:off x="5390600" y="2524925"/>
            <a:ext cx="4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p>
        </p:txBody>
      </p:sp>
      <p:sp>
        <p:nvSpPr>
          <p:cNvPr id="599" name="Google Shape;599;p30"/>
          <p:cNvSpPr txBox="1"/>
          <p:nvPr/>
        </p:nvSpPr>
        <p:spPr>
          <a:xfrm>
            <a:off x="5173975" y="3674225"/>
            <a:ext cx="4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p>
        </p:txBody>
      </p:sp>
      <p:sp>
        <p:nvSpPr>
          <p:cNvPr id="600" name="Google Shape;600;p30"/>
          <p:cNvSpPr txBox="1"/>
          <p:nvPr/>
        </p:nvSpPr>
        <p:spPr>
          <a:xfrm>
            <a:off x="5999125" y="1688875"/>
            <a:ext cx="39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For square matrix m = n</a:t>
            </a:r>
            <a:endParaRPr>
              <a:solidFill>
                <a:srgbClr val="FCE5CD"/>
              </a:solidFill>
              <a:latin typeface="Nunito"/>
              <a:ea typeface="Nunito"/>
              <a:cs typeface="Nunito"/>
              <a:sym typeface="Nunito"/>
            </a:endParaRPr>
          </a:p>
        </p:txBody>
      </p:sp>
      <p:sp>
        <p:nvSpPr>
          <p:cNvPr id="601" name="Google Shape;601;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1"/>
          <p:cNvSpPr txBox="1"/>
          <p:nvPr>
            <p:ph type="ctrTitle"/>
          </p:nvPr>
        </p:nvSpPr>
        <p:spPr>
          <a:xfrm>
            <a:off x="42875" y="170025"/>
            <a:ext cx="7829700" cy="96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1640"/>
              <a:t>Procedure of computing SVD of the given matrix M</a:t>
            </a:r>
            <a:endParaRPr sz="1640"/>
          </a:p>
          <a:p>
            <a:pPr indent="0" lvl="0" marL="0" rtl="0" algn="l">
              <a:spcBef>
                <a:spcPts val="0"/>
              </a:spcBef>
              <a:spcAft>
                <a:spcPts val="0"/>
              </a:spcAft>
              <a:buSzPts val="990"/>
              <a:buNone/>
            </a:pPr>
            <a:r>
              <a:t/>
            </a:r>
            <a:endParaRPr sz="1640"/>
          </a:p>
          <a:p>
            <a:pPr indent="0" lvl="0" marL="0" rtl="0" algn="l">
              <a:spcBef>
                <a:spcPts val="0"/>
              </a:spcBef>
              <a:spcAft>
                <a:spcPts val="0"/>
              </a:spcAft>
              <a:buSzPts val="990"/>
              <a:buNone/>
            </a:pPr>
            <a:r>
              <a:rPr lang="en" sz="1540">
                <a:solidFill>
                  <a:srgbClr val="F4CCCC"/>
                </a:solidFill>
              </a:rPr>
              <a:t>First of all </a:t>
            </a:r>
            <a:r>
              <a:rPr lang="en" sz="1540">
                <a:solidFill>
                  <a:srgbClr val="F4CCCC"/>
                </a:solidFill>
              </a:rPr>
              <a:t>we compute the right Eigenvector by finding eigenvalues of w = M  M</a:t>
            </a:r>
            <a:endParaRPr sz="1540">
              <a:solidFill>
                <a:srgbClr val="F4CCCC"/>
              </a:solidFill>
            </a:endParaRPr>
          </a:p>
        </p:txBody>
      </p:sp>
      <p:sp>
        <p:nvSpPr>
          <p:cNvPr id="607" name="Google Shape;607;p31"/>
          <p:cNvSpPr txBox="1"/>
          <p:nvPr>
            <p:ph idx="1" type="subTitle"/>
          </p:nvPr>
        </p:nvSpPr>
        <p:spPr>
          <a:xfrm>
            <a:off x="223325" y="1277425"/>
            <a:ext cx="81231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4CCCC"/>
                </a:solidFill>
              </a:rPr>
              <a:t>Solving characteristic equation |w-λI| = 0</a:t>
            </a:r>
            <a:endParaRPr/>
          </a:p>
        </p:txBody>
      </p:sp>
      <p:sp>
        <p:nvSpPr>
          <p:cNvPr id="608" name="Google Shape;608;p31"/>
          <p:cNvSpPr txBox="1"/>
          <p:nvPr/>
        </p:nvSpPr>
        <p:spPr>
          <a:xfrm>
            <a:off x="7252007" y="637625"/>
            <a:ext cx="2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sp>
        <p:nvSpPr>
          <p:cNvPr id="609" name="Google Shape;609;p31"/>
          <p:cNvSpPr txBox="1"/>
          <p:nvPr/>
        </p:nvSpPr>
        <p:spPr>
          <a:xfrm>
            <a:off x="336425" y="1594813"/>
            <a:ext cx="6993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We find n eigenvalues &amp; eigenvectors V</a:t>
            </a:r>
            <a:r>
              <a:rPr lang="en" sz="1800">
                <a:solidFill>
                  <a:srgbClr val="F4CCCC"/>
                </a:solidFill>
                <a:latin typeface="Nunito"/>
                <a:ea typeface="Nunito"/>
                <a:cs typeface="Nunito"/>
                <a:sym typeface="Nunito"/>
              </a:rPr>
              <a:t>ᵢ</a:t>
            </a:r>
            <a:r>
              <a:rPr lang="en">
                <a:solidFill>
                  <a:srgbClr val="F4CCCC"/>
                </a:solidFill>
                <a:latin typeface="Nunito"/>
                <a:ea typeface="Nunito"/>
                <a:cs typeface="Nunito"/>
                <a:sym typeface="Nunito"/>
              </a:rPr>
              <a:t> for the corresponding eigenvalues</a:t>
            </a:r>
            <a:endParaRPr>
              <a:solidFill>
                <a:srgbClr val="F4CC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610" name="Google Shape;610;p31"/>
          <p:cNvSpPr txBox="1"/>
          <p:nvPr/>
        </p:nvSpPr>
        <p:spPr>
          <a:xfrm>
            <a:off x="453450" y="1913025"/>
            <a:ext cx="7286700" cy="46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Now, create the right singular vector V from the normalize vectors V</a:t>
            </a:r>
            <a:r>
              <a:rPr lang="en" sz="1832">
                <a:solidFill>
                  <a:srgbClr val="F4CCCC"/>
                </a:solidFill>
                <a:latin typeface="Nunito"/>
                <a:ea typeface="Nunito"/>
                <a:cs typeface="Nunito"/>
                <a:sym typeface="Nunito"/>
              </a:rPr>
              <a:t>ᵢ</a:t>
            </a:r>
            <a:r>
              <a:rPr lang="en">
                <a:solidFill>
                  <a:srgbClr val="F4CCCC"/>
                </a:solidFill>
                <a:latin typeface="Nunito"/>
                <a:ea typeface="Nunito"/>
                <a:cs typeface="Nunito"/>
                <a:sym typeface="Nunito"/>
              </a:rPr>
              <a:t> such that …</a:t>
            </a:r>
            <a:endParaRPr>
              <a:latin typeface="Nunito"/>
              <a:ea typeface="Nunito"/>
              <a:cs typeface="Nunito"/>
              <a:sym typeface="Nunito"/>
            </a:endParaRPr>
          </a:p>
        </p:txBody>
      </p:sp>
      <p:sp>
        <p:nvSpPr>
          <p:cNvPr id="611" name="Google Shape;611;p31"/>
          <p:cNvSpPr txBox="1"/>
          <p:nvPr/>
        </p:nvSpPr>
        <p:spPr>
          <a:xfrm>
            <a:off x="769275" y="2680025"/>
            <a:ext cx="59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Nunito"/>
                <a:ea typeface="Nunito"/>
                <a:cs typeface="Nunito"/>
                <a:sym typeface="Nunito"/>
              </a:rPr>
              <a:t>V</a:t>
            </a:r>
            <a:r>
              <a:rPr lang="en" sz="1700">
                <a:solidFill>
                  <a:srgbClr val="F4CCCC"/>
                </a:solidFill>
                <a:latin typeface="Nunito"/>
                <a:ea typeface="Nunito"/>
                <a:cs typeface="Nunito"/>
                <a:sym typeface="Nunito"/>
              </a:rPr>
              <a:t> = </a:t>
            </a:r>
            <a:endParaRPr>
              <a:latin typeface="Nunito"/>
              <a:ea typeface="Nunito"/>
              <a:cs typeface="Nunito"/>
              <a:sym typeface="Nunito"/>
            </a:endParaRPr>
          </a:p>
        </p:txBody>
      </p:sp>
      <p:sp>
        <p:nvSpPr>
          <p:cNvPr id="612" name="Google Shape;612;p31"/>
          <p:cNvSpPr txBox="1"/>
          <p:nvPr/>
        </p:nvSpPr>
        <p:spPr>
          <a:xfrm>
            <a:off x="1422104" y="2566175"/>
            <a:ext cx="33291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4CCCC"/>
                </a:solidFill>
                <a:latin typeface="Nunito"/>
                <a:ea typeface="Nunito"/>
                <a:cs typeface="Nunito"/>
                <a:sym typeface="Nunito"/>
              </a:rPr>
              <a:t>[</a:t>
            </a:r>
            <a:r>
              <a:rPr lang="en" sz="1800">
                <a:solidFill>
                  <a:srgbClr val="F4CCCC"/>
                </a:solidFill>
                <a:latin typeface="Nunito"/>
                <a:ea typeface="Nunito"/>
                <a:cs typeface="Nunito"/>
                <a:sym typeface="Nunito"/>
              </a:rPr>
              <a:t> V₁   V₂   …   …   …   V</a:t>
            </a:r>
            <a:r>
              <a:rPr lang="en" sz="2200">
                <a:solidFill>
                  <a:srgbClr val="F4CCCC"/>
                </a:solidFill>
                <a:latin typeface="Nunito"/>
                <a:ea typeface="Nunito"/>
                <a:cs typeface="Nunito"/>
                <a:sym typeface="Nunito"/>
              </a:rPr>
              <a:t>ₙ </a:t>
            </a:r>
            <a:r>
              <a:rPr lang="en" sz="2900">
                <a:solidFill>
                  <a:srgbClr val="F4CCCC"/>
                </a:solidFill>
                <a:latin typeface="Nunito"/>
                <a:ea typeface="Nunito"/>
                <a:cs typeface="Nunito"/>
                <a:sym typeface="Nunito"/>
              </a:rPr>
              <a:t> </a:t>
            </a:r>
            <a:r>
              <a:rPr lang="en" sz="2500">
                <a:solidFill>
                  <a:srgbClr val="F4CCCC"/>
                </a:solidFill>
                <a:latin typeface="Nunito"/>
                <a:ea typeface="Nunito"/>
                <a:cs typeface="Nunito"/>
                <a:sym typeface="Nunito"/>
              </a:rPr>
              <a:t>]</a:t>
            </a:r>
            <a:endParaRPr sz="1200">
              <a:solidFill>
                <a:srgbClr val="F4CC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613" name="Google Shape;613;p31"/>
          <p:cNvSpPr txBox="1"/>
          <p:nvPr/>
        </p:nvSpPr>
        <p:spPr>
          <a:xfrm>
            <a:off x="611350" y="3153775"/>
            <a:ext cx="37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Then, calculate V </a:t>
            </a:r>
            <a:endParaRPr>
              <a:solidFill>
                <a:srgbClr val="F4CCCC"/>
              </a:solidFill>
              <a:latin typeface="Nunito"/>
              <a:ea typeface="Nunito"/>
              <a:cs typeface="Nunito"/>
              <a:sym typeface="Nunito"/>
            </a:endParaRPr>
          </a:p>
        </p:txBody>
      </p:sp>
      <p:sp>
        <p:nvSpPr>
          <p:cNvPr id="614" name="Google Shape;614;p31"/>
          <p:cNvSpPr txBox="1"/>
          <p:nvPr/>
        </p:nvSpPr>
        <p:spPr>
          <a:xfrm>
            <a:off x="1998775" y="3057700"/>
            <a:ext cx="3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sp>
        <p:nvSpPr>
          <p:cNvPr id="615" name="Google Shape;615;p31"/>
          <p:cNvSpPr txBox="1"/>
          <p:nvPr/>
        </p:nvSpPr>
        <p:spPr>
          <a:xfrm>
            <a:off x="904625" y="3729025"/>
            <a:ext cx="654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4CCCC"/>
                </a:solidFill>
                <a:latin typeface="Nunito"/>
                <a:ea typeface="Nunito"/>
                <a:cs typeface="Nunito"/>
                <a:sym typeface="Nunito"/>
              </a:rPr>
              <a:t>V  =  </a:t>
            </a:r>
            <a:endParaRPr>
              <a:latin typeface="Nunito"/>
              <a:ea typeface="Nunito"/>
              <a:cs typeface="Nunito"/>
              <a:sym typeface="Nunito"/>
            </a:endParaRPr>
          </a:p>
        </p:txBody>
      </p:sp>
      <p:sp>
        <p:nvSpPr>
          <p:cNvPr id="616" name="Google Shape;616;p31"/>
          <p:cNvSpPr txBox="1"/>
          <p:nvPr/>
        </p:nvSpPr>
        <p:spPr>
          <a:xfrm>
            <a:off x="1367100" y="3599125"/>
            <a:ext cx="30807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4CCCC"/>
                </a:solidFill>
                <a:latin typeface="Nunito"/>
                <a:ea typeface="Nunito"/>
                <a:cs typeface="Nunito"/>
                <a:sym typeface="Nunito"/>
              </a:rPr>
              <a:t>[</a:t>
            </a:r>
            <a:r>
              <a:rPr lang="en" sz="1800">
                <a:solidFill>
                  <a:srgbClr val="F4CCCC"/>
                </a:solidFill>
                <a:latin typeface="Nunito"/>
                <a:ea typeface="Nunito"/>
                <a:cs typeface="Nunito"/>
                <a:sym typeface="Nunito"/>
              </a:rPr>
              <a:t> V₁   V₂   …   …   …   V</a:t>
            </a:r>
            <a:r>
              <a:rPr lang="en" sz="2200">
                <a:solidFill>
                  <a:srgbClr val="F4CCCC"/>
                </a:solidFill>
                <a:latin typeface="Nunito"/>
                <a:ea typeface="Nunito"/>
                <a:cs typeface="Nunito"/>
                <a:sym typeface="Nunito"/>
              </a:rPr>
              <a:t>ₙ </a:t>
            </a:r>
            <a:r>
              <a:rPr lang="en" sz="2900">
                <a:solidFill>
                  <a:srgbClr val="F4CCCC"/>
                </a:solidFill>
                <a:latin typeface="Nunito"/>
                <a:ea typeface="Nunito"/>
                <a:cs typeface="Nunito"/>
                <a:sym typeface="Nunito"/>
              </a:rPr>
              <a:t> </a:t>
            </a:r>
            <a:r>
              <a:rPr lang="en" sz="2500">
                <a:solidFill>
                  <a:srgbClr val="F4CCCC"/>
                </a:solidFill>
                <a:latin typeface="Nunito"/>
                <a:ea typeface="Nunito"/>
                <a:cs typeface="Nunito"/>
                <a:sym typeface="Nunito"/>
              </a:rPr>
              <a:t>]</a:t>
            </a:r>
            <a:endParaRPr sz="1200">
              <a:solidFill>
                <a:srgbClr val="F4CC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617" name="Google Shape;617;p31"/>
          <p:cNvSpPr txBox="1"/>
          <p:nvPr/>
        </p:nvSpPr>
        <p:spPr>
          <a:xfrm>
            <a:off x="1243050" y="2650825"/>
            <a:ext cx="64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18" name="Google Shape;618;p31"/>
          <p:cNvSpPr txBox="1"/>
          <p:nvPr/>
        </p:nvSpPr>
        <p:spPr>
          <a:xfrm>
            <a:off x="1728050" y="3599125"/>
            <a:ext cx="3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latin typeface="Nunito"/>
              <a:ea typeface="Nunito"/>
              <a:cs typeface="Nunito"/>
              <a:sym typeface="Nunito"/>
            </a:endParaRPr>
          </a:p>
        </p:txBody>
      </p:sp>
      <p:sp>
        <p:nvSpPr>
          <p:cNvPr id="619" name="Google Shape;619;p31"/>
          <p:cNvSpPr txBox="1"/>
          <p:nvPr/>
        </p:nvSpPr>
        <p:spPr>
          <a:xfrm>
            <a:off x="2122850" y="3599125"/>
            <a:ext cx="4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latin typeface="Nunito"/>
              <a:ea typeface="Nunito"/>
              <a:cs typeface="Nunito"/>
              <a:sym typeface="Nunito"/>
            </a:endParaRPr>
          </a:p>
        </p:txBody>
      </p:sp>
      <p:sp>
        <p:nvSpPr>
          <p:cNvPr id="620" name="Google Shape;620;p31"/>
          <p:cNvSpPr txBox="1"/>
          <p:nvPr/>
        </p:nvSpPr>
        <p:spPr>
          <a:xfrm>
            <a:off x="3527150" y="3599125"/>
            <a:ext cx="5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latin typeface="Nunito"/>
              <a:ea typeface="Nunito"/>
              <a:cs typeface="Nunito"/>
              <a:sym typeface="Nunito"/>
            </a:endParaRPr>
          </a:p>
        </p:txBody>
      </p:sp>
      <p:sp>
        <p:nvSpPr>
          <p:cNvPr id="621" name="Google Shape;621;p31"/>
          <p:cNvSpPr txBox="1"/>
          <p:nvPr/>
        </p:nvSpPr>
        <p:spPr>
          <a:xfrm>
            <a:off x="1073800" y="3649000"/>
            <a:ext cx="4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latin typeface="Nunito"/>
              <a:ea typeface="Nunito"/>
              <a:cs typeface="Nunito"/>
              <a:sym typeface="Nunito"/>
            </a:endParaRPr>
          </a:p>
        </p:txBody>
      </p:sp>
      <p:sp>
        <p:nvSpPr>
          <p:cNvPr id="622" name="Google Shape;622;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23" name="Google Shape;623;p31"/>
          <p:cNvCxnSpPr/>
          <p:nvPr/>
        </p:nvCxnSpPr>
        <p:spPr>
          <a:xfrm flipH="1">
            <a:off x="4282036" y="2621175"/>
            <a:ext cx="5700" cy="17466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31"/>
          <p:cNvSpPr txBox="1"/>
          <p:nvPr/>
        </p:nvSpPr>
        <p:spPr>
          <a:xfrm>
            <a:off x="4447800" y="2650825"/>
            <a:ext cx="38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Then, we calculate Left singular factor U :</a:t>
            </a:r>
            <a:endParaRPr>
              <a:solidFill>
                <a:srgbClr val="FCE5CD"/>
              </a:solidFill>
              <a:latin typeface="Nunito"/>
              <a:ea typeface="Nunito"/>
              <a:cs typeface="Nunito"/>
              <a:sym typeface="Nunito"/>
            </a:endParaRPr>
          </a:p>
        </p:txBody>
      </p:sp>
      <p:sp>
        <p:nvSpPr>
          <p:cNvPr id="625" name="Google Shape;625;p31"/>
          <p:cNvSpPr txBox="1"/>
          <p:nvPr/>
        </p:nvSpPr>
        <p:spPr>
          <a:xfrm>
            <a:off x="4660625" y="3153825"/>
            <a:ext cx="410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2CC"/>
                </a:solidFill>
                <a:latin typeface="Nunito"/>
                <a:ea typeface="Nunito"/>
                <a:cs typeface="Nunito"/>
                <a:sym typeface="Nunito"/>
              </a:rPr>
              <a:t>U </a:t>
            </a:r>
            <a:r>
              <a:rPr lang="en">
                <a:solidFill>
                  <a:srgbClr val="FFF2CC"/>
                </a:solidFill>
                <a:latin typeface="Nunito"/>
                <a:ea typeface="Nunito"/>
                <a:cs typeface="Nunito"/>
                <a:sym typeface="Nunito"/>
              </a:rPr>
              <a:t>= </a:t>
            </a:r>
            <a:r>
              <a:rPr lang="en" sz="1500">
                <a:solidFill>
                  <a:srgbClr val="FFF2CC"/>
                </a:solidFill>
                <a:latin typeface="Nunito"/>
                <a:ea typeface="Nunito"/>
                <a:cs typeface="Nunito"/>
                <a:sym typeface="Nunito"/>
              </a:rPr>
              <a:t>A* Vт* S⁻¹</a:t>
            </a:r>
            <a:endParaRPr sz="1500">
              <a:solidFill>
                <a:srgbClr val="FFF2CC"/>
              </a:solidFill>
              <a:latin typeface="Nunito"/>
              <a:ea typeface="Nunito"/>
              <a:cs typeface="Nunito"/>
              <a:sym typeface="Nunito"/>
            </a:endParaRPr>
          </a:p>
          <a:p>
            <a:pPr indent="0" lvl="0" marL="0" rtl="0" algn="l">
              <a:spcBef>
                <a:spcPts val="0"/>
              </a:spcBef>
              <a:spcAft>
                <a:spcPts val="0"/>
              </a:spcAft>
              <a:buNone/>
            </a:pPr>
            <a:r>
              <a:rPr lang="en" sz="1500">
                <a:solidFill>
                  <a:srgbClr val="FFF2CC"/>
                </a:solidFill>
                <a:latin typeface="Nunito"/>
                <a:ea typeface="Nunito"/>
                <a:cs typeface="Nunito"/>
                <a:sym typeface="Nunito"/>
              </a:rPr>
              <a:t>w</a:t>
            </a:r>
            <a:r>
              <a:rPr lang="en" sz="1500">
                <a:solidFill>
                  <a:srgbClr val="FFF2CC"/>
                </a:solidFill>
                <a:latin typeface="Nunito"/>
                <a:ea typeface="Nunito"/>
                <a:cs typeface="Nunito"/>
                <a:sym typeface="Nunito"/>
              </a:rPr>
              <a:t>here S⁻¹ is the Inverse of the singular matrix</a:t>
            </a:r>
            <a:endParaRPr sz="1500">
              <a:solidFill>
                <a:srgbClr val="FFF2CC"/>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ctrTitle"/>
          </p:nvPr>
        </p:nvSpPr>
        <p:spPr>
          <a:xfrm>
            <a:off x="-39125" y="45000"/>
            <a:ext cx="8929800" cy="93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t>Why Leverage Score Sampling</a:t>
            </a:r>
            <a:endParaRPr sz="1600"/>
          </a:p>
          <a:p>
            <a:pPr indent="0" lvl="0" marL="0" rtl="0" algn="l">
              <a:spcBef>
                <a:spcPts val="0"/>
              </a:spcBef>
              <a:spcAft>
                <a:spcPts val="0"/>
              </a:spcAft>
              <a:buNone/>
            </a:pPr>
            <a:r>
              <a:rPr lang="en" sz="1600"/>
              <a:t>       In real life the leverage score sampling can be </a:t>
            </a:r>
            <a:r>
              <a:rPr lang="en" sz="1600"/>
              <a:t>useful</a:t>
            </a:r>
            <a:r>
              <a:rPr lang="en" sz="1600"/>
              <a:t> for various application</a:t>
            </a:r>
            <a:endParaRPr sz="1600"/>
          </a:p>
          <a:p>
            <a:pPr indent="0" lvl="0" marL="0" rtl="0" algn="l">
              <a:spcBef>
                <a:spcPts val="0"/>
              </a:spcBef>
              <a:spcAft>
                <a:spcPts val="0"/>
              </a:spcAft>
              <a:buNone/>
            </a:pPr>
            <a:r>
              <a:rPr lang="en" sz="1600"/>
              <a:t>                   </a:t>
            </a:r>
            <a:endParaRPr sz="1600"/>
          </a:p>
        </p:txBody>
      </p:sp>
      <p:sp>
        <p:nvSpPr>
          <p:cNvPr id="289" name="Google Shape;289;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14"/>
          <p:cNvSpPr txBox="1"/>
          <p:nvPr/>
        </p:nvSpPr>
        <p:spPr>
          <a:xfrm>
            <a:off x="503100" y="811925"/>
            <a:ext cx="83877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4CCCC"/>
                </a:solidFill>
                <a:latin typeface="Nunito"/>
                <a:ea typeface="Nunito"/>
                <a:cs typeface="Nunito"/>
                <a:sym typeface="Nunito"/>
              </a:rPr>
              <a:t>Medical research : In medical research, large data sets are often used to identify risk factors for various diseases. Leverage score sampling can be used to extract a representative subset of data points from these datasets, making it easier and faster to identify the risk factors</a:t>
            </a:r>
            <a:r>
              <a:rPr lang="en">
                <a:latin typeface="Nunito"/>
                <a:ea typeface="Nunito"/>
                <a:cs typeface="Nunito"/>
                <a:sym typeface="Nunito"/>
              </a:rPr>
              <a:t>.</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Finance : Here, large datasets are used to analyze market trends and predict stock prices. Leverage score sampling can extract a representative subset of data, making it easier to </a:t>
            </a:r>
            <a:r>
              <a:rPr lang="en">
                <a:solidFill>
                  <a:srgbClr val="FFF2CC"/>
                </a:solidFill>
                <a:latin typeface="Nunito"/>
                <a:ea typeface="Nunito"/>
                <a:cs typeface="Nunito"/>
                <a:sym typeface="Nunito"/>
              </a:rPr>
              <a:t>identify</a:t>
            </a:r>
            <a:r>
              <a:rPr lang="en">
                <a:solidFill>
                  <a:srgbClr val="FFF2CC"/>
                </a:solidFill>
                <a:latin typeface="Nunito"/>
                <a:ea typeface="Nunito"/>
                <a:cs typeface="Nunito"/>
                <a:sym typeface="Nunito"/>
              </a:rPr>
              <a:t> patterns &amp; make prediction. </a:t>
            </a:r>
            <a:endParaRPr>
              <a:solidFill>
                <a:srgbClr val="FFF2CC"/>
              </a:solidFill>
              <a:latin typeface="Nunito"/>
              <a:ea typeface="Nunito"/>
              <a:cs typeface="Nunito"/>
              <a:sym typeface="Nunito"/>
            </a:endParaRPr>
          </a:p>
          <a:p>
            <a:pPr indent="0" lvl="0" marL="0" rtl="0" algn="just">
              <a:spcBef>
                <a:spcPts val="0"/>
              </a:spcBef>
              <a:spcAft>
                <a:spcPts val="0"/>
              </a:spcAft>
              <a:buNone/>
            </a:pPr>
            <a:r>
              <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9CB9C"/>
                </a:solidFill>
                <a:latin typeface="Nunito"/>
                <a:ea typeface="Nunito"/>
                <a:cs typeface="Nunito"/>
                <a:sym typeface="Nunito"/>
              </a:rPr>
              <a:t>Marketing : Here, large datasets are used to analyze consumer behaviour &amp; develop marketing </a:t>
            </a:r>
            <a:r>
              <a:rPr lang="en">
                <a:solidFill>
                  <a:srgbClr val="F9CB9C"/>
                </a:solidFill>
                <a:latin typeface="Nunito"/>
                <a:ea typeface="Nunito"/>
                <a:cs typeface="Nunito"/>
                <a:sym typeface="Nunito"/>
              </a:rPr>
              <a:t>strategies</a:t>
            </a:r>
            <a:r>
              <a:rPr lang="en">
                <a:solidFill>
                  <a:srgbClr val="F9CB9C"/>
                </a:solidFill>
                <a:latin typeface="Nunito"/>
                <a:ea typeface="Nunito"/>
                <a:cs typeface="Nunito"/>
                <a:sym typeface="Nunito"/>
              </a:rPr>
              <a:t>. Leverage Score Sampling return a representative subset of dataset, making it easier to identify trends &amp; develop effective marketing campaigns.</a:t>
            </a:r>
            <a:endParaRPr>
              <a:solidFill>
                <a:srgbClr val="F9CB9C"/>
              </a:solidFill>
              <a:latin typeface="Nunito"/>
              <a:ea typeface="Nunito"/>
              <a:cs typeface="Nunito"/>
              <a:sym typeface="Nunito"/>
            </a:endParaRPr>
          </a:p>
          <a:p>
            <a:pPr indent="0" lvl="0" marL="0" rtl="0" algn="just">
              <a:spcBef>
                <a:spcPts val="0"/>
              </a:spcBef>
              <a:spcAft>
                <a:spcPts val="0"/>
              </a:spcAft>
              <a:buNone/>
            </a:pPr>
            <a:r>
              <a:t/>
            </a:r>
            <a:endParaRPr>
              <a:solidFill>
                <a:srgbClr val="F9CB9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Image &amp; Video processing : In this sector, Leverage score sampling is used to compress large images &amp; videos, making it easier to store &amp; transmit.</a:t>
            </a:r>
            <a:endParaRPr>
              <a:solidFill>
                <a:srgbClr val="FFF2CC"/>
              </a:solidFill>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0" rtl="0" algn="just">
              <a:spcBef>
                <a:spcPts val="0"/>
              </a:spcBef>
              <a:spcAft>
                <a:spcPts val="0"/>
              </a:spcAft>
              <a:buNone/>
            </a:pPr>
            <a:r>
              <a:rPr lang="en">
                <a:solidFill>
                  <a:srgbClr val="C9DAF8"/>
                </a:solidFill>
                <a:latin typeface="Nunito"/>
                <a:ea typeface="Nunito"/>
                <a:cs typeface="Nunito"/>
                <a:sym typeface="Nunito"/>
              </a:rPr>
              <a:t>Overall, leverage score sampling is an important technique in data analysis that can help to improve the efficiency &amp; effectiveness of analysis.</a:t>
            </a:r>
            <a:endParaRPr>
              <a:solidFill>
                <a:srgbClr val="C9DAF8"/>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txBox="1"/>
          <p:nvPr>
            <p:ph type="ctrTitle"/>
          </p:nvPr>
        </p:nvSpPr>
        <p:spPr>
          <a:xfrm>
            <a:off x="45700" y="68525"/>
            <a:ext cx="9144000" cy="6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40"/>
              <a:t>For calculating diagonal matrix ∑, we need n singular values which are the square </a:t>
            </a:r>
            <a:endParaRPr sz="1640"/>
          </a:p>
          <a:p>
            <a:pPr indent="0" lvl="0" marL="0" rtl="0" algn="l">
              <a:spcBef>
                <a:spcPts val="0"/>
              </a:spcBef>
              <a:spcAft>
                <a:spcPts val="0"/>
              </a:spcAft>
              <a:buSzPts val="990"/>
              <a:buNone/>
            </a:pPr>
            <a:r>
              <a:rPr lang="en" sz="1640"/>
              <a:t>Root of the eigenvalues of M</a:t>
            </a:r>
            <a:r>
              <a:rPr lang="en" sz="1640"/>
              <a:t>  </a:t>
            </a:r>
            <a:r>
              <a:rPr lang="en" sz="1640"/>
              <a:t>M</a:t>
            </a:r>
            <a:endParaRPr sz="1640"/>
          </a:p>
        </p:txBody>
      </p:sp>
      <p:sp>
        <p:nvSpPr>
          <p:cNvPr id="631" name="Google Shape;631;p32"/>
          <p:cNvSpPr txBox="1"/>
          <p:nvPr>
            <p:ph idx="1" type="subTitle"/>
          </p:nvPr>
        </p:nvSpPr>
        <p:spPr>
          <a:xfrm>
            <a:off x="45700" y="706025"/>
            <a:ext cx="8187900" cy="51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rgbClr val="F4CCCC"/>
                </a:solidFill>
              </a:rPr>
              <a:t>If the eigenvalues of M  M are  λ₁, λ₂ … … λ</a:t>
            </a:r>
            <a:r>
              <a:rPr lang="en" sz="2400">
                <a:solidFill>
                  <a:srgbClr val="F4CCCC"/>
                </a:solidFill>
              </a:rPr>
              <a:t>ₙ, </a:t>
            </a:r>
            <a:r>
              <a:rPr lang="en">
                <a:solidFill>
                  <a:srgbClr val="F4CCCC"/>
                </a:solidFill>
              </a:rPr>
              <a:t>then the singular values are σ₁,σ₂ … … ,σₙ</a:t>
            </a:r>
            <a:endParaRPr sz="1700">
              <a:solidFill>
                <a:srgbClr val="F4CCCC"/>
              </a:solidFill>
            </a:endParaRPr>
          </a:p>
        </p:txBody>
      </p:sp>
      <p:sp>
        <p:nvSpPr>
          <p:cNvPr id="632" name="Google Shape;632;p32"/>
          <p:cNvSpPr txBox="1"/>
          <p:nvPr/>
        </p:nvSpPr>
        <p:spPr>
          <a:xfrm>
            <a:off x="2912375" y="243575"/>
            <a:ext cx="3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a:t>
            </a:r>
            <a:endParaRPr>
              <a:solidFill>
                <a:schemeClr val="lt1"/>
              </a:solidFill>
              <a:latin typeface="Nunito"/>
              <a:ea typeface="Nunito"/>
              <a:cs typeface="Nunito"/>
              <a:sym typeface="Nunito"/>
            </a:endParaRPr>
          </a:p>
        </p:txBody>
      </p:sp>
      <p:sp>
        <p:nvSpPr>
          <p:cNvPr id="633" name="Google Shape;633;p32"/>
          <p:cNvSpPr txBox="1"/>
          <p:nvPr/>
        </p:nvSpPr>
        <p:spPr>
          <a:xfrm>
            <a:off x="2211825" y="706025"/>
            <a:ext cx="4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sp>
        <p:nvSpPr>
          <p:cNvPr id="634" name="Google Shape;634;p32"/>
          <p:cNvSpPr txBox="1"/>
          <p:nvPr/>
        </p:nvSpPr>
        <p:spPr>
          <a:xfrm>
            <a:off x="262700" y="1179100"/>
            <a:ext cx="203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Where</a:t>
            </a:r>
            <a:r>
              <a:rPr lang="en">
                <a:solidFill>
                  <a:srgbClr val="FCE5CD"/>
                </a:solidFill>
                <a:latin typeface="Nunito"/>
                <a:ea typeface="Nunito"/>
                <a:cs typeface="Nunito"/>
                <a:sym typeface="Nunito"/>
              </a:rPr>
              <a:t>  </a:t>
            </a:r>
            <a:r>
              <a:rPr lang="en">
                <a:solidFill>
                  <a:srgbClr val="FFF2CC"/>
                </a:solidFill>
                <a:latin typeface="Nunito"/>
                <a:ea typeface="Nunito"/>
                <a:cs typeface="Nunito"/>
                <a:sym typeface="Nunito"/>
              </a:rPr>
              <a:t>σ</a:t>
            </a:r>
            <a:r>
              <a:rPr lang="en" sz="1700">
                <a:solidFill>
                  <a:srgbClr val="FFF2CC"/>
                </a:solidFill>
                <a:latin typeface="Nunito"/>
                <a:ea typeface="Nunito"/>
                <a:cs typeface="Nunito"/>
                <a:sym typeface="Nunito"/>
              </a:rPr>
              <a:t>ᵢ</a:t>
            </a:r>
            <a:r>
              <a:rPr lang="en">
                <a:solidFill>
                  <a:srgbClr val="FFF2CC"/>
                </a:solidFill>
                <a:latin typeface="Nunito"/>
                <a:ea typeface="Nunito"/>
                <a:cs typeface="Nunito"/>
                <a:sym typeface="Nunito"/>
              </a:rPr>
              <a:t> =  √λ</a:t>
            </a:r>
            <a:r>
              <a:rPr lang="en" sz="1600">
                <a:solidFill>
                  <a:srgbClr val="FFF2CC"/>
                </a:solidFill>
                <a:latin typeface="Nunito"/>
                <a:ea typeface="Nunito"/>
                <a:cs typeface="Nunito"/>
                <a:sym typeface="Nunito"/>
              </a:rPr>
              <a:t>ᵢ</a:t>
            </a: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p:txBody>
      </p:sp>
      <p:sp>
        <p:nvSpPr>
          <p:cNvPr id="635" name="Google Shape;635;p32"/>
          <p:cNvSpPr/>
          <p:nvPr/>
        </p:nvSpPr>
        <p:spPr>
          <a:xfrm>
            <a:off x="3050000" y="1686400"/>
            <a:ext cx="1473900" cy="14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txBox="1"/>
          <p:nvPr/>
        </p:nvSpPr>
        <p:spPr>
          <a:xfrm>
            <a:off x="3150250" y="1678725"/>
            <a:ext cx="4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a:t>
            </a:r>
            <a:r>
              <a:rPr lang="en">
                <a:latin typeface="Nunito"/>
                <a:ea typeface="Nunito"/>
                <a:cs typeface="Nunito"/>
                <a:sym typeface="Nunito"/>
              </a:rPr>
              <a:t>σ</a:t>
            </a:r>
            <a:r>
              <a:rPr lang="en">
                <a:latin typeface="Nunito"/>
                <a:ea typeface="Nunito"/>
                <a:cs typeface="Nunito"/>
                <a:sym typeface="Nunito"/>
              </a:rPr>
              <a:t>₁   </a:t>
            </a:r>
            <a:endParaRPr>
              <a:latin typeface="Nunito"/>
              <a:ea typeface="Nunito"/>
              <a:cs typeface="Nunito"/>
              <a:sym typeface="Nunito"/>
            </a:endParaRPr>
          </a:p>
        </p:txBody>
      </p:sp>
      <p:sp>
        <p:nvSpPr>
          <p:cNvPr id="637" name="Google Shape;637;p32"/>
          <p:cNvSpPr txBox="1"/>
          <p:nvPr/>
        </p:nvSpPr>
        <p:spPr>
          <a:xfrm>
            <a:off x="3651575" y="2532650"/>
            <a:ext cx="55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38" name="Google Shape;638;p32"/>
          <p:cNvSpPr txBox="1"/>
          <p:nvPr/>
        </p:nvSpPr>
        <p:spPr>
          <a:xfrm>
            <a:off x="3531275" y="1709475"/>
            <a:ext cx="38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0</a:t>
            </a:r>
            <a:endParaRPr sz="1000">
              <a:latin typeface="Nunito"/>
              <a:ea typeface="Nunito"/>
              <a:cs typeface="Nunito"/>
              <a:sym typeface="Nunito"/>
            </a:endParaRPr>
          </a:p>
        </p:txBody>
      </p:sp>
      <p:sp>
        <p:nvSpPr>
          <p:cNvPr id="639" name="Google Shape;639;p32"/>
          <p:cNvSpPr txBox="1"/>
          <p:nvPr/>
        </p:nvSpPr>
        <p:spPr>
          <a:xfrm>
            <a:off x="3845875" y="1686388"/>
            <a:ext cx="79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  0   </a:t>
            </a:r>
            <a:r>
              <a:rPr lang="en" sz="1300">
                <a:latin typeface="Nunito"/>
                <a:ea typeface="Nunito"/>
                <a:cs typeface="Nunito"/>
                <a:sym typeface="Nunito"/>
              </a:rPr>
              <a:t>…</a:t>
            </a:r>
            <a:r>
              <a:rPr lang="en" sz="1000">
                <a:latin typeface="Nunito"/>
                <a:ea typeface="Nunito"/>
                <a:cs typeface="Nunito"/>
                <a:sym typeface="Nunito"/>
              </a:rPr>
              <a:t> </a:t>
            </a:r>
            <a:endParaRPr sz="1000">
              <a:latin typeface="Nunito"/>
              <a:ea typeface="Nunito"/>
              <a:cs typeface="Nunito"/>
              <a:sym typeface="Nunito"/>
            </a:endParaRPr>
          </a:p>
        </p:txBody>
      </p:sp>
      <p:sp>
        <p:nvSpPr>
          <p:cNvPr id="640" name="Google Shape;640;p32"/>
          <p:cNvSpPr txBox="1"/>
          <p:nvPr/>
        </p:nvSpPr>
        <p:spPr>
          <a:xfrm>
            <a:off x="3531275" y="2048163"/>
            <a:ext cx="4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σ₂</a:t>
            </a:r>
            <a:endParaRPr>
              <a:latin typeface="Nunito"/>
              <a:ea typeface="Nunito"/>
              <a:cs typeface="Nunito"/>
              <a:sym typeface="Nunito"/>
            </a:endParaRPr>
          </a:p>
        </p:txBody>
      </p:sp>
      <p:sp>
        <p:nvSpPr>
          <p:cNvPr id="641" name="Google Shape;641;p32"/>
          <p:cNvSpPr txBox="1"/>
          <p:nvPr/>
        </p:nvSpPr>
        <p:spPr>
          <a:xfrm>
            <a:off x="3190375" y="2078925"/>
            <a:ext cx="25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0</a:t>
            </a:r>
            <a:endParaRPr sz="1000">
              <a:latin typeface="Nunito"/>
              <a:ea typeface="Nunito"/>
              <a:cs typeface="Nunito"/>
              <a:sym typeface="Nunito"/>
            </a:endParaRPr>
          </a:p>
        </p:txBody>
      </p:sp>
      <p:sp>
        <p:nvSpPr>
          <p:cNvPr id="642" name="Google Shape;642;p32"/>
          <p:cNvSpPr txBox="1"/>
          <p:nvPr/>
        </p:nvSpPr>
        <p:spPr>
          <a:xfrm>
            <a:off x="3914650" y="2048163"/>
            <a:ext cx="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0   </a:t>
            </a:r>
            <a:r>
              <a:rPr lang="en">
                <a:latin typeface="Nunito"/>
                <a:ea typeface="Nunito"/>
                <a:cs typeface="Nunito"/>
                <a:sym typeface="Nunito"/>
              </a:rPr>
              <a:t>… </a:t>
            </a:r>
            <a:endParaRPr sz="1800">
              <a:latin typeface="Nunito"/>
              <a:ea typeface="Nunito"/>
              <a:cs typeface="Nunito"/>
              <a:sym typeface="Nunito"/>
            </a:endParaRPr>
          </a:p>
        </p:txBody>
      </p:sp>
      <p:sp>
        <p:nvSpPr>
          <p:cNvPr id="643" name="Google Shape;643;p32"/>
          <p:cNvSpPr txBox="1"/>
          <p:nvPr/>
        </p:nvSpPr>
        <p:spPr>
          <a:xfrm>
            <a:off x="3225400" y="2253725"/>
            <a:ext cx="30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644" name="Google Shape;644;p32"/>
          <p:cNvSpPr txBox="1"/>
          <p:nvPr/>
        </p:nvSpPr>
        <p:spPr>
          <a:xfrm>
            <a:off x="3595075" y="2253725"/>
            <a:ext cx="25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645" name="Google Shape;645;p32"/>
          <p:cNvSpPr txBox="1"/>
          <p:nvPr/>
        </p:nvSpPr>
        <p:spPr>
          <a:xfrm>
            <a:off x="3914650" y="2253725"/>
            <a:ext cx="72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a:t>
            </a:r>
            <a:endParaRPr>
              <a:latin typeface="Nunito"/>
              <a:ea typeface="Nunito"/>
              <a:cs typeface="Nunito"/>
              <a:sym typeface="Nunito"/>
            </a:endParaRPr>
          </a:p>
        </p:txBody>
      </p:sp>
      <p:sp>
        <p:nvSpPr>
          <p:cNvPr id="646" name="Google Shape;646;p32"/>
          <p:cNvSpPr txBox="1"/>
          <p:nvPr/>
        </p:nvSpPr>
        <p:spPr>
          <a:xfrm>
            <a:off x="533400" y="2412325"/>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47" name="Google Shape;647;p32"/>
          <p:cNvSpPr txBox="1"/>
          <p:nvPr/>
        </p:nvSpPr>
        <p:spPr>
          <a:xfrm>
            <a:off x="3914650" y="2638625"/>
            <a:ext cx="882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  σ</a:t>
            </a:r>
            <a:r>
              <a:rPr lang="en" sz="1700">
                <a:latin typeface="Nunito"/>
                <a:ea typeface="Nunito"/>
                <a:cs typeface="Nunito"/>
                <a:sym typeface="Nunito"/>
              </a:rPr>
              <a:t>ₙ</a:t>
            </a:r>
            <a:endParaRPr sz="1700">
              <a:latin typeface="Nunito"/>
              <a:ea typeface="Nunito"/>
              <a:cs typeface="Nunito"/>
              <a:sym typeface="Nunito"/>
            </a:endParaRPr>
          </a:p>
        </p:txBody>
      </p:sp>
      <p:sp>
        <p:nvSpPr>
          <p:cNvPr id="648" name="Google Shape;648;p32"/>
          <p:cNvSpPr txBox="1"/>
          <p:nvPr/>
        </p:nvSpPr>
        <p:spPr>
          <a:xfrm>
            <a:off x="2297900" y="2140650"/>
            <a:ext cx="65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CE5CD"/>
                </a:solidFill>
                <a:latin typeface="Nunito"/>
                <a:ea typeface="Nunito"/>
                <a:cs typeface="Nunito"/>
                <a:sym typeface="Nunito"/>
              </a:rPr>
              <a:t>  ∑ = </a:t>
            </a:r>
            <a:endParaRPr b="1" sz="1600">
              <a:solidFill>
                <a:srgbClr val="FCE5CD"/>
              </a:solidFill>
              <a:latin typeface="Nunito"/>
              <a:ea typeface="Nunito"/>
              <a:cs typeface="Nunito"/>
              <a:sym typeface="Nunito"/>
            </a:endParaRPr>
          </a:p>
        </p:txBody>
      </p:sp>
      <p:pic>
        <p:nvPicPr>
          <p:cNvPr id="649" name="Google Shape;649;p32"/>
          <p:cNvPicPr preferRelativeResize="0"/>
          <p:nvPr/>
        </p:nvPicPr>
        <p:blipFill>
          <a:blip r:embed="rId3">
            <a:alphaModFix/>
          </a:blip>
          <a:stretch>
            <a:fillRect/>
          </a:stretch>
        </p:blipFill>
        <p:spPr>
          <a:xfrm>
            <a:off x="5176975" y="3085025"/>
            <a:ext cx="2936325" cy="1792825"/>
          </a:xfrm>
          <a:prstGeom prst="rect">
            <a:avLst/>
          </a:prstGeom>
          <a:noFill/>
          <a:ln>
            <a:noFill/>
          </a:ln>
        </p:spPr>
      </p:pic>
      <p:sp>
        <p:nvSpPr>
          <p:cNvPr id="650" name="Google Shape;650;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1" name="Google Shape;651;p32"/>
          <p:cNvSpPr txBox="1"/>
          <p:nvPr/>
        </p:nvSpPr>
        <p:spPr>
          <a:xfrm>
            <a:off x="106450" y="3221800"/>
            <a:ext cx="304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Computing SVD :</a:t>
            </a:r>
            <a:endParaRPr sz="1800">
              <a:solidFill>
                <a:schemeClr val="lt1"/>
              </a:solidFill>
              <a:latin typeface="Nunito"/>
              <a:ea typeface="Nunito"/>
              <a:cs typeface="Nunito"/>
              <a:sym typeface="Nunito"/>
            </a:endParaRPr>
          </a:p>
        </p:txBody>
      </p:sp>
      <p:sp>
        <p:nvSpPr>
          <p:cNvPr id="652" name="Google Shape;652;p32"/>
          <p:cNvSpPr txBox="1"/>
          <p:nvPr/>
        </p:nvSpPr>
        <p:spPr>
          <a:xfrm>
            <a:off x="707800" y="3741100"/>
            <a:ext cx="30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E599"/>
                </a:solidFill>
                <a:latin typeface="Nunito"/>
                <a:ea typeface="Nunito"/>
                <a:cs typeface="Nunito"/>
                <a:sym typeface="Nunito"/>
              </a:rPr>
              <a:t>SVD(A) = U* </a:t>
            </a:r>
            <a:r>
              <a:rPr lang="en" sz="1300">
                <a:solidFill>
                  <a:srgbClr val="FFE599"/>
                </a:solidFill>
                <a:latin typeface="Nunito"/>
                <a:ea typeface="Nunito"/>
                <a:cs typeface="Nunito"/>
                <a:sym typeface="Nunito"/>
              </a:rPr>
              <a:t>Σ* Vт</a:t>
            </a:r>
            <a:endParaRPr sz="1300">
              <a:solidFill>
                <a:srgbClr val="FFE599"/>
              </a:solidFill>
              <a:latin typeface="Nunito"/>
              <a:ea typeface="Nunito"/>
              <a:cs typeface="Nunito"/>
              <a:sym typeface="Nunito"/>
            </a:endParaRPr>
          </a:p>
        </p:txBody>
      </p:sp>
      <p:sp>
        <p:nvSpPr>
          <p:cNvPr id="653" name="Google Shape;653;p32"/>
          <p:cNvSpPr txBox="1"/>
          <p:nvPr/>
        </p:nvSpPr>
        <p:spPr>
          <a:xfrm>
            <a:off x="707800" y="4144575"/>
            <a:ext cx="282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This resulting matrix is either equal or very close to original matrix A</a:t>
            </a:r>
            <a:endParaRPr>
              <a:solidFill>
                <a:srgbClr val="FFF2CC"/>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3"/>
          <p:cNvSpPr txBox="1"/>
          <p:nvPr>
            <p:ph type="ctrTitle"/>
          </p:nvPr>
        </p:nvSpPr>
        <p:spPr>
          <a:xfrm>
            <a:off x="120325" y="181466"/>
            <a:ext cx="4255500" cy="50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Pseudo Inverse using SVD</a:t>
            </a:r>
            <a:endParaRPr sz="1800"/>
          </a:p>
        </p:txBody>
      </p:sp>
      <p:sp>
        <p:nvSpPr>
          <p:cNvPr id="659" name="Google Shape;659;p33"/>
          <p:cNvSpPr txBox="1"/>
          <p:nvPr>
            <p:ph idx="1" type="subTitle"/>
          </p:nvPr>
        </p:nvSpPr>
        <p:spPr>
          <a:xfrm>
            <a:off x="72200" y="958600"/>
            <a:ext cx="7860300" cy="695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FCE5CD"/>
                </a:solidFill>
              </a:rPr>
              <a:t>Pseudo Inverse is a generalization of the matrix inverse for non-square matrices or matrices that are not invertible. It is commonly computed using </a:t>
            </a:r>
            <a:r>
              <a:rPr b="1" lang="en">
                <a:solidFill>
                  <a:srgbClr val="FCE5CD"/>
                </a:solidFill>
              </a:rPr>
              <a:t>SVD </a:t>
            </a:r>
            <a:r>
              <a:rPr lang="en">
                <a:solidFill>
                  <a:srgbClr val="FCE5CD"/>
                </a:solidFill>
              </a:rPr>
              <a:t>of a matrix</a:t>
            </a:r>
            <a:endParaRPr>
              <a:solidFill>
                <a:srgbClr val="FCE5CD"/>
              </a:solidFill>
            </a:endParaRPr>
          </a:p>
        </p:txBody>
      </p:sp>
      <p:sp>
        <p:nvSpPr>
          <p:cNvPr id="660" name="Google Shape;660;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1" name="Google Shape;661;p33"/>
          <p:cNvSpPr txBox="1"/>
          <p:nvPr/>
        </p:nvSpPr>
        <p:spPr>
          <a:xfrm>
            <a:off x="72200" y="1866550"/>
            <a:ext cx="714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2CC"/>
                </a:solidFill>
                <a:latin typeface="Nunito"/>
                <a:ea typeface="Nunito"/>
                <a:cs typeface="Nunito"/>
                <a:sym typeface="Nunito"/>
              </a:rPr>
              <a:t>Pseudo inverse of A, denoted as A⁺, can be computed using the </a:t>
            </a:r>
            <a:r>
              <a:rPr b="1" lang="en" sz="1600">
                <a:solidFill>
                  <a:srgbClr val="FFF2CC"/>
                </a:solidFill>
                <a:latin typeface="Nunito"/>
                <a:ea typeface="Nunito"/>
                <a:cs typeface="Nunito"/>
                <a:sym typeface="Nunito"/>
              </a:rPr>
              <a:t>SVD </a:t>
            </a:r>
            <a:r>
              <a:rPr lang="en" sz="1600">
                <a:solidFill>
                  <a:srgbClr val="FFF2CC"/>
                </a:solidFill>
                <a:latin typeface="Nunito"/>
                <a:ea typeface="Nunito"/>
                <a:cs typeface="Nunito"/>
                <a:sym typeface="Nunito"/>
              </a:rPr>
              <a:t>as:</a:t>
            </a:r>
            <a:endParaRPr sz="1600">
              <a:solidFill>
                <a:srgbClr val="FFF2CC"/>
              </a:solidFill>
              <a:latin typeface="Nunito"/>
              <a:ea typeface="Nunito"/>
              <a:cs typeface="Nunito"/>
              <a:sym typeface="Nunito"/>
            </a:endParaRPr>
          </a:p>
        </p:txBody>
      </p:sp>
      <p:sp>
        <p:nvSpPr>
          <p:cNvPr id="662" name="Google Shape;662;p33"/>
          <p:cNvSpPr txBox="1"/>
          <p:nvPr/>
        </p:nvSpPr>
        <p:spPr>
          <a:xfrm>
            <a:off x="2856350" y="2394700"/>
            <a:ext cx="229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2CC"/>
                </a:solidFill>
                <a:latin typeface="Nunito"/>
                <a:ea typeface="Nunito"/>
                <a:cs typeface="Nunito"/>
                <a:sym typeface="Nunito"/>
              </a:rPr>
              <a:t>A⁺ = V* S⁻¹* Uт</a:t>
            </a:r>
            <a:endParaRPr b="1" sz="2000">
              <a:solidFill>
                <a:srgbClr val="FFF2CC"/>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type="ctrTitle"/>
          </p:nvPr>
        </p:nvSpPr>
        <p:spPr>
          <a:xfrm>
            <a:off x="154700" y="137716"/>
            <a:ext cx="4255500" cy="50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solidFill>
                  <a:srgbClr val="F7F7F8"/>
                </a:solidFill>
              </a:rPr>
              <a:t>Leverage Scores</a:t>
            </a:r>
            <a:endParaRPr sz="1800">
              <a:solidFill>
                <a:srgbClr val="F7F7F8"/>
              </a:solidFill>
            </a:endParaRPr>
          </a:p>
        </p:txBody>
      </p:sp>
      <p:sp>
        <p:nvSpPr>
          <p:cNvPr id="668" name="Google Shape;668;p34"/>
          <p:cNvSpPr txBox="1"/>
          <p:nvPr>
            <p:ph idx="1" type="subTitle"/>
          </p:nvPr>
        </p:nvSpPr>
        <p:spPr>
          <a:xfrm>
            <a:off x="487775" y="1003075"/>
            <a:ext cx="4743000" cy="8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E599"/>
                </a:solidFill>
              </a:rPr>
              <a:t>l</a:t>
            </a:r>
            <a:r>
              <a:rPr lang="en">
                <a:solidFill>
                  <a:srgbClr val="FFE599"/>
                </a:solidFill>
              </a:rPr>
              <a:t>everage score = ||Uᵢ|| ;</a:t>
            </a:r>
            <a:endParaRPr>
              <a:solidFill>
                <a:srgbClr val="FFE599"/>
              </a:solidFill>
            </a:endParaRPr>
          </a:p>
          <a:p>
            <a:pPr indent="0" lvl="0" marL="0" rtl="0" algn="l">
              <a:spcBef>
                <a:spcPts val="0"/>
              </a:spcBef>
              <a:spcAft>
                <a:spcPts val="0"/>
              </a:spcAft>
              <a:buNone/>
            </a:pPr>
            <a:r>
              <a:rPr lang="en">
                <a:solidFill>
                  <a:srgbClr val="FFF2CC"/>
                </a:solidFill>
              </a:rPr>
              <a:t>w</a:t>
            </a:r>
            <a:r>
              <a:rPr lang="en">
                <a:solidFill>
                  <a:srgbClr val="FFF2CC"/>
                </a:solidFill>
              </a:rPr>
              <a:t>here </a:t>
            </a:r>
            <a:r>
              <a:rPr lang="en">
                <a:solidFill>
                  <a:srgbClr val="FFF2CC"/>
                </a:solidFill>
              </a:rPr>
              <a:t>||Uᵢ|| indicates l2 norm of each row of U</a:t>
            </a:r>
            <a:endParaRPr>
              <a:solidFill>
                <a:srgbClr val="FFF2CC"/>
              </a:solidFill>
            </a:endParaRPr>
          </a:p>
        </p:txBody>
      </p:sp>
      <p:sp>
        <p:nvSpPr>
          <p:cNvPr id="669" name="Google Shape;669;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0" name="Google Shape;670;p34"/>
          <p:cNvSpPr txBox="1"/>
          <p:nvPr/>
        </p:nvSpPr>
        <p:spPr>
          <a:xfrm>
            <a:off x="487775" y="571975"/>
            <a:ext cx="786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4CCCC"/>
                </a:solidFill>
                <a:latin typeface="Nunito"/>
                <a:ea typeface="Nunito"/>
                <a:cs typeface="Nunito"/>
                <a:sym typeface="Nunito"/>
              </a:rPr>
              <a:t>w</a:t>
            </a:r>
            <a:r>
              <a:rPr lang="en" sz="1600">
                <a:solidFill>
                  <a:srgbClr val="F4CCCC"/>
                </a:solidFill>
                <a:latin typeface="Nunito"/>
                <a:ea typeface="Nunito"/>
                <a:cs typeface="Nunito"/>
                <a:sym typeface="Nunito"/>
              </a:rPr>
              <a:t>e calculate leverage scores from the rows of the </a:t>
            </a:r>
            <a:r>
              <a:rPr lang="en" sz="1600">
                <a:solidFill>
                  <a:srgbClr val="F4CCCC"/>
                </a:solidFill>
                <a:latin typeface="Nunito"/>
                <a:ea typeface="Nunito"/>
                <a:cs typeface="Nunito"/>
                <a:sym typeface="Nunito"/>
              </a:rPr>
              <a:t>left</a:t>
            </a:r>
            <a:r>
              <a:rPr lang="en" sz="1600">
                <a:solidFill>
                  <a:srgbClr val="F4CCCC"/>
                </a:solidFill>
                <a:latin typeface="Nunito"/>
                <a:ea typeface="Nunito"/>
                <a:cs typeface="Nunito"/>
                <a:sym typeface="Nunito"/>
              </a:rPr>
              <a:t> singular factor U</a:t>
            </a:r>
            <a:endParaRPr sz="1600">
              <a:solidFill>
                <a:srgbClr val="F4CCCC"/>
              </a:solidFill>
              <a:latin typeface="Nunito"/>
              <a:ea typeface="Nunito"/>
              <a:cs typeface="Nunito"/>
              <a:sym typeface="Nunito"/>
            </a:endParaRPr>
          </a:p>
        </p:txBody>
      </p:sp>
      <p:sp>
        <p:nvSpPr>
          <p:cNvPr id="671" name="Google Shape;671;p34"/>
          <p:cNvSpPr txBox="1"/>
          <p:nvPr/>
        </p:nvSpPr>
        <p:spPr>
          <a:xfrm>
            <a:off x="322750" y="1774650"/>
            <a:ext cx="294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d = Dimen-1, count =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i=0;i&lt;Dimen;i++){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D[i][i] = eig_val[i]/d;</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cout&lt;&lt;"D :"&lt;&lt;endl&lt;&lt;endl;</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i=0;i&lt;Dimen;i++){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j=0;j&lt;Dimen;j++){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cout&lt;&lt;D[i][j]&lt;&lt;"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}cout&lt;&lt;endl;</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672" name="Google Shape;672;p34"/>
          <p:cNvCxnSpPr/>
          <p:nvPr/>
        </p:nvCxnSpPr>
        <p:spPr>
          <a:xfrm>
            <a:off x="3861750" y="1965725"/>
            <a:ext cx="0" cy="2035500"/>
          </a:xfrm>
          <a:prstGeom prst="straightConnector1">
            <a:avLst/>
          </a:prstGeom>
          <a:noFill/>
          <a:ln cap="flat" cmpd="sng" w="9525">
            <a:solidFill>
              <a:schemeClr val="dk2"/>
            </a:solidFill>
            <a:prstDash val="solid"/>
            <a:round/>
            <a:headEnd len="med" w="med" type="none"/>
            <a:tailEnd len="med" w="med" type="none"/>
          </a:ln>
        </p:spPr>
      </p:cxnSp>
      <p:sp>
        <p:nvSpPr>
          <p:cNvPr id="673" name="Google Shape;673;p34"/>
          <p:cNvSpPr txBox="1"/>
          <p:nvPr/>
        </p:nvSpPr>
        <p:spPr>
          <a:xfrm>
            <a:off x="4301850" y="1690650"/>
            <a:ext cx="3814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for(int i=0;i&lt;Dimen;i++){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double sum =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j=0;j&lt;Dimen;j++){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sum = sum + pow(U[i][j],2);</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lvs[i] = sum;</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lvs[i] = lvs[i] / D[i][i];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arr[i] = lvs[i];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total_sum =total_sum+lvs[i];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sum =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5"/>
          <p:cNvSpPr txBox="1"/>
          <p:nvPr>
            <p:ph type="ctrTitle"/>
          </p:nvPr>
        </p:nvSpPr>
        <p:spPr>
          <a:xfrm>
            <a:off x="99675" y="55200"/>
            <a:ext cx="4513800" cy="63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Generate representative sample </a:t>
            </a:r>
            <a:endParaRPr sz="1800"/>
          </a:p>
        </p:txBody>
      </p:sp>
      <p:sp>
        <p:nvSpPr>
          <p:cNvPr id="679" name="Google Shape;679;p35"/>
          <p:cNvSpPr txBox="1"/>
          <p:nvPr>
            <p:ph idx="1" type="subTitle"/>
          </p:nvPr>
        </p:nvSpPr>
        <p:spPr>
          <a:xfrm>
            <a:off x="99675" y="616550"/>
            <a:ext cx="6650100" cy="128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FCE5CD"/>
                </a:solidFill>
              </a:rPr>
              <a:t>After calculating leverage scores, we have to find out the </a:t>
            </a:r>
            <a:r>
              <a:rPr lang="en">
                <a:solidFill>
                  <a:srgbClr val="FCE5CD"/>
                </a:solidFill>
              </a:rPr>
              <a:t>highest</a:t>
            </a:r>
            <a:r>
              <a:rPr lang="en">
                <a:solidFill>
                  <a:srgbClr val="FCE5CD"/>
                </a:solidFill>
              </a:rPr>
              <a:t> leverage scores so that highest leverage score indicates that dataset contains most important feature of the whole data.</a:t>
            </a:r>
            <a:endParaRPr>
              <a:solidFill>
                <a:srgbClr val="FCE5CD"/>
              </a:solidFill>
            </a:endParaRPr>
          </a:p>
        </p:txBody>
      </p:sp>
      <p:sp>
        <p:nvSpPr>
          <p:cNvPr id="680" name="Google Shape;680;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35"/>
          <p:cNvSpPr txBox="1"/>
          <p:nvPr/>
        </p:nvSpPr>
        <p:spPr>
          <a:xfrm>
            <a:off x="99675" y="1608150"/>
            <a:ext cx="7518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4CCCC"/>
                </a:solidFill>
                <a:latin typeface="Nunito"/>
                <a:ea typeface="Nunito"/>
                <a:cs typeface="Nunito"/>
                <a:sym typeface="Nunito"/>
              </a:rPr>
              <a:t>Then we store the index of highest leverage scores because of these indexes are correspond to the rows of the original matrix. And only these rows contain most important feature of the data.  </a:t>
            </a:r>
            <a:endParaRPr>
              <a:solidFill>
                <a:srgbClr val="F4CC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So, we hold only these rows instead of all which represent the whole dataset. </a:t>
            </a:r>
            <a:r>
              <a:rPr lang="en">
                <a:latin typeface="Nunito"/>
                <a:ea typeface="Nunito"/>
                <a:cs typeface="Nunito"/>
                <a:sym typeface="Nunito"/>
              </a:rPr>
              <a:t> </a:t>
            </a:r>
            <a:endParaRPr>
              <a:latin typeface="Nunito"/>
              <a:ea typeface="Nunito"/>
              <a:cs typeface="Nunito"/>
              <a:sym typeface="Nunito"/>
            </a:endParaRPr>
          </a:p>
        </p:txBody>
      </p:sp>
      <p:sp>
        <p:nvSpPr>
          <p:cNvPr id="682" name="Google Shape;682;p35"/>
          <p:cNvSpPr txBox="1"/>
          <p:nvPr/>
        </p:nvSpPr>
        <p:spPr>
          <a:xfrm>
            <a:off x="-414350" y="2654850"/>
            <a:ext cx="392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for(int i=0;i&lt;Dimen;i++){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rowwise_sum = rowwise_sum + lvs[i];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if(rowwise_sum/total_sum &gt;= 0.95){</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count++;</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break;</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else</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count++;</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683" name="Google Shape;683;p35"/>
          <p:cNvCxnSpPr/>
          <p:nvPr/>
        </p:nvCxnSpPr>
        <p:spPr>
          <a:xfrm>
            <a:off x="3424725" y="2871625"/>
            <a:ext cx="0" cy="165960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35"/>
          <p:cNvSpPr txBox="1"/>
          <p:nvPr/>
        </p:nvSpPr>
        <p:spPr>
          <a:xfrm>
            <a:off x="3250875" y="2571750"/>
            <a:ext cx="385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        for(int i=0;i&lt;count;i++){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j=0;j&lt;Dimen;j++){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if(lvs[i] == arr[j])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indx_of_high_lvs[i] = 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685" name="Google Shape;685;p35"/>
          <p:cNvPicPr preferRelativeResize="0"/>
          <p:nvPr/>
        </p:nvPicPr>
        <p:blipFill>
          <a:blip r:embed="rId3">
            <a:alphaModFix/>
          </a:blip>
          <a:stretch>
            <a:fillRect/>
          </a:stretch>
        </p:blipFill>
        <p:spPr>
          <a:xfrm>
            <a:off x="6170813" y="3224375"/>
            <a:ext cx="2828925" cy="161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6"/>
          <p:cNvSpPr txBox="1"/>
          <p:nvPr>
            <p:ph type="ctrTitle"/>
          </p:nvPr>
        </p:nvSpPr>
        <p:spPr>
          <a:xfrm>
            <a:off x="105625" y="-65325"/>
            <a:ext cx="2573400" cy="82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Matrix Projection</a:t>
            </a:r>
            <a:endParaRPr sz="1800"/>
          </a:p>
        </p:txBody>
      </p:sp>
      <p:sp>
        <p:nvSpPr>
          <p:cNvPr id="691" name="Google Shape;691;p36"/>
          <p:cNvSpPr txBox="1"/>
          <p:nvPr>
            <p:ph idx="1" type="subTitle"/>
          </p:nvPr>
        </p:nvSpPr>
        <p:spPr>
          <a:xfrm>
            <a:off x="275150" y="552400"/>
            <a:ext cx="8175900" cy="95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FFF2CC"/>
                </a:solidFill>
              </a:rPr>
              <a:t>Instead of all element we take only those rows which are </a:t>
            </a:r>
            <a:r>
              <a:rPr lang="en">
                <a:solidFill>
                  <a:srgbClr val="FFF2CC"/>
                </a:solidFill>
              </a:rPr>
              <a:t>correspond</a:t>
            </a:r>
            <a:r>
              <a:rPr lang="en">
                <a:solidFill>
                  <a:srgbClr val="FFF2CC"/>
                </a:solidFill>
              </a:rPr>
              <a:t> by the index of highest leverage scores. And we </a:t>
            </a:r>
            <a:r>
              <a:rPr lang="en">
                <a:solidFill>
                  <a:srgbClr val="FFF2CC"/>
                </a:solidFill>
              </a:rPr>
              <a:t>generate</a:t>
            </a:r>
            <a:r>
              <a:rPr lang="en">
                <a:solidFill>
                  <a:srgbClr val="FFF2CC"/>
                </a:solidFill>
              </a:rPr>
              <a:t> a mхn dataset </a:t>
            </a:r>
            <a:r>
              <a:rPr lang="en">
                <a:solidFill>
                  <a:srgbClr val="FFF2CC"/>
                </a:solidFill>
              </a:rPr>
              <a:t>containing</a:t>
            </a:r>
            <a:r>
              <a:rPr lang="en">
                <a:solidFill>
                  <a:srgbClr val="FFF2CC"/>
                </a:solidFill>
              </a:rPr>
              <a:t> most important feature which called as a Projection matrix</a:t>
            </a:r>
            <a:endParaRPr>
              <a:solidFill>
                <a:srgbClr val="FFF2CC"/>
              </a:solidFill>
            </a:endParaRPr>
          </a:p>
        </p:txBody>
      </p:sp>
      <p:sp>
        <p:nvSpPr>
          <p:cNvPr id="692" name="Google Shape;692;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3" name="Google Shape;693;p36"/>
          <p:cNvSpPr txBox="1"/>
          <p:nvPr/>
        </p:nvSpPr>
        <p:spPr>
          <a:xfrm>
            <a:off x="0" y="1617300"/>
            <a:ext cx="4501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a:t>
            </a:r>
            <a:r>
              <a:rPr lang="en">
                <a:solidFill>
                  <a:srgbClr val="FFF2CC"/>
                </a:solidFill>
                <a:latin typeface="Nunito"/>
                <a:ea typeface="Nunito"/>
                <a:cs typeface="Nunito"/>
                <a:sym typeface="Nunito"/>
              </a:rPr>
              <a:t>  ind = count-1, ind2 = count-1,ind3 = 0;</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i=0;i&lt;count;i++){</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for(int j=0;j&lt;Dimen;j++){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U_k[j][i] = U[indx_of_high_lvs[ind]][j];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V_k[j][i] = V[indx_of_high_lvs[ind]][j];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sample[i][j] = A[indx_of_high_lvs[ind3]][j];</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ind--;</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ind3++;</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694" name="Google Shape;694;p36"/>
          <p:cNvCxnSpPr/>
          <p:nvPr/>
        </p:nvCxnSpPr>
        <p:spPr>
          <a:xfrm>
            <a:off x="4558550" y="1718175"/>
            <a:ext cx="9300" cy="2778000"/>
          </a:xfrm>
          <a:prstGeom prst="straightConnector1">
            <a:avLst/>
          </a:prstGeom>
          <a:noFill/>
          <a:ln cap="flat" cmpd="sng" w="9525">
            <a:solidFill>
              <a:schemeClr val="dk2"/>
            </a:solidFill>
            <a:prstDash val="solid"/>
            <a:round/>
            <a:headEnd len="med" w="med" type="none"/>
            <a:tailEnd len="med" w="med" type="none"/>
          </a:ln>
        </p:spPr>
      </p:cxnSp>
      <p:sp>
        <p:nvSpPr>
          <p:cNvPr id="695" name="Google Shape;695;p36"/>
          <p:cNvSpPr txBox="1"/>
          <p:nvPr/>
        </p:nvSpPr>
        <p:spPr>
          <a:xfrm>
            <a:off x="4796925" y="2139925"/>
            <a:ext cx="39093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Nunito"/>
                <a:ea typeface="Nunito"/>
                <a:cs typeface="Nunito"/>
                <a:sym typeface="Nunito"/>
              </a:rPr>
              <a:t>        </a:t>
            </a:r>
            <a:r>
              <a:rPr lang="en">
                <a:solidFill>
                  <a:srgbClr val="FFF2CC"/>
                </a:solidFill>
                <a:latin typeface="Nunito"/>
                <a:ea typeface="Nunito"/>
                <a:cs typeface="Nunito"/>
                <a:sym typeface="Nunito"/>
              </a:rPr>
              <a:t>for(int i=0;i&lt;count;i++){</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            for(int j=0;j&lt;Dimen;j++){</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                SkVkt[i][j] = S_k[i][i]*Vt_k[i][j];</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         }</a:t>
            </a:r>
            <a:endParaRPr>
              <a:solidFill>
                <a:srgbClr val="FFF2CC"/>
              </a:solidFill>
              <a:latin typeface="Nunito"/>
              <a:ea typeface="Nunito"/>
              <a:cs typeface="Nunito"/>
              <a:sym typeface="Nunito"/>
            </a:endParaRPr>
          </a:p>
          <a:p>
            <a:pPr indent="0" lvl="0" marL="0" rtl="0" algn="just">
              <a:spcBef>
                <a:spcPts val="0"/>
              </a:spcBef>
              <a:spcAft>
                <a:spcPts val="0"/>
              </a:spcAft>
              <a:buNone/>
            </a:pPr>
            <a:r>
              <a:rPr lang="en">
                <a:solidFill>
                  <a:srgbClr val="FFF2CC"/>
                </a:solidFill>
                <a:latin typeface="Nunito"/>
                <a:ea typeface="Nunito"/>
                <a:cs typeface="Nunito"/>
                <a:sym typeface="Nunito"/>
              </a:rPr>
              <a:t>        matrix_Projection(U_k,SkVkt,A_k,count);</a:t>
            </a:r>
            <a:endParaRPr>
              <a:solidFill>
                <a:srgbClr val="FFF2CC"/>
              </a:solidFill>
              <a:latin typeface="Nunito"/>
              <a:ea typeface="Nunito"/>
              <a:cs typeface="Nunito"/>
              <a:sym typeface="Nunito"/>
            </a:endParaRPr>
          </a:p>
          <a:p>
            <a:pPr indent="0" lvl="0" marL="0" rtl="0" algn="just">
              <a:spcBef>
                <a:spcPts val="0"/>
              </a:spcBef>
              <a:spcAft>
                <a:spcPts val="0"/>
              </a:spcAft>
              <a:buNone/>
            </a:pPr>
            <a:r>
              <a:t/>
            </a:r>
            <a:endParaRPr>
              <a:solidFill>
                <a:srgbClr val="FFE599"/>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7"/>
          <p:cNvSpPr txBox="1"/>
          <p:nvPr>
            <p:ph type="ctrTitle"/>
          </p:nvPr>
        </p:nvSpPr>
        <p:spPr>
          <a:xfrm>
            <a:off x="572000" y="368900"/>
            <a:ext cx="37479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1640"/>
              <a:t>Challenges Faced</a:t>
            </a:r>
            <a:r>
              <a:rPr lang="en" sz="1640"/>
              <a:t> </a:t>
            </a:r>
            <a:endParaRPr sz="1640"/>
          </a:p>
        </p:txBody>
      </p:sp>
      <p:sp>
        <p:nvSpPr>
          <p:cNvPr id="701" name="Google Shape;701;p37"/>
          <p:cNvSpPr txBox="1"/>
          <p:nvPr>
            <p:ph idx="1" type="subTitle"/>
          </p:nvPr>
        </p:nvSpPr>
        <p:spPr>
          <a:xfrm>
            <a:off x="1376000" y="1064300"/>
            <a:ext cx="7014300" cy="41988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440"/>
              <a:buNone/>
            </a:pPr>
            <a:r>
              <a:rPr lang="en" sz="1507">
                <a:solidFill>
                  <a:srgbClr val="FFF2CC"/>
                </a:solidFill>
              </a:rPr>
              <a:t>➤  Mathematical notation conversion to code</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Finding coefficients for polynomial(characteristic)  equation</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Calculating eigenvalues from the polynomial </a:t>
            </a:r>
            <a:r>
              <a:rPr lang="en" sz="1507">
                <a:solidFill>
                  <a:srgbClr val="FFF2CC"/>
                </a:solidFill>
              </a:rPr>
              <a:t>equation</a:t>
            </a:r>
            <a:r>
              <a:rPr lang="en" sz="1507">
                <a:solidFill>
                  <a:srgbClr val="FFF2CC"/>
                </a:solidFill>
              </a:rPr>
              <a:t> </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Solving eigenvectors for corresponding eigenvalues</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Iteratively rotating the matrix for finding eigenvalues</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Define orthonormal vectors</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Find out the indexes of highest leverage scores</a:t>
            </a:r>
            <a:endParaRPr sz="1507">
              <a:solidFill>
                <a:srgbClr val="FFF2CC"/>
              </a:solidFill>
            </a:endParaRPr>
          </a:p>
          <a:p>
            <a:pPr indent="0" lvl="0" marL="0" rtl="0" algn="l">
              <a:lnSpc>
                <a:spcPct val="90000"/>
              </a:lnSpc>
              <a:spcBef>
                <a:spcPts val="0"/>
              </a:spcBef>
              <a:spcAft>
                <a:spcPts val="0"/>
              </a:spcAft>
              <a:buSzPts val="440"/>
              <a:buNone/>
            </a:pPr>
            <a:r>
              <a:rPr lang="en" sz="1507">
                <a:solidFill>
                  <a:srgbClr val="FFF2CC"/>
                </a:solidFill>
              </a:rPr>
              <a:t>➤  Handling big line of code for the first time</a:t>
            </a:r>
            <a:endParaRPr sz="1507">
              <a:solidFill>
                <a:srgbClr val="FFF2CC"/>
              </a:solidFill>
            </a:endParaRPr>
          </a:p>
          <a:p>
            <a:pPr indent="0" lvl="0" marL="0" rtl="0" algn="l">
              <a:lnSpc>
                <a:spcPct val="90000"/>
              </a:lnSpc>
              <a:spcBef>
                <a:spcPts val="0"/>
              </a:spcBef>
              <a:spcAft>
                <a:spcPts val="0"/>
              </a:spcAft>
              <a:buSzPts val="440"/>
              <a:buNone/>
            </a:pPr>
            <a:r>
              <a:t/>
            </a:r>
            <a:endParaRPr sz="623">
              <a:solidFill>
                <a:srgbClr val="F4CCCC"/>
              </a:solidFill>
            </a:endParaRPr>
          </a:p>
        </p:txBody>
      </p:sp>
      <p:sp>
        <p:nvSpPr>
          <p:cNvPr id="702" name="Google Shape;702;p37"/>
          <p:cNvSpPr/>
          <p:nvPr/>
        </p:nvSpPr>
        <p:spPr>
          <a:xfrm>
            <a:off x="7101150" y="3027425"/>
            <a:ext cx="1124700" cy="115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rgbClr val="FF0000"/>
                </a:solidFill>
              </a:rPr>
              <a:t>  1500+</a:t>
            </a:r>
            <a:endParaRPr>
              <a:solidFill>
                <a:srgbClr val="FF0000"/>
              </a:solidFill>
            </a:endParaRPr>
          </a:p>
        </p:txBody>
      </p:sp>
      <p:sp>
        <p:nvSpPr>
          <p:cNvPr id="703" name="Google Shape;703;p37"/>
          <p:cNvSpPr txBox="1"/>
          <p:nvPr/>
        </p:nvSpPr>
        <p:spPr>
          <a:xfrm>
            <a:off x="7014200" y="2627225"/>
            <a:ext cx="14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E599"/>
                </a:solidFill>
                <a:latin typeface="Nunito"/>
                <a:ea typeface="Nunito"/>
                <a:cs typeface="Nunito"/>
                <a:sym typeface="Nunito"/>
              </a:rPr>
              <a:t>Lines of code</a:t>
            </a:r>
            <a:endParaRPr>
              <a:solidFill>
                <a:srgbClr val="FFE599"/>
              </a:solidFill>
              <a:latin typeface="Nunito"/>
              <a:ea typeface="Nunito"/>
              <a:cs typeface="Nunito"/>
              <a:sym typeface="Nunito"/>
            </a:endParaRPr>
          </a:p>
        </p:txBody>
      </p:sp>
      <p:sp>
        <p:nvSpPr>
          <p:cNvPr id="704" name="Google Shape;704;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8"/>
          <p:cNvSpPr txBox="1"/>
          <p:nvPr>
            <p:ph type="ctrTitle"/>
          </p:nvPr>
        </p:nvSpPr>
        <p:spPr>
          <a:xfrm>
            <a:off x="3015766" y="1393241"/>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solidFill>
                  <a:srgbClr val="FFF2CC"/>
                </a:solidFill>
              </a:rPr>
              <a:t>Thank You</a:t>
            </a:r>
            <a:endParaRPr sz="4000">
              <a:solidFill>
                <a:srgbClr val="FFF2CC"/>
              </a:solidFill>
            </a:endParaRPr>
          </a:p>
        </p:txBody>
      </p:sp>
      <p:sp>
        <p:nvSpPr>
          <p:cNvPr id="710" name="Google Shape;710;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ctrTitle"/>
          </p:nvPr>
        </p:nvSpPr>
        <p:spPr>
          <a:xfrm>
            <a:off x="766325" y="310225"/>
            <a:ext cx="5786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00">
                <a:solidFill>
                  <a:srgbClr val="000000"/>
                </a:solidFill>
              </a:rPr>
              <a:t>Tasks that I have already completed of my project.</a:t>
            </a:r>
            <a:endParaRPr sz="1300">
              <a:solidFill>
                <a:srgbClr val="000000"/>
              </a:solidFill>
            </a:endParaRPr>
          </a:p>
        </p:txBody>
      </p:sp>
      <p:sp>
        <p:nvSpPr>
          <p:cNvPr id="296" name="Google Shape;296;p15"/>
          <p:cNvSpPr txBox="1"/>
          <p:nvPr>
            <p:ph idx="1" type="subTitle"/>
          </p:nvPr>
        </p:nvSpPr>
        <p:spPr>
          <a:xfrm>
            <a:off x="478025" y="355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Overview</a:t>
            </a:r>
            <a:endParaRPr sz="2700"/>
          </a:p>
        </p:txBody>
      </p:sp>
      <p:sp>
        <p:nvSpPr>
          <p:cNvPr id="297" name="Google Shape;297;p15"/>
          <p:cNvSpPr txBox="1"/>
          <p:nvPr/>
        </p:nvSpPr>
        <p:spPr>
          <a:xfrm>
            <a:off x="982575" y="1782925"/>
            <a:ext cx="44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15"/>
          <p:cNvSpPr txBox="1"/>
          <p:nvPr/>
        </p:nvSpPr>
        <p:spPr>
          <a:xfrm>
            <a:off x="5676300" y="2613275"/>
            <a:ext cx="34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9" name="Google Shape;299;p15"/>
          <p:cNvSpPr txBox="1"/>
          <p:nvPr/>
        </p:nvSpPr>
        <p:spPr>
          <a:xfrm>
            <a:off x="982575" y="1435175"/>
            <a:ext cx="7269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  Input a matrix from file</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Calculate transpose of the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Multiply two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Finding </a:t>
            </a:r>
            <a:r>
              <a:rPr lang="en">
                <a:solidFill>
                  <a:srgbClr val="FCE5CD"/>
                </a:solidFill>
                <a:latin typeface="Nunito"/>
                <a:ea typeface="Nunito"/>
                <a:cs typeface="Nunito"/>
                <a:sym typeface="Nunito"/>
              </a:rPr>
              <a:t>coefficients for the polynomial equation from the given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Calculate </a:t>
            </a:r>
            <a:r>
              <a:rPr lang="en">
                <a:solidFill>
                  <a:srgbClr val="FCE5CD"/>
                </a:solidFill>
                <a:latin typeface="Nunito"/>
                <a:ea typeface="Nunito"/>
                <a:cs typeface="Nunito"/>
                <a:sym typeface="Nunito"/>
              </a:rPr>
              <a:t>determinant of the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Solving polynomial equation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Finding eigenvalues of a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Finding eigenvectors using Gauss elimination</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Implementing Jacobi rotation method for eigenvalues</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Calculating SVD(Singular Value Decomposition)</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Calculating the pseudo inverse of a matrix from SVD</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Calculating Leverage Scores</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Find out the index of highest leverage scores</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Creating projection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Generate Sample data matrix</a:t>
            </a:r>
            <a:endParaRPr>
              <a:solidFill>
                <a:srgbClr val="FCE5CD"/>
              </a:solidFill>
              <a:latin typeface="Nunito"/>
              <a:ea typeface="Nunito"/>
              <a:cs typeface="Nunito"/>
              <a:sym typeface="Nunito"/>
            </a:endParaRPr>
          </a:p>
          <a:p>
            <a:pPr indent="0" lvl="0" marL="0" rtl="0" algn="l">
              <a:spcBef>
                <a:spcPts val="0"/>
              </a:spcBef>
              <a:spcAft>
                <a:spcPts val="0"/>
              </a:spcAft>
              <a:buNone/>
            </a:pPr>
            <a:r>
              <a:t/>
            </a:r>
            <a:endParaRPr>
              <a:solidFill>
                <a:srgbClr val="FCE5CD"/>
              </a:solidFill>
              <a:latin typeface="Nunito"/>
              <a:ea typeface="Nunito"/>
              <a:cs typeface="Nunito"/>
              <a:sym typeface="Nunito"/>
            </a:endParaRPr>
          </a:p>
          <a:p>
            <a:pPr indent="0" lvl="0" marL="0" rtl="0" algn="l">
              <a:spcBef>
                <a:spcPts val="0"/>
              </a:spcBef>
              <a:spcAft>
                <a:spcPts val="0"/>
              </a:spcAft>
              <a:buNone/>
            </a:pPr>
            <a:r>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sp>
        <p:nvSpPr>
          <p:cNvPr id="300" name="Google Shape;300;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ctrTitle"/>
          </p:nvPr>
        </p:nvSpPr>
        <p:spPr>
          <a:xfrm>
            <a:off x="44675" y="0"/>
            <a:ext cx="3652200" cy="61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A complete task of the Project:</a:t>
            </a:r>
            <a:endParaRPr sz="1800"/>
          </a:p>
        </p:txBody>
      </p:sp>
      <p:sp>
        <p:nvSpPr>
          <p:cNvPr id="306" name="Google Shape;306;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16"/>
          <p:cNvSpPr/>
          <p:nvPr/>
        </p:nvSpPr>
        <p:spPr>
          <a:xfrm>
            <a:off x="3823188" y="234875"/>
            <a:ext cx="683370" cy="259902"/>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start</a:t>
            </a:r>
            <a:endParaRPr/>
          </a:p>
        </p:txBody>
      </p:sp>
      <p:sp>
        <p:nvSpPr>
          <p:cNvPr id="308" name="Google Shape;308;p16"/>
          <p:cNvSpPr/>
          <p:nvPr/>
        </p:nvSpPr>
        <p:spPr>
          <a:xfrm>
            <a:off x="3568038" y="905950"/>
            <a:ext cx="11646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Transpose</a:t>
            </a:r>
            <a:endParaRPr/>
          </a:p>
        </p:txBody>
      </p:sp>
      <p:sp>
        <p:nvSpPr>
          <p:cNvPr id="309" name="Google Shape;309;p16"/>
          <p:cNvSpPr/>
          <p:nvPr/>
        </p:nvSpPr>
        <p:spPr>
          <a:xfrm>
            <a:off x="3510413" y="1284000"/>
            <a:ext cx="13089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Multiplication</a:t>
            </a:r>
            <a:endParaRPr/>
          </a:p>
        </p:txBody>
      </p:sp>
      <p:sp>
        <p:nvSpPr>
          <p:cNvPr id="310" name="Google Shape;310;p16"/>
          <p:cNvSpPr/>
          <p:nvPr/>
        </p:nvSpPr>
        <p:spPr>
          <a:xfrm>
            <a:off x="1079875" y="2265725"/>
            <a:ext cx="21369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Faddeev Leverrier Algo.</a:t>
            </a:r>
            <a:endParaRPr/>
          </a:p>
        </p:txBody>
      </p:sp>
      <p:sp>
        <p:nvSpPr>
          <p:cNvPr id="311" name="Google Shape;311;p16"/>
          <p:cNvSpPr/>
          <p:nvPr/>
        </p:nvSpPr>
        <p:spPr>
          <a:xfrm>
            <a:off x="1224325" y="2692025"/>
            <a:ext cx="17325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Bairstow Algorithm </a:t>
            </a:r>
            <a:endParaRPr/>
          </a:p>
        </p:txBody>
      </p:sp>
      <p:sp>
        <p:nvSpPr>
          <p:cNvPr id="312" name="Google Shape;312;p16"/>
          <p:cNvSpPr/>
          <p:nvPr/>
        </p:nvSpPr>
        <p:spPr>
          <a:xfrm>
            <a:off x="3582575" y="1726700"/>
            <a:ext cx="976925" cy="4909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r>
              <a:rPr lang="en"/>
              <a:t>f n&lt;10</a:t>
            </a:r>
            <a:endParaRPr/>
          </a:p>
        </p:txBody>
      </p:sp>
      <p:sp>
        <p:nvSpPr>
          <p:cNvPr id="313" name="Google Shape;313;p16"/>
          <p:cNvSpPr/>
          <p:nvPr/>
        </p:nvSpPr>
        <p:spPr>
          <a:xfrm>
            <a:off x="5064800" y="2265725"/>
            <a:ext cx="14052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Jacobi rotation</a:t>
            </a:r>
            <a:endParaRPr/>
          </a:p>
        </p:txBody>
      </p:sp>
      <p:sp>
        <p:nvSpPr>
          <p:cNvPr id="314" name="Google Shape;314;p16"/>
          <p:cNvSpPr/>
          <p:nvPr/>
        </p:nvSpPr>
        <p:spPr>
          <a:xfrm>
            <a:off x="3289075" y="2843200"/>
            <a:ext cx="16602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Gauss Elimination</a:t>
            </a:r>
            <a:endParaRPr/>
          </a:p>
        </p:txBody>
      </p:sp>
      <p:sp>
        <p:nvSpPr>
          <p:cNvPr id="315" name="Google Shape;315;p16"/>
          <p:cNvSpPr/>
          <p:nvPr/>
        </p:nvSpPr>
        <p:spPr>
          <a:xfrm>
            <a:off x="3416563" y="3285900"/>
            <a:ext cx="14052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 SVD</a:t>
            </a:r>
            <a:endParaRPr/>
          </a:p>
        </p:txBody>
      </p:sp>
      <p:sp>
        <p:nvSpPr>
          <p:cNvPr id="316" name="Google Shape;316;p16"/>
          <p:cNvSpPr/>
          <p:nvPr/>
        </p:nvSpPr>
        <p:spPr>
          <a:xfrm>
            <a:off x="1724875" y="3690325"/>
            <a:ext cx="14919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Pseudo Inverse</a:t>
            </a:r>
            <a:endParaRPr/>
          </a:p>
        </p:txBody>
      </p:sp>
      <p:sp>
        <p:nvSpPr>
          <p:cNvPr id="317" name="Google Shape;317;p16"/>
          <p:cNvSpPr/>
          <p:nvPr/>
        </p:nvSpPr>
        <p:spPr>
          <a:xfrm>
            <a:off x="4107075" y="3690325"/>
            <a:ext cx="1790400" cy="4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Compute Leverage         Scores</a:t>
            </a:r>
            <a:endParaRPr/>
          </a:p>
        </p:txBody>
      </p:sp>
      <p:sp>
        <p:nvSpPr>
          <p:cNvPr id="318" name="Google Shape;318;p16"/>
          <p:cNvSpPr/>
          <p:nvPr/>
        </p:nvSpPr>
        <p:spPr>
          <a:xfrm>
            <a:off x="4227375" y="4325600"/>
            <a:ext cx="15498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Projection Matrix</a:t>
            </a:r>
            <a:endParaRPr/>
          </a:p>
        </p:txBody>
      </p:sp>
      <p:sp>
        <p:nvSpPr>
          <p:cNvPr id="319" name="Google Shape;319;p16"/>
          <p:cNvSpPr/>
          <p:nvPr/>
        </p:nvSpPr>
        <p:spPr>
          <a:xfrm>
            <a:off x="6306475" y="3714925"/>
            <a:ext cx="20598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 Sample Data</a:t>
            </a:r>
            <a:endParaRPr/>
          </a:p>
        </p:txBody>
      </p:sp>
      <p:sp>
        <p:nvSpPr>
          <p:cNvPr id="320" name="Google Shape;320;p16"/>
          <p:cNvSpPr/>
          <p:nvPr/>
        </p:nvSpPr>
        <p:spPr>
          <a:xfrm>
            <a:off x="6864725" y="4350225"/>
            <a:ext cx="750762" cy="2597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end</a:t>
            </a:r>
            <a:endParaRPr/>
          </a:p>
        </p:txBody>
      </p:sp>
      <p:sp>
        <p:nvSpPr>
          <p:cNvPr id="321" name="Google Shape;321;p16"/>
          <p:cNvSpPr/>
          <p:nvPr/>
        </p:nvSpPr>
        <p:spPr>
          <a:xfrm>
            <a:off x="4087925" y="494775"/>
            <a:ext cx="153900" cy="9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087925" y="841238"/>
            <a:ext cx="153900" cy="9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4073400" y="1567900"/>
            <a:ext cx="153900" cy="1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013625" y="2541425"/>
            <a:ext cx="153900" cy="1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4042213" y="3127100"/>
            <a:ext cx="153900" cy="1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4821775" y="4162013"/>
            <a:ext cx="153900" cy="1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7163150" y="4120026"/>
            <a:ext cx="153900" cy="21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5914325" y="3802375"/>
            <a:ext cx="375300" cy="218700"/>
          </a:xfrm>
          <a:prstGeom prst="rightArrow">
            <a:avLst>
              <a:gd fmla="val 50000" name="adj1"/>
              <a:gd fmla="val 5276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4525800" y="1919275"/>
            <a:ext cx="837300" cy="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257325" y="1919275"/>
            <a:ext cx="153900" cy="259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791650" y="1924000"/>
            <a:ext cx="837300" cy="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730850" y="1919275"/>
            <a:ext cx="153900" cy="259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16"/>
          <p:cNvCxnSpPr/>
          <p:nvPr/>
        </p:nvCxnSpPr>
        <p:spPr>
          <a:xfrm flipH="1">
            <a:off x="4559500" y="2467875"/>
            <a:ext cx="500400" cy="365700"/>
          </a:xfrm>
          <a:prstGeom prst="straightConnector1">
            <a:avLst/>
          </a:prstGeom>
          <a:noFill/>
          <a:ln cap="flat" cmpd="sng" w="9525">
            <a:solidFill>
              <a:srgbClr val="9FC5E8"/>
            </a:solidFill>
            <a:prstDash val="solid"/>
            <a:round/>
            <a:headEnd len="med" w="med" type="none"/>
            <a:tailEnd len="med" w="med" type="triangle"/>
          </a:ln>
        </p:spPr>
      </p:cxnSp>
      <p:cxnSp>
        <p:nvCxnSpPr>
          <p:cNvPr id="334" name="Google Shape;334;p16"/>
          <p:cNvCxnSpPr>
            <a:stCxn id="311" idx="3"/>
            <a:endCxn id="314" idx="1"/>
          </p:cNvCxnSpPr>
          <p:nvPr/>
        </p:nvCxnSpPr>
        <p:spPr>
          <a:xfrm>
            <a:off x="2956825" y="2821925"/>
            <a:ext cx="332400" cy="151200"/>
          </a:xfrm>
          <a:prstGeom prst="straightConnector1">
            <a:avLst/>
          </a:prstGeom>
          <a:noFill/>
          <a:ln cap="flat" cmpd="sng" w="9525">
            <a:solidFill>
              <a:srgbClr val="9FC5E8"/>
            </a:solidFill>
            <a:prstDash val="solid"/>
            <a:round/>
            <a:headEnd len="med" w="med" type="none"/>
            <a:tailEnd len="med" w="med" type="triangle"/>
          </a:ln>
        </p:spPr>
      </p:cxnSp>
      <p:cxnSp>
        <p:nvCxnSpPr>
          <p:cNvPr id="335" name="Google Shape;335;p16"/>
          <p:cNvCxnSpPr/>
          <p:nvPr/>
        </p:nvCxnSpPr>
        <p:spPr>
          <a:xfrm flipH="1">
            <a:off x="2956813" y="3454225"/>
            <a:ext cx="430800" cy="236100"/>
          </a:xfrm>
          <a:prstGeom prst="straightConnector1">
            <a:avLst/>
          </a:prstGeom>
          <a:noFill/>
          <a:ln cap="flat" cmpd="sng" w="9525">
            <a:solidFill>
              <a:srgbClr val="9FC5E8"/>
            </a:solidFill>
            <a:prstDash val="solid"/>
            <a:round/>
            <a:headEnd len="med" w="med" type="none"/>
            <a:tailEnd len="med" w="med" type="triangle"/>
          </a:ln>
        </p:spPr>
      </p:cxnSp>
      <p:sp>
        <p:nvSpPr>
          <p:cNvPr id="336" name="Google Shape;336;p16"/>
          <p:cNvSpPr/>
          <p:nvPr/>
        </p:nvSpPr>
        <p:spPr>
          <a:xfrm>
            <a:off x="4418088" y="3545700"/>
            <a:ext cx="153900" cy="1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txBox="1"/>
          <p:nvPr/>
        </p:nvSpPr>
        <p:spPr>
          <a:xfrm>
            <a:off x="2983450" y="1646275"/>
            <a:ext cx="50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2CC"/>
                </a:solidFill>
                <a:latin typeface="Nunito"/>
                <a:ea typeface="Nunito"/>
                <a:cs typeface="Nunito"/>
                <a:sym typeface="Nunito"/>
              </a:rPr>
              <a:t>YES</a:t>
            </a:r>
            <a:endParaRPr sz="1200">
              <a:solidFill>
                <a:srgbClr val="FFF2CC"/>
              </a:solidFill>
              <a:latin typeface="Nunito"/>
              <a:ea typeface="Nunito"/>
              <a:cs typeface="Nunito"/>
              <a:sym typeface="Nunito"/>
            </a:endParaRPr>
          </a:p>
        </p:txBody>
      </p:sp>
      <p:sp>
        <p:nvSpPr>
          <p:cNvPr id="338" name="Google Shape;338;p16"/>
          <p:cNvSpPr txBox="1"/>
          <p:nvPr/>
        </p:nvSpPr>
        <p:spPr>
          <a:xfrm>
            <a:off x="4694250" y="1615350"/>
            <a:ext cx="5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No</a:t>
            </a:r>
            <a:endParaRPr>
              <a:solidFill>
                <a:srgbClr val="FFF2CC"/>
              </a:solidFill>
              <a:latin typeface="Nunito"/>
              <a:ea typeface="Nunito"/>
              <a:cs typeface="Nunito"/>
              <a:sym typeface="Nunito"/>
            </a:endParaRPr>
          </a:p>
        </p:txBody>
      </p:sp>
      <p:sp>
        <p:nvSpPr>
          <p:cNvPr id="339" name="Google Shape;339;p16"/>
          <p:cNvSpPr/>
          <p:nvPr/>
        </p:nvSpPr>
        <p:spPr>
          <a:xfrm>
            <a:off x="3053225" y="570450"/>
            <a:ext cx="23580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 random number</a:t>
            </a:r>
            <a:endParaRPr/>
          </a:p>
        </p:txBody>
      </p:sp>
      <p:sp>
        <p:nvSpPr>
          <p:cNvPr id="340" name="Google Shape;340;p16"/>
          <p:cNvSpPr/>
          <p:nvPr/>
        </p:nvSpPr>
        <p:spPr>
          <a:xfrm>
            <a:off x="4087925" y="1204575"/>
            <a:ext cx="153900" cy="96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txBox="1"/>
          <p:nvPr>
            <p:ph type="ctrTitle"/>
          </p:nvPr>
        </p:nvSpPr>
        <p:spPr>
          <a:xfrm>
            <a:off x="130975" y="189291"/>
            <a:ext cx="4255500" cy="488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Generate Random Number</a:t>
            </a:r>
            <a:endParaRPr sz="1800"/>
          </a:p>
        </p:txBody>
      </p:sp>
      <p:sp>
        <p:nvSpPr>
          <p:cNvPr id="346" name="Google Shape;346;p17"/>
          <p:cNvSpPr txBox="1"/>
          <p:nvPr>
            <p:ph idx="1" type="subTitle"/>
          </p:nvPr>
        </p:nvSpPr>
        <p:spPr>
          <a:xfrm>
            <a:off x="515975" y="746400"/>
            <a:ext cx="6416100" cy="6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460">
                <a:solidFill>
                  <a:srgbClr val="FFF2CC"/>
                </a:solidFill>
              </a:rPr>
              <a:t>We </a:t>
            </a:r>
            <a:r>
              <a:rPr lang="en" sz="1460">
                <a:solidFill>
                  <a:srgbClr val="FFF2CC"/>
                </a:solidFill>
              </a:rPr>
              <a:t>generate</a:t>
            </a:r>
            <a:r>
              <a:rPr lang="en" sz="1460">
                <a:solidFill>
                  <a:srgbClr val="FFF2CC"/>
                </a:solidFill>
              </a:rPr>
              <a:t> the numbers using the random number generator, rand() function</a:t>
            </a:r>
            <a:endParaRPr sz="1460">
              <a:solidFill>
                <a:srgbClr val="FFF2CC"/>
              </a:solidFill>
            </a:endParaRPr>
          </a:p>
        </p:txBody>
      </p:sp>
      <p:sp>
        <p:nvSpPr>
          <p:cNvPr id="347" name="Google Shape;34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17"/>
          <p:cNvSpPr txBox="1"/>
          <p:nvPr/>
        </p:nvSpPr>
        <p:spPr>
          <a:xfrm>
            <a:off x="515975" y="1834525"/>
            <a:ext cx="4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Generated random numbers are between (0-200)</a:t>
            </a:r>
            <a:endParaRPr>
              <a:solidFill>
                <a:srgbClr val="FFF2CC"/>
              </a:solidFill>
              <a:latin typeface="Nunito"/>
              <a:ea typeface="Nunito"/>
              <a:cs typeface="Nunito"/>
              <a:sym typeface="Nunito"/>
            </a:endParaRPr>
          </a:p>
        </p:txBody>
      </p:sp>
      <p:sp>
        <p:nvSpPr>
          <p:cNvPr id="349" name="Google Shape;349;p17"/>
          <p:cNvSpPr txBox="1"/>
          <p:nvPr/>
        </p:nvSpPr>
        <p:spPr>
          <a:xfrm>
            <a:off x="2363825" y="2411150"/>
            <a:ext cx="2444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m</a:t>
            </a:r>
            <a:r>
              <a:rPr lang="en">
                <a:solidFill>
                  <a:srgbClr val="FCE5CD"/>
                </a:solidFill>
                <a:latin typeface="Nunito"/>
                <a:ea typeface="Nunito"/>
                <a:cs typeface="Nunito"/>
                <a:sym typeface="Nunito"/>
              </a:rPr>
              <a:t>in = 0, max = 200</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r</a:t>
            </a:r>
            <a:r>
              <a:rPr lang="en">
                <a:solidFill>
                  <a:srgbClr val="FCE5CD"/>
                </a:solidFill>
                <a:latin typeface="Nunito"/>
                <a:ea typeface="Nunito"/>
                <a:cs typeface="Nunito"/>
                <a:sym typeface="Nunito"/>
              </a:rPr>
              <a:t>an = rand();</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A</a:t>
            </a:r>
            <a:r>
              <a:rPr lang="en" sz="1700">
                <a:solidFill>
                  <a:srgbClr val="FCE5CD"/>
                </a:solidFill>
                <a:latin typeface="Nunito"/>
                <a:ea typeface="Nunito"/>
                <a:cs typeface="Nunito"/>
                <a:sym typeface="Nunito"/>
              </a:rPr>
              <a:t>ᵢⱼ </a:t>
            </a:r>
            <a:r>
              <a:rPr lang="en">
                <a:solidFill>
                  <a:srgbClr val="FCE5CD"/>
                </a:solidFill>
                <a:latin typeface="Nunito"/>
                <a:ea typeface="Nunito"/>
                <a:cs typeface="Nunito"/>
                <a:sym typeface="Nunito"/>
              </a:rPr>
              <a:t>= ran % (max-min) + min</a:t>
            </a:r>
            <a:endParaRPr sz="1100">
              <a:solidFill>
                <a:srgbClr val="FCE5CD"/>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ctrTitle"/>
          </p:nvPr>
        </p:nvSpPr>
        <p:spPr>
          <a:xfrm>
            <a:off x="184950" y="0"/>
            <a:ext cx="3736200" cy="6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40"/>
              <a:t>Transpose matrix calculation</a:t>
            </a:r>
            <a:endParaRPr sz="1640"/>
          </a:p>
        </p:txBody>
      </p:sp>
      <p:sp>
        <p:nvSpPr>
          <p:cNvPr id="355" name="Google Shape;355;p18"/>
          <p:cNvSpPr txBox="1"/>
          <p:nvPr>
            <p:ph idx="1" type="subTitle"/>
          </p:nvPr>
        </p:nvSpPr>
        <p:spPr>
          <a:xfrm>
            <a:off x="140900" y="839600"/>
            <a:ext cx="7241400" cy="548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818">
                <a:solidFill>
                  <a:srgbClr val="F4CCCC"/>
                </a:solidFill>
              </a:rPr>
              <a:t>Transpose matrix of M is M</a:t>
            </a:r>
            <a:r>
              <a:rPr lang="en" sz="3210">
                <a:solidFill>
                  <a:srgbClr val="F4CCCC"/>
                </a:solidFill>
              </a:rPr>
              <a:t>  </a:t>
            </a:r>
            <a:r>
              <a:rPr lang="en" sz="3010">
                <a:solidFill>
                  <a:srgbClr val="F4CCCC"/>
                </a:solidFill>
              </a:rPr>
              <a:t>such that all rows of the matrix M convert to column of M</a:t>
            </a:r>
            <a:r>
              <a:rPr lang="en" sz="1491">
                <a:solidFill>
                  <a:srgbClr val="F4CCCC"/>
                </a:solidFill>
              </a:rPr>
              <a:t>     </a:t>
            </a:r>
            <a:endParaRPr sz="1491">
              <a:solidFill>
                <a:srgbClr val="F4CCCC"/>
              </a:solidFill>
            </a:endParaRPr>
          </a:p>
          <a:p>
            <a:pPr indent="0" lvl="0" marL="0" rtl="0" algn="l">
              <a:spcBef>
                <a:spcPts val="0"/>
              </a:spcBef>
              <a:spcAft>
                <a:spcPts val="0"/>
              </a:spcAft>
              <a:buNone/>
            </a:pPr>
            <a:r>
              <a:t/>
            </a:r>
            <a:endParaRPr sz="1491">
              <a:solidFill>
                <a:srgbClr val="F4CCCC"/>
              </a:solidFill>
            </a:endParaRPr>
          </a:p>
          <a:p>
            <a:pPr indent="0" lvl="0" marL="0" rtl="0" algn="l">
              <a:spcBef>
                <a:spcPts val="0"/>
              </a:spcBef>
              <a:spcAft>
                <a:spcPts val="0"/>
              </a:spcAft>
              <a:buNone/>
            </a:pPr>
            <a:r>
              <a:t/>
            </a:r>
            <a:endParaRPr sz="1491">
              <a:solidFill>
                <a:srgbClr val="F4CCCC"/>
              </a:solidFill>
            </a:endParaRPr>
          </a:p>
        </p:txBody>
      </p:sp>
      <p:sp>
        <p:nvSpPr>
          <p:cNvPr id="356" name="Google Shape;356;p18"/>
          <p:cNvSpPr txBox="1"/>
          <p:nvPr/>
        </p:nvSpPr>
        <p:spPr>
          <a:xfrm>
            <a:off x="2186025" y="753900"/>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sp>
        <p:nvSpPr>
          <p:cNvPr id="357" name="Google Shape;357;p18"/>
          <p:cNvSpPr txBox="1"/>
          <p:nvPr/>
        </p:nvSpPr>
        <p:spPr>
          <a:xfrm>
            <a:off x="6915525" y="753900"/>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sp>
        <p:nvSpPr>
          <p:cNvPr id="358" name="Google Shape;358;p18"/>
          <p:cNvSpPr txBox="1"/>
          <p:nvPr/>
        </p:nvSpPr>
        <p:spPr>
          <a:xfrm>
            <a:off x="140900" y="1154100"/>
            <a:ext cx="50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&amp; all column convert to rows</a:t>
            </a:r>
            <a:endParaRPr>
              <a:solidFill>
                <a:srgbClr val="F4CCCC"/>
              </a:solidFill>
              <a:latin typeface="Nunito"/>
              <a:ea typeface="Nunito"/>
              <a:cs typeface="Nunito"/>
              <a:sym typeface="Nunito"/>
            </a:endParaRPr>
          </a:p>
        </p:txBody>
      </p:sp>
      <p:sp>
        <p:nvSpPr>
          <p:cNvPr id="359" name="Google Shape;359;p18"/>
          <p:cNvSpPr txBox="1"/>
          <p:nvPr/>
        </p:nvSpPr>
        <p:spPr>
          <a:xfrm>
            <a:off x="724025" y="3363975"/>
            <a:ext cx="1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Like,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M = </a:t>
            </a:r>
            <a:endParaRPr>
              <a:solidFill>
                <a:srgbClr val="F4CCCC"/>
              </a:solidFill>
              <a:latin typeface="Nunito"/>
              <a:ea typeface="Nunito"/>
              <a:cs typeface="Nunito"/>
              <a:sym typeface="Nunito"/>
            </a:endParaRPr>
          </a:p>
        </p:txBody>
      </p:sp>
      <p:sp>
        <p:nvSpPr>
          <p:cNvPr id="360" name="Google Shape;360;p18"/>
          <p:cNvSpPr/>
          <p:nvPr/>
        </p:nvSpPr>
        <p:spPr>
          <a:xfrm>
            <a:off x="1895400" y="3448575"/>
            <a:ext cx="1065600" cy="703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txBox="1"/>
          <p:nvPr/>
        </p:nvSpPr>
        <p:spPr>
          <a:xfrm>
            <a:off x="1860150" y="3384425"/>
            <a:ext cx="113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5    -8     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-6     7     3</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10   8    12</a:t>
            </a:r>
            <a:endParaRPr>
              <a:latin typeface="Nunito"/>
              <a:ea typeface="Nunito"/>
              <a:cs typeface="Nunito"/>
              <a:sym typeface="Nunito"/>
            </a:endParaRPr>
          </a:p>
        </p:txBody>
      </p:sp>
      <p:sp>
        <p:nvSpPr>
          <p:cNvPr id="362" name="Google Shape;362;p18"/>
          <p:cNvSpPr txBox="1"/>
          <p:nvPr/>
        </p:nvSpPr>
        <p:spPr>
          <a:xfrm>
            <a:off x="4095488" y="3448575"/>
            <a:ext cx="106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So,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M   =</a:t>
            </a:r>
            <a:endParaRPr>
              <a:solidFill>
                <a:srgbClr val="F4CCCC"/>
              </a:solidFill>
              <a:latin typeface="Nunito"/>
              <a:ea typeface="Nunito"/>
              <a:cs typeface="Nunito"/>
              <a:sym typeface="Nunito"/>
            </a:endParaRPr>
          </a:p>
        </p:txBody>
      </p:sp>
      <p:sp>
        <p:nvSpPr>
          <p:cNvPr id="363" name="Google Shape;363;p18"/>
          <p:cNvSpPr/>
          <p:nvPr/>
        </p:nvSpPr>
        <p:spPr>
          <a:xfrm>
            <a:off x="5198100" y="3384425"/>
            <a:ext cx="1136100" cy="831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txBox="1"/>
          <p:nvPr/>
        </p:nvSpPr>
        <p:spPr>
          <a:xfrm>
            <a:off x="5123250" y="3340725"/>
            <a:ext cx="12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5     -6     10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-8      7       8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9       3     12</a:t>
            </a:r>
            <a:endParaRPr>
              <a:latin typeface="Nunito"/>
              <a:ea typeface="Nunito"/>
              <a:cs typeface="Nunito"/>
              <a:sym typeface="Nunito"/>
            </a:endParaRPr>
          </a:p>
        </p:txBody>
      </p:sp>
      <p:sp>
        <p:nvSpPr>
          <p:cNvPr id="365" name="Google Shape;365;p18"/>
          <p:cNvSpPr txBox="1"/>
          <p:nvPr/>
        </p:nvSpPr>
        <p:spPr>
          <a:xfrm>
            <a:off x="4623925" y="3556275"/>
            <a:ext cx="2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a:t>
            </a:r>
            <a:endParaRPr>
              <a:solidFill>
                <a:srgbClr val="F4CCCC"/>
              </a:solidFill>
              <a:latin typeface="Nunito"/>
              <a:ea typeface="Nunito"/>
              <a:cs typeface="Nunito"/>
              <a:sym typeface="Nunito"/>
            </a:endParaRPr>
          </a:p>
        </p:txBody>
      </p:sp>
      <p:pic>
        <p:nvPicPr>
          <p:cNvPr id="366" name="Google Shape;366;p18"/>
          <p:cNvPicPr preferRelativeResize="0"/>
          <p:nvPr/>
        </p:nvPicPr>
        <p:blipFill>
          <a:blip r:embed="rId3">
            <a:alphaModFix/>
          </a:blip>
          <a:stretch>
            <a:fillRect/>
          </a:stretch>
        </p:blipFill>
        <p:spPr>
          <a:xfrm>
            <a:off x="2274650" y="1582200"/>
            <a:ext cx="3733800" cy="1438275"/>
          </a:xfrm>
          <a:prstGeom prst="rect">
            <a:avLst/>
          </a:prstGeom>
          <a:noFill/>
          <a:ln>
            <a:noFill/>
          </a:ln>
        </p:spPr>
      </p:pic>
      <p:sp>
        <p:nvSpPr>
          <p:cNvPr id="367" name="Google Shape;367;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ph type="ctrTitle"/>
          </p:nvPr>
        </p:nvSpPr>
        <p:spPr>
          <a:xfrm>
            <a:off x="48950" y="72550"/>
            <a:ext cx="2642100" cy="54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40"/>
              <a:t>Matrix Multiplication</a:t>
            </a:r>
            <a:endParaRPr sz="1640"/>
          </a:p>
        </p:txBody>
      </p:sp>
      <p:sp>
        <p:nvSpPr>
          <p:cNvPr id="373" name="Google Shape;373;p19"/>
          <p:cNvSpPr txBox="1"/>
          <p:nvPr>
            <p:ph idx="1" type="subTitle"/>
          </p:nvPr>
        </p:nvSpPr>
        <p:spPr>
          <a:xfrm>
            <a:off x="266625" y="545425"/>
            <a:ext cx="8673000" cy="223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400">
                <a:solidFill>
                  <a:srgbClr val="FCE5CD"/>
                </a:solidFill>
              </a:rPr>
              <a:t>If we consider two matrix A(a</a:t>
            </a:r>
            <a:r>
              <a:rPr lang="en" sz="1400">
                <a:solidFill>
                  <a:srgbClr val="FCE5CD"/>
                </a:solidFill>
              </a:rPr>
              <a:t>х</a:t>
            </a:r>
            <a:r>
              <a:rPr lang="en" sz="1400">
                <a:solidFill>
                  <a:srgbClr val="FCE5CD"/>
                </a:solidFill>
              </a:rPr>
              <a:t>b) &amp; B(m</a:t>
            </a:r>
            <a:r>
              <a:rPr lang="en" sz="1400">
                <a:solidFill>
                  <a:srgbClr val="FCE5CD"/>
                </a:solidFill>
              </a:rPr>
              <a:t>х</a:t>
            </a:r>
            <a:r>
              <a:rPr lang="en" sz="1400">
                <a:solidFill>
                  <a:srgbClr val="FCE5CD"/>
                </a:solidFill>
              </a:rPr>
              <a:t>n), then the criteria for multiplication of AB</a:t>
            </a:r>
            <a:endParaRPr sz="1400">
              <a:solidFill>
                <a:srgbClr val="FCE5CD"/>
              </a:solidFill>
            </a:endParaRPr>
          </a:p>
        </p:txBody>
      </p:sp>
      <p:pic>
        <p:nvPicPr>
          <p:cNvPr id="374" name="Google Shape;374;p19"/>
          <p:cNvPicPr preferRelativeResize="0"/>
          <p:nvPr/>
        </p:nvPicPr>
        <p:blipFill>
          <a:blip r:embed="rId3">
            <a:alphaModFix/>
          </a:blip>
          <a:stretch>
            <a:fillRect/>
          </a:stretch>
        </p:blipFill>
        <p:spPr>
          <a:xfrm>
            <a:off x="1149800" y="921050"/>
            <a:ext cx="2157300" cy="1451250"/>
          </a:xfrm>
          <a:prstGeom prst="rect">
            <a:avLst/>
          </a:prstGeom>
          <a:noFill/>
          <a:ln>
            <a:noFill/>
          </a:ln>
        </p:spPr>
      </p:pic>
      <p:pic>
        <p:nvPicPr>
          <p:cNvPr id="375" name="Google Shape;375;p19"/>
          <p:cNvPicPr preferRelativeResize="0"/>
          <p:nvPr/>
        </p:nvPicPr>
        <p:blipFill>
          <a:blip r:embed="rId4">
            <a:alphaModFix/>
          </a:blip>
          <a:stretch>
            <a:fillRect/>
          </a:stretch>
        </p:blipFill>
        <p:spPr>
          <a:xfrm>
            <a:off x="3850625" y="921050"/>
            <a:ext cx="3407000" cy="1451250"/>
          </a:xfrm>
          <a:prstGeom prst="rect">
            <a:avLst/>
          </a:prstGeom>
          <a:noFill/>
          <a:ln>
            <a:noFill/>
          </a:ln>
        </p:spPr>
      </p:pic>
      <p:sp>
        <p:nvSpPr>
          <p:cNvPr id="376" name="Google Shape;376;p19"/>
          <p:cNvSpPr/>
          <p:nvPr/>
        </p:nvSpPr>
        <p:spPr>
          <a:xfrm>
            <a:off x="1312275" y="2802525"/>
            <a:ext cx="1026750" cy="7822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txBox="1"/>
          <p:nvPr/>
        </p:nvSpPr>
        <p:spPr>
          <a:xfrm>
            <a:off x="1248750" y="2778013"/>
            <a:ext cx="115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5    -8     9</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-6     7     3</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10   8    12</a:t>
            </a:r>
            <a:endParaRPr>
              <a:latin typeface="Nunito"/>
              <a:ea typeface="Nunito"/>
              <a:cs typeface="Nunito"/>
              <a:sym typeface="Nunito"/>
            </a:endParaRPr>
          </a:p>
        </p:txBody>
      </p:sp>
      <p:sp>
        <p:nvSpPr>
          <p:cNvPr id="378" name="Google Shape;378;p19"/>
          <p:cNvSpPr/>
          <p:nvPr/>
        </p:nvSpPr>
        <p:spPr>
          <a:xfrm>
            <a:off x="1351400" y="3927050"/>
            <a:ext cx="1221900" cy="7822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txBox="1"/>
          <p:nvPr/>
        </p:nvSpPr>
        <p:spPr>
          <a:xfrm>
            <a:off x="1317050" y="3902538"/>
            <a:ext cx="129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5      -6     10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-8       7       8</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9        3     12</a:t>
            </a:r>
            <a:endParaRPr>
              <a:latin typeface="Nunito"/>
              <a:ea typeface="Nunito"/>
              <a:cs typeface="Nunito"/>
              <a:sym typeface="Nunito"/>
            </a:endParaRPr>
          </a:p>
        </p:txBody>
      </p:sp>
      <p:sp>
        <p:nvSpPr>
          <p:cNvPr id="380" name="Google Shape;380;p19"/>
          <p:cNvSpPr txBox="1"/>
          <p:nvPr/>
        </p:nvSpPr>
        <p:spPr>
          <a:xfrm>
            <a:off x="221850" y="2802513"/>
            <a:ext cx="10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Let,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 =</a:t>
            </a:r>
            <a:endParaRPr>
              <a:solidFill>
                <a:srgbClr val="F4CCCC"/>
              </a:solidFill>
              <a:latin typeface="Nunito"/>
              <a:ea typeface="Nunito"/>
              <a:cs typeface="Nunito"/>
              <a:sym typeface="Nunito"/>
            </a:endParaRPr>
          </a:p>
        </p:txBody>
      </p:sp>
      <p:sp>
        <p:nvSpPr>
          <p:cNvPr id="381" name="Google Shape;381;p19"/>
          <p:cNvSpPr txBox="1"/>
          <p:nvPr/>
        </p:nvSpPr>
        <p:spPr>
          <a:xfrm>
            <a:off x="569175" y="4118100"/>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B =</a:t>
            </a:r>
            <a:endParaRPr>
              <a:solidFill>
                <a:srgbClr val="F4CCCC"/>
              </a:solidFill>
              <a:latin typeface="Nunito"/>
              <a:ea typeface="Nunito"/>
              <a:cs typeface="Nunito"/>
              <a:sym typeface="Nunito"/>
            </a:endParaRPr>
          </a:p>
        </p:txBody>
      </p:sp>
      <p:sp>
        <p:nvSpPr>
          <p:cNvPr id="382" name="Google Shape;382;p19"/>
          <p:cNvSpPr/>
          <p:nvPr/>
        </p:nvSpPr>
        <p:spPr>
          <a:xfrm>
            <a:off x="3850625" y="2616513"/>
            <a:ext cx="3119375" cy="9876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txBox="1"/>
          <p:nvPr/>
        </p:nvSpPr>
        <p:spPr>
          <a:xfrm>
            <a:off x="3850625" y="2694675"/>
            <a:ext cx="316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(5x5)+(-8 x -8)+(9x9)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(-6x-6)+(7x7)+(3x3)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(10x10)+(8x8)+(12x12)    …        …</a:t>
            </a:r>
            <a:endParaRPr>
              <a:latin typeface="Nunito"/>
              <a:ea typeface="Nunito"/>
              <a:cs typeface="Nunito"/>
              <a:sym typeface="Nunito"/>
            </a:endParaRPr>
          </a:p>
        </p:txBody>
      </p:sp>
      <p:sp>
        <p:nvSpPr>
          <p:cNvPr id="384" name="Google Shape;384;p19"/>
          <p:cNvSpPr txBox="1"/>
          <p:nvPr/>
        </p:nvSpPr>
        <p:spPr>
          <a:xfrm>
            <a:off x="3058625" y="2910225"/>
            <a:ext cx="7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AB =</a:t>
            </a:r>
            <a:endParaRPr>
              <a:solidFill>
                <a:srgbClr val="F4CCCC"/>
              </a:solidFill>
              <a:latin typeface="Nunito"/>
              <a:ea typeface="Nunito"/>
              <a:cs typeface="Nunito"/>
              <a:sym typeface="Nunito"/>
            </a:endParaRPr>
          </a:p>
        </p:txBody>
      </p:sp>
      <p:sp>
        <p:nvSpPr>
          <p:cNvPr id="385" name="Google Shape;385;p19"/>
          <p:cNvSpPr/>
          <p:nvPr/>
        </p:nvSpPr>
        <p:spPr>
          <a:xfrm>
            <a:off x="3942700" y="3819500"/>
            <a:ext cx="1554775" cy="9143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txBox="1"/>
          <p:nvPr/>
        </p:nvSpPr>
        <p:spPr>
          <a:xfrm>
            <a:off x="3908438" y="3848375"/>
            <a:ext cx="162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170   -59    94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-59      94    32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94      32   308</a:t>
            </a:r>
            <a:endParaRPr>
              <a:latin typeface="Nunito"/>
              <a:ea typeface="Nunito"/>
              <a:cs typeface="Nunito"/>
              <a:sym typeface="Nunito"/>
            </a:endParaRPr>
          </a:p>
        </p:txBody>
      </p:sp>
      <p:sp>
        <p:nvSpPr>
          <p:cNvPr id="387" name="Google Shape;387;p19"/>
          <p:cNvSpPr txBox="1"/>
          <p:nvPr/>
        </p:nvSpPr>
        <p:spPr>
          <a:xfrm>
            <a:off x="3199600" y="3968875"/>
            <a:ext cx="7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AB =</a:t>
            </a:r>
            <a:endParaRPr>
              <a:solidFill>
                <a:srgbClr val="F4CCCC"/>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88" name="Google Shape;388;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0"/>
          <p:cNvSpPr txBox="1"/>
          <p:nvPr>
            <p:ph type="ctrTitle"/>
          </p:nvPr>
        </p:nvSpPr>
        <p:spPr>
          <a:xfrm>
            <a:off x="82050" y="81225"/>
            <a:ext cx="8211600" cy="5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588"/>
              <a:t> Process of finding Eigenvalues &amp; corresponding Eigenvectors</a:t>
            </a:r>
            <a:endParaRPr sz="1588"/>
          </a:p>
        </p:txBody>
      </p:sp>
      <p:sp>
        <p:nvSpPr>
          <p:cNvPr id="394" name="Google Shape;394;p20"/>
          <p:cNvSpPr txBox="1"/>
          <p:nvPr>
            <p:ph idx="1" type="subTitle"/>
          </p:nvPr>
        </p:nvSpPr>
        <p:spPr>
          <a:xfrm>
            <a:off x="953850" y="657825"/>
            <a:ext cx="6849000" cy="63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89">
                <a:solidFill>
                  <a:srgbClr val="FCE5CD"/>
                </a:solidFill>
              </a:rPr>
              <a:t>First of all we have to create a polynomial equation of Eigenvalues λ</a:t>
            </a:r>
            <a:r>
              <a:rPr lang="en" sz="5989">
                <a:solidFill>
                  <a:srgbClr val="FCE5CD"/>
                </a:solidFill>
              </a:rPr>
              <a:t>ᵢ </a:t>
            </a:r>
            <a:endParaRPr sz="5989">
              <a:solidFill>
                <a:srgbClr val="FCE5CD"/>
              </a:solidFill>
            </a:endParaRPr>
          </a:p>
          <a:p>
            <a:pPr indent="0" lvl="0" marL="0" rtl="0" algn="l">
              <a:spcBef>
                <a:spcPts val="0"/>
              </a:spcBef>
              <a:spcAft>
                <a:spcPts val="0"/>
              </a:spcAft>
              <a:buNone/>
            </a:pPr>
            <a:r>
              <a:rPr lang="en" sz="5589">
                <a:solidFill>
                  <a:srgbClr val="FCE5CD"/>
                </a:solidFill>
              </a:rPr>
              <a:t>from the characteristic equation</a:t>
            </a:r>
            <a:r>
              <a:rPr lang="en" sz="1500">
                <a:solidFill>
                  <a:srgbClr val="FCE5CD"/>
                </a:solidFill>
              </a:rPr>
              <a:t>  </a:t>
            </a:r>
            <a:r>
              <a:rPr lang="en" sz="2300">
                <a:solidFill>
                  <a:srgbClr val="FCE5CD"/>
                </a:solidFill>
              </a:rPr>
              <a:t> </a:t>
            </a:r>
            <a:r>
              <a:rPr lang="en" sz="7100">
                <a:solidFill>
                  <a:srgbClr val="FCE5CD"/>
                </a:solidFill>
              </a:rPr>
              <a:t>|</a:t>
            </a:r>
            <a:r>
              <a:rPr lang="en" sz="6300">
                <a:solidFill>
                  <a:srgbClr val="FCE5CD"/>
                </a:solidFill>
              </a:rPr>
              <a:t>w-λI</a:t>
            </a:r>
            <a:r>
              <a:rPr lang="en" sz="7100">
                <a:solidFill>
                  <a:srgbClr val="FCE5CD"/>
                </a:solidFill>
              </a:rPr>
              <a:t>| = </a:t>
            </a:r>
            <a:r>
              <a:rPr lang="en" sz="5100">
                <a:solidFill>
                  <a:srgbClr val="FCE5CD"/>
                </a:solidFill>
              </a:rPr>
              <a:t>0 of the data matrix M</a:t>
            </a:r>
            <a:endParaRPr sz="5100">
              <a:solidFill>
                <a:srgbClr val="FCE5CD"/>
              </a:solidFill>
            </a:endParaRPr>
          </a:p>
        </p:txBody>
      </p:sp>
      <p:sp>
        <p:nvSpPr>
          <p:cNvPr id="395" name="Google Shape;395;p20"/>
          <p:cNvSpPr txBox="1"/>
          <p:nvPr/>
        </p:nvSpPr>
        <p:spPr>
          <a:xfrm>
            <a:off x="974550" y="1540050"/>
            <a:ext cx="72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After solving characteristic equation, we find a polynomial equation, such that </a:t>
            </a:r>
            <a:endParaRPr>
              <a:solidFill>
                <a:srgbClr val="F4CCCC"/>
              </a:solidFill>
              <a:latin typeface="Nunito"/>
              <a:ea typeface="Nunito"/>
              <a:cs typeface="Nunito"/>
              <a:sym typeface="Nunito"/>
            </a:endParaRPr>
          </a:p>
        </p:txBody>
      </p:sp>
      <p:sp>
        <p:nvSpPr>
          <p:cNvPr id="396" name="Google Shape;396;p20"/>
          <p:cNvSpPr txBox="1"/>
          <p:nvPr/>
        </p:nvSpPr>
        <p:spPr>
          <a:xfrm>
            <a:off x="2197750" y="2048550"/>
            <a:ext cx="293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C</a:t>
            </a:r>
            <a:r>
              <a:rPr lang="en" sz="1600">
                <a:solidFill>
                  <a:srgbClr val="F4CCCC"/>
                </a:solidFill>
                <a:latin typeface="Nunito"/>
                <a:ea typeface="Nunito"/>
                <a:cs typeface="Nunito"/>
                <a:sym typeface="Nunito"/>
              </a:rPr>
              <a:t>₁λ</a:t>
            </a:r>
            <a:r>
              <a:rPr lang="en" sz="2200">
                <a:solidFill>
                  <a:srgbClr val="F4CCCC"/>
                </a:solidFill>
                <a:latin typeface="Nunito"/>
                <a:ea typeface="Nunito"/>
                <a:cs typeface="Nunito"/>
                <a:sym typeface="Nunito"/>
              </a:rPr>
              <a:t>ⁿ</a:t>
            </a:r>
            <a:r>
              <a:rPr lang="en">
                <a:solidFill>
                  <a:srgbClr val="F4CCCC"/>
                </a:solidFill>
                <a:latin typeface="Nunito"/>
                <a:ea typeface="Nunito"/>
                <a:cs typeface="Nunito"/>
                <a:sym typeface="Nunito"/>
              </a:rPr>
              <a:t>+C</a:t>
            </a:r>
            <a:r>
              <a:rPr lang="en" sz="1600">
                <a:solidFill>
                  <a:srgbClr val="F4CCCC"/>
                </a:solidFill>
                <a:latin typeface="Nunito"/>
                <a:ea typeface="Nunito"/>
                <a:cs typeface="Nunito"/>
                <a:sym typeface="Nunito"/>
              </a:rPr>
              <a:t>₂λ</a:t>
            </a:r>
            <a:r>
              <a:rPr lang="en" sz="2200">
                <a:solidFill>
                  <a:srgbClr val="F4CCCC"/>
                </a:solidFill>
                <a:latin typeface="Nunito"/>
                <a:ea typeface="Nunito"/>
                <a:cs typeface="Nunito"/>
                <a:sym typeface="Nunito"/>
              </a:rPr>
              <a:t>ⁿ⁻¹</a:t>
            </a:r>
            <a:r>
              <a:rPr lang="en">
                <a:solidFill>
                  <a:srgbClr val="F4CCCC"/>
                </a:solidFill>
                <a:latin typeface="Nunito"/>
                <a:ea typeface="Nunito"/>
                <a:cs typeface="Nunito"/>
                <a:sym typeface="Nunito"/>
              </a:rPr>
              <a:t>+… ...+C</a:t>
            </a:r>
            <a:r>
              <a:rPr lang="en" sz="1800">
                <a:solidFill>
                  <a:srgbClr val="F4CCCC"/>
                </a:solidFill>
                <a:latin typeface="Nunito"/>
                <a:ea typeface="Nunito"/>
                <a:cs typeface="Nunito"/>
                <a:sym typeface="Nunito"/>
              </a:rPr>
              <a:t>ₙ</a:t>
            </a:r>
            <a:r>
              <a:rPr lang="en" sz="1500">
                <a:solidFill>
                  <a:srgbClr val="F4CCCC"/>
                </a:solidFill>
                <a:latin typeface="Nunito"/>
                <a:ea typeface="Nunito"/>
                <a:cs typeface="Nunito"/>
                <a:sym typeface="Nunito"/>
              </a:rPr>
              <a:t>₋₁</a:t>
            </a:r>
            <a:r>
              <a:rPr lang="en" sz="1600">
                <a:solidFill>
                  <a:srgbClr val="F4CCCC"/>
                </a:solidFill>
                <a:latin typeface="Nunito"/>
                <a:ea typeface="Nunito"/>
                <a:cs typeface="Nunito"/>
                <a:sym typeface="Nunito"/>
              </a:rPr>
              <a:t>λ</a:t>
            </a:r>
            <a:r>
              <a:rPr lang="en">
                <a:solidFill>
                  <a:srgbClr val="F4CCCC"/>
                </a:solidFill>
                <a:latin typeface="Nunito"/>
                <a:ea typeface="Nunito"/>
                <a:cs typeface="Nunito"/>
                <a:sym typeface="Nunito"/>
              </a:rPr>
              <a:t> + C</a:t>
            </a:r>
            <a:r>
              <a:rPr lang="en" sz="1800">
                <a:solidFill>
                  <a:srgbClr val="F4CCCC"/>
                </a:solidFill>
                <a:latin typeface="Nunito"/>
                <a:ea typeface="Nunito"/>
                <a:cs typeface="Nunito"/>
                <a:sym typeface="Nunito"/>
              </a:rPr>
              <a:t>ₙ </a:t>
            </a:r>
            <a:endParaRPr sz="1800">
              <a:solidFill>
                <a:srgbClr val="F4CCCC"/>
              </a:solidFill>
              <a:latin typeface="Nunito"/>
              <a:ea typeface="Nunito"/>
              <a:cs typeface="Nunito"/>
              <a:sym typeface="Nunito"/>
            </a:endParaRPr>
          </a:p>
        </p:txBody>
      </p:sp>
      <p:sp>
        <p:nvSpPr>
          <p:cNvPr id="397" name="Google Shape;397;p20"/>
          <p:cNvSpPr txBox="1"/>
          <p:nvPr/>
        </p:nvSpPr>
        <p:spPr>
          <a:xfrm>
            <a:off x="854250" y="2612850"/>
            <a:ext cx="800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We will use Bairstow algorithm to find n Eigenvalues. According to Bairstow algorithm we have to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input the coefficients, that means C₁, C₂, … … C</a:t>
            </a:r>
            <a:r>
              <a:rPr lang="en" sz="1900">
                <a:solidFill>
                  <a:srgbClr val="F4CCCC"/>
                </a:solidFill>
                <a:latin typeface="Nunito"/>
                <a:ea typeface="Nunito"/>
                <a:cs typeface="Nunito"/>
                <a:sym typeface="Nunito"/>
              </a:rPr>
              <a:t>ₙ </a:t>
            </a:r>
            <a:endParaRPr sz="1900">
              <a:solidFill>
                <a:srgbClr val="F4CCCC"/>
              </a:solidFill>
              <a:latin typeface="Nunito"/>
              <a:ea typeface="Nunito"/>
              <a:cs typeface="Nunito"/>
              <a:sym typeface="Nunito"/>
            </a:endParaRPr>
          </a:p>
        </p:txBody>
      </p:sp>
      <p:sp>
        <p:nvSpPr>
          <p:cNvPr id="398" name="Google Shape;398;p20"/>
          <p:cNvSpPr txBox="1"/>
          <p:nvPr/>
        </p:nvSpPr>
        <p:spPr>
          <a:xfrm>
            <a:off x="854250" y="3585400"/>
            <a:ext cx="7940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Thus we will use Faddeev–LeVerrier algorithm to find those coefficients from the data matrix M</a:t>
            </a:r>
            <a:endParaRPr>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That means the outputs of the Faddeev–LeVerrier algorithm are C₁, C₂, … … C</a:t>
            </a:r>
            <a:r>
              <a:rPr lang="en" sz="1900">
                <a:solidFill>
                  <a:srgbClr val="FFF2CC"/>
                </a:solidFill>
                <a:latin typeface="Nunito"/>
                <a:ea typeface="Nunito"/>
                <a:cs typeface="Nunito"/>
                <a:sym typeface="Nunito"/>
              </a:rPr>
              <a:t>ₙ</a:t>
            </a:r>
            <a:endParaRPr>
              <a:solidFill>
                <a:srgbClr val="FFF2CC"/>
              </a:solidFill>
              <a:latin typeface="Nunito"/>
              <a:ea typeface="Nunito"/>
              <a:cs typeface="Nunito"/>
              <a:sym typeface="Nunito"/>
            </a:endParaRPr>
          </a:p>
        </p:txBody>
      </p:sp>
      <p:sp>
        <p:nvSpPr>
          <p:cNvPr id="399" name="Google Shape;39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1"/>
          <p:cNvSpPr txBox="1"/>
          <p:nvPr>
            <p:ph type="ctrTitle"/>
          </p:nvPr>
        </p:nvSpPr>
        <p:spPr>
          <a:xfrm>
            <a:off x="51000" y="-65200"/>
            <a:ext cx="3980700" cy="7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latin typeface="Nunito"/>
                <a:ea typeface="Nunito"/>
                <a:cs typeface="Nunito"/>
                <a:sym typeface="Nunito"/>
              </a:rPr>
              <a:t>Faddeev–LeVerrier algorithm</a:t>
            </a:r>
            <a:endParaRPr sz="1800"/>
          </a:p>
        </p:txBody>
      </p:sp>
      <p:sp>
        <p:nvSpPr>
          <p:cNvPr id="405" name="Google Shape;405;p21"/>
          <p:cNvSpPr txBox="1"/>
          <p:nvPr>
            <p:ph idx="1" type="subTitle"/>
          </p:nvPr>
        </p:nvSpPr>
        <p:spPr>
          <a:xfrm>
            <a:off x="246325" y="481550"/>
            <a:ext cx="3044400" cy="500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rgbClr val="FCE5CD"/>
                </a:solidFill>
              </a:rPr>
              <a:t>Initialize a identity matrix,   A</a:t>
            </a:r>
            <a:r>
              <a:rPr lang="en" sz="1708">
                <a:solidFill>
                  <a:srgbClr val="FCE5CD"/>
                </a:solidFill>
              </a:rPr>
              <a:t>₁</a:t>
            </a:r>
            <a:r>
              <a:rPr lang="en">
                <a:solidFill>
                  <a:srgbClr val="FCE5CD"/>
                </a:solidFill>
              </a:rPr>
              <a:t> =</a:t>
            </a:r>
            <a:endParaRPr>
              <a:solidFill>
                <a:srgbClr val="FCE5CD"/>
              </a:solidFill>
            </a:endParaRPr>
          </a:p>
        </p:txBody>
      </p:sp>
      <p:sp>
        <p:nvSpPr>
          <p:cNvPr id="406" name="Google Shape;406;p21"/>
          <p:cNvSpPr/>
          <p:nvPr/>
        </p:nvSpPr>
        <p:spPr>
          <a:xfrm>
            <a:off x="3288663" y="52138"/>
            <a:ext cx="1253275" cy="12131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txBox="1"/>
          <p:nvPr/>
        </p:nvSpPr>
        <p:spPr>
          <a:xfrm>
            <a:off x="3290725" y="27688"/>
            <a:ext cx="1313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1   0   0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1   0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0   1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     .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     .     .  …   1</a:t>
            </a:r>
            <a:endParaRPr>
              <a:latin typeface="Nunito"/>
              <a:ea typeface="Nunito"/>
              <a:cs typeface="Nunito"/>
              <a:sym typeface="Nunito"/>
            </a:endParaRPr>
          </a:p>
        </p:txBody>
      </p:sp>
      <p:sp>
        <p:nvSpPr>
          <p:cNvPr id="408" name="Google Shape;408;p21"/>
          <p:cNvSpPr txBox="1"/>
          <p:nvPr/>
        </p:nvSpPr>
        <p:spPr>
          <a:xfrm>
            <a:off x="4166450" y="733400"/>
            <a:ext cx="2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409" name="Google Shape;409;p21"/>
          <p:cNvSpPr txBox="1"/>
          <p:nvPr/>
        </p:nvSpPr>
        <p:spPr>
          <a:xfrm>
            <a:off x="246325" y="1432650"/>
            <a:ext cx="2779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Then we calculate,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t>
            </a:r>
            <a:endParaRPr>
              <a:solidFill>
                <a:srgbClr val="F4CCCC"/>
              </a:solidFill>
              <a:latin typeface="Nunito"/>
              <a:ea typeface="Nunito"/>
              <a:cs typeface="Nunito"/>
              <a:sym typeface="Nunito"/>
            </a:endParaRPr>
          </a:p>
          <a:p>
            <a:pPr indent="0" lvl="0" marL="0" rtl="0" algn="l">
              <a:spcBef>
                <a:spcPts val="0"/>
              </a:spcBef>
              <a:spcAft>
                <a:spcPts val="0"/>
              </a:spcAft>
              <a:buNone/>
            </a:pPr>
            <a:r>
              <a:rPr lang="en">
                <a:solidFill>
                  <a:srgbClr val="F4CCCC"/>
                </a:solidFill>
                <a:latin typeface="Nunito"/>
                <a:ea typeface="Nunito"/>
                <a:cs typeface="Nunito"/>
                <a:sym typeface="Nunito"/>
              </a:rPr>
              <a:t>                 </a:t>
            </a:r>
            <a:r>
              <a:rPr b="1" lang="en">
                <a:solidFill>
                  <a:srgbClr val="F4CCCC"/>
                </a:solidFill>
                <a:latin typeface="Nunito"/>
                <a:ea typeface="Nunito"/>
                <a:cs typeface="Nunito"/>
                <a:sym typeface="Nunito"/>
              </a:rPr>
              <a:t> </a:t>
            </a:r>
            <a:r>
              <a:rPr b="1" lang="en">
                <a:solidFill>
                  <a:srgbClr val="FFF2CC"/>
                </a:solidFill>
                <a:latin typeface="Nunito"/>
                <a:ea typeface="Nunito"/>
                <a:cs typeface="Nunito"/>
                <a:sym typeface="Nunito"/>
              </a:rPr>
              <a:t>A</a:t>
            </a:r>
            <a:r>
              <a:rPr b="1" lang="en" sz="1000">
                <a:solidFill>
                  <a:srgbClr val="FFF2CC"/>
                </a:solidFill>
                <a:latin typeface="Nunito"/>
                <a:ea typeface="Nunito"/>
                <a:cs typeface="Nunito"/>
                <a:sym typeface="Nunito"/>
              </a:rPr>
              <a:t>m = </a:t>
            </a:r>
            <a:r>
              <a:rPr b="1" lang="en">
                <a:solidFill>
                  <a:srgbClr val="FFF2CC"/>
                </a:solidFill>
                <a:latin typeface="Nunito"/>
                <a:ea typeface="Nunito"/>
                <a:cs typeface="Nunito"/>
                <a:sym typeface="Nunito"/>
              </a:rPr>
              <a:t>MA</a:t>
            </a:r>
            <a:r>
              <a:rPr b="1" lang="en" sz="1000">
                <a:solidFill>
                  <a:srgbClr val="FFF2CC"/>
                </a:solidFill>
                <a:latin typeface="Nunito"/>
                <a:ea typeface="Nunito"/>
                <a:cs typeface="Nunito"/>
                <a:sym typeface="Nunito"/>
              </a:rPr>
              <a:t>m₋</a:t>
            </a:r>
            <a:r>
              <a:rPr b="1" lang="en">
                <a:solidFill>
                  <a:srgbClr val="FFF2CC"/>
                </a:solidFill>
                <a:latin typeface="Nunito"/>
                <a:ea typeface="Nunito"/>
                <a:cs typeface="Nunito"/>
                <a:sym typeface="Nunito"/>
              </a:rPr>
              <a:t>₁ + C</a:t>
            </a:r>
            <a:r>
              <a:rPr b="1" lang="en" sz="1000">
                <a:solidFill>
                  <a:srgbClr val="FFF2CC"/>
                </a:solidFill>
                <a:latin typeface="Nunito"/>
                <a:ea typeface="Nunito"/>
                <a:cs typeface="Nunito"/>
                <a:sym typeface="Nunito"/>
              </a:rPr>
              <a:t>n₋m+</a:t>
            </a:r>
            <a:r>
              <a:rPr b="1" lang="en" sz="900">
                <a:solidFill>
                  <a:srgbClr val="FFF2CC"/>
                </a:solidFill>
                <a:latin typeface="Nunito"/>
                <a:ea typeface="Nunito"/>
                <a:cs typeface="Nunito"/>
                <a:sym typeface="Nunito"/>
              </a:rPr>
              <a:t>1</a:t>
            </a:r>
            <a:r>
              <a:rPr b="1" lang="en">
                <a:solidFill>
                  <a:srgbClr val="FFF2CC"/>
                </a:solidFill>
                <a:latin typeface="Nunito"/>
                <a:ea typeface="Nunito"/>
                <a:cs typeface="Nunito"/>
                <a:sym typeface="Nunito"/>
              </a:rPr>
              <a:t>I</a:t>
            </a:r>
            <a:endParaRPr b="1">
              <a:solidFill>
                <a:srgbClr val="FFF2CC"/>
              </a:solidFill>
              <a:latin typeface="Nunito"/>
              <a:ea typeface="Nunito"/>
              <a:cs typeface="Nunito"/>
              <a:sym typeface="Nunito"/>
            </a:endParaRPr>
          </a:p>
          <a:p>
            <a:pPr indent="0" lvl="0" marL="0" rtl="0" algn="l">
              <a:spcBef>
                <a:spcPts val="0"/>
              </a:spcBef>
              <a:spcAft>
                <a:spcPts val="0"/>
              </a:spcAft>
              <a:buNone/>
            </a:pPr>
            <a:r>
              <a:rPr lang="en">
                <a:solidFill>
                  <a:srgbClr val="FFF2CC"/>
                </a:solidFill>
                <a:latin typeface="Nunito"/>
                <a:ea typeface="Nunito"/>
                <a:cs typeface="Nunito"/>
                <a:sym typeface="Nunito"/>
              </a:rPr>
              <a:t>                  </a:t>
            </a:r>
            <a:r>
              <a:rPr b="1" lang="en">
                <a:solidFill>
                  <a:srgbClr val="FFF2CC"/>
                </a:solidFill>
                <a:latin typeface="Nunito"/>
                <a:ea typeface="Nunito"/>
                <a:cs typeface="Nunito"/>
                <a:sym typeface="Nunito"/>
              </a:rPr>
              <a:t>C</a:t>
            </a:r>
            <a:r>
              <a:rPr b="1" lang="en" sz="2000">
                <a:solidFill>
                  <a:srgbClr val="FFF2CC"/>
                </a:solidFill>
                <a:latin typeface="Nunito"/>
                <a:ea typeface="Nunito"/>
                <a:cs typeface="Nunito"/>
                <a:sym typeface="Nunito"/>
              </a:rPr>
              <a:t>ₙ</a:t>
            </a:r>
            <a:r>
              <a:rPr b="1" lang="en">
                <a:solidFill>
                  <a:srgbClr val="FFF2CC"/>
                </a:solidFill>
                <a:latin typeface="Nunito"/>
                <a:ea typeface="Nunito"/>
                <a:cs typeface="Nunito"/>
                <a:sym typeface="Nunito"/>
              </a:rPr>
              <a:t>₋</a:t>
            </a:r>
            <a:r>
              <a:rPr b="1" lang="en" sz="1000">
                <a:solidFill>
                  <a:srgbClr val="FFF2CC"/>
                </a:solidFill>
                <a:latin typeface="Nunito"/>
                <a:ea typeface="Nunito"/>
                <a:cs typeface="Nunito"/>
                <a:sym typeface="Nunito"/>
              </a:rPr>
              <a:t>m = </a:t>
            </a:r>
            <a:r>
              <a:rPr b="1" lang="en" sz="1300">
                <a:solidFill>
                  <a:srgbClr val="FFF2CC"/>
                </a:solidFill>
                <a:latin typeface="Nunito"/>
                <a:ea typeface="Nunito"/>
                <a:cs typeface="Nunito"/>
                <a:sym typeface="Nunito"/>
              </a:rPr>
              <a:t>-       tr( AM</a:t>
            </a:r>
            <a:r>
              <a:rPr b="1" lang="en" sz="1000">
                <a:solidFill>
                  <a:srgbClr val="FFF2CC"/>
                </a:solidFill>
                <a:latin typeface="Nunito"/>
                <a:ea typeface="Nunito"/>
                <a:cs typeface="Nunito"/>
                <a:sym typeface="Nunito"/>
              </a:rPr>
              <a:t>m )</a:t>
            </a:r>
            <a:endParaRPr b="1" sz="1000">
              <a:solidFill>
                <a:srgbClr val="FFF2CC"/>
              </a:solidFill>
              <a:latin typeface="Nunito"/>
              <a:ea typeface="Nunito"/>
              <a:cs typeface="Nunito"/>
              <a:sym typeface="Nunito"/>
            </a:endParaRPr>
          </a:p>
        </p:txBody>
      </p:sp>
      <p:sp>
        <p:nvSpPr>
          <p:cNvPr id="410" name="Google Shape;410;p21"/>
          <p:cNvSpPr txBox="1"/>
          <p:nvPr/>
        </p:nvSpPr>
        <p:spPr>
          <a:xfrm>
            <a:off x="4447250" y="1190675"/>
            <a:ext cx="5053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Where, </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M is the given matrix</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n is the dimension of the matrix M</a:t>
            </a:r>
            <a:endParaRPr>
              <a:solidFill>
                <a:srgbClr val="FCE5CD"/>
              </a:solidFill>
              <a:latin typeface="Nunito"/>
              <a:ea typeface="Nunito"/>
              <a:cs typeface="Nunito"/>
              <a:sym typeface="Nunito"/>
            </a:endParaRPr>
          </a:p>
          <a:p>
            <a:pPr indent="0" lvl="0" marL="0" rtl="0" algn="l">
              <a:spcBef>
                <a:spcPts val="0"/>
              </a:spcBef>
              <a:spcAft>
                <a:spcPts val="0"/>
              </a:spcAft>
              <a:buNone/>
            </a:pPr>
            <a:r>
              <a:rPr lang="en">
                <a:solidFill>
                  <a:srgbClr val="FCE5CD"/>
                </a:solidFill>
                <a:latin typeface="Nunito"/>
                <a:ea typeface="Nunito"/>
                <a:cs typeface="Nunito"/>
                <a:sym typeface="Nunito"/>
              </a:rPr>
              <a:t>            C</a:t>
            </a:r>
            <a:r>
              <a:rPr lang="en" sz="1800">
                <a:solidFill>
                  <a:srgbClr val="FCE5CD"/>
                </a:solidFill>
                <a:latin typeface="Nunito"/>
                <a:ea typeface="Nunito"/>
                <a:cs typeface="Nunito"/>
                <a:sym typeface="Nunito"/>
              </a:rPr>
              <a:t> </a:t>
            </a:r>
            <a:r>
              <a:rPr lang="en">
                <a:solidFill>
                  <a:srgbClr val="FCE5CD"/>
                </a:solidFill>
                <a:latin typeface="Nunito"/>
                <a:ea typeface="Nunito"/>
                <a:cs typeface="Nunito"/>
                <a:sym typeface="Nunito"/>
              </a:rPr>
              <a:t>are the coefficients of the polynomial equation</a:t>
            </a:r>
            <a:endParaRPr>
              <a:solidFill>
                <a:srgbClr val="FCE5CD"/>
              </a:solidFill>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r>
              <a:rPr lang="en">
                <a:solidFill>
                  <a:srgbClr val="FCE5CD"/>
                </a:solidFill>
                <a:latin typeface="Nunito"/>
                <a:ea typeface="Nunito"/>
                <a:cs typeface="Nunito"/>
                <a:sym typeface="Nunito"/>
              </a:rPr>
              <a:t>I is an identity matrix</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r>
              <a:rPr lang="en">
                <a:solidFill>
                  <a:srgbClr val="FCE5CD"/>
                </a:solidFill>
                <a:latin typeface="Nunito"/>
                <a:ea typeface="Nunito"/>
                <a:cs typeface="Nunito"/>
                <a:sym typeface="Nunito"/>
              </a:rPr>
              <a:t> tr( AM</a:t>
            </a:r>
            <a:r>
              <a:rPr lang="en" sz="1100">
                <a:solidFill>
                  <a:srgbClr val="FCE5CD"/>
                </a:solidFill>
                <a:latin typeface="Nunito"/>
                <a:ea typeface="Nunito"/>
                <a:cs typeface="Nunito"/>
                <a:sym typeface="Nunito"/>
              </a:rPr>
              <a:t>m </a:t>
            </a:r>
            <a:r>
              <a:rPr lang="en">
                <a:solidFill>
                  <a:srgbClr val="FCE5CD"/>
                </a:solidFill>
                <a:latin typeface="Nunito"/>
                <a:ea typeface="Nunito"/>
                <a:cs typeface="Nunito"/>
                <a:sym typeface="Nunito"/>
              </a:rPr>
              <a:t>) = trace of the matrix AM</a:t>
            </a:r>
            <a:r>
              <a:rPr lang="en" sz="1100">
                <a:solidFill>
                  <a:srgbClr val="FCE5CD"/>
                </a:solidFill>
                <a:latin typeface="Nunito"/>
                <a:ea typeface="Nunito"/>
                <a:cs typeface="Nunito"/>
                <a:sym typeface="Nunito"/>
              </a:rPr>
              <a:t>m</a:t>
            </a:r>
            <a:endParaRPr>
              <a:solidFill>
                <a:srgbClr val="FCE5CD"/>
              </a:solidFill>
              <a:latin typeface="Nunito"/>
              <a:ea typeface="Nunito"/>
              <a:cs typeface="Nunito"/>
              <a:sym typeface="Nunito"/>
            </a:endParaRPr>
          </a:p>
        </p:txBody>
      </p:sp>
      <p:sp>
        <p:nvSpPr>
          <p:cNvPr id="411" name="Google Shape;411;p21"/>
          <p:cNvSpPr txBox="1"/>
          <p:nvPr/>
        </p:nvSpPr>
        <p:spPr>
          <a:xfrm>
            <a:off x="1748525" y="2072000"/>
            <a:ext cx="2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1</a:t>
            </a:r>
            <a:endParaRPr>
              <a:solidFill>
                <a:srgbClr val="FFF2CC"/>
              </a:solidFill>
              <a:latin typeface="Nunito"/>
              <a:ea typeface="Nunito"/>
              <a:cs typeface="Nunito"/>
              <a:sym typeface="Nunito"/>
            </a:endParaRPr>
          </a:p>
        </p:txBody>
      </p:sp>
      <p:sp>
        <p:nvSpPr>
          <p:cNvPr id="412" name="Google Shape;412;p21"/>
          <p:cNvSpPr txBox="1"/>
          <p:nvPr/>
        </p:nvSpPr>
        <p:spPr>
          <a:xfrm>
            <a:off x="1709500" y="2171550"/>
            <a:ext cx="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a:t>
            </a:r>
            <a:endParaRPr>
              <a:solidFill>
                <a:srgbClr val="FFF2CC"/>
              </a:solidFill>
              <a:latin typeface="Nunito"/>
              <a:ea typeface="Nunito"/>
              <a:cs typeface="Nunito"/>
              <a:sym typeface="Nunito"/>
            </a:endParaRPr>
          </a:p>
        </p:txBody>
      </p:sp>
      <p:sp>
        <p:nvSpPr>
          <p:cNvPr id="413" name="Google Shape;413;p21"/>
          <p:cNvSpPr txBox="1"/>
          <p:nvPr/>
        </p:nvSpPr>
        <p:spPr>
          <a:xfrm>
            <a:off x="1736100" y="2250600"/>
            <a:ext cx="4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m</a:t>
            </a:r>
            <a:endParaRPr>
              <a:solidFill>
                <a:srgbClr val="FFF2CC"/>
              </a:solidFill>
              <a:latin typeface="Nunito"/>
              <a:ea typeface="Nunito"/>
              <a:cs typeface="Nunito"/>
              <a:sym typeface="Nunito"/>
            </a:endParaRPr>
          </a:p>
        </p:txBody>
      </p:sp>
      <p:sp>
        <p:nvSpPr>
          <p:cNvPr id="414" name="Google Shape;414;p21"/>
          <p:cNvSpPr/>
          <p:nvPr/>
        </p:nvSpPr>
        <p:spPr>
          <a:xfrm flipH="1">
            <a:off x="1300625" y="2571750"/>
            <a:ext cx="796400" cy="738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txBox="1"/>
          <p:nvPr/>
        </p:nvSpPr>
        <p:spPr>
          <a:xfrm>
            <a:off x="1300575" y="2472198"/>
            <a:ext cx="79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3   1   5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3   3   1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4   6   4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16" name="Google Shape;416;p21"/>
          <p:cNvSpPr txBox="1"/>
          <p:nvPr/>
        </p:nvSpPr>
        <p:spPr>
          <a:xfrm>
            <a:off x="470925" y="2571750"/>
            <a:ext cx="79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4CCCC"/>
                </a:solidFill>
                <a:latin typeface="Nunito"/>
                <a:ea typeface="Nunito"/>
                <a:cs typeface="Nunito"/>
                <a:sym typeface="Nunito"/>
              </a:rPr>
              <a:t>Let</a:t>
            </a:r>
            <a:endParaRPr sz="1200">
              <a:solidFill>
                <a:srgbClr val="F4CCCC"/>
              </a:solidFill>
              <a:latin typeface="Nunito"/>
              <a:ea typeface="Nunito"/>
              <a:cs typeface="Nunito"/>
              <a:sym typeface="Nunito"/>
            </a:endParaRPr>
          </a:p>
          <a:p>
            <a:pPr indent="0" lvl="0" marL="0" rtl="0" algn="l">
              <a:spcBef>
                <a:spcPts val="0"/>
              </a:spcBef>
              <a:spcAft>
                <a:spcPts val="0"/>
              </a:spcAft>
              <a:buNone/>
            </a:pPr>
            <a:r>
              <a:rPr lang="en" sz="1200">
                <a:solidFill>
                  <a:srgbClr val="F4CCCC"/>
                </a:solidFill>
                <a:latin typeface="Nunito"/>
                <a:ea typeface="Nunito"/>
                <a:cs typeface="Nunito"/>
                <a:sym typeface="Nunito"/>
              </a:rPr>
              <a:t>       M =</a:t>
            </a:r>
            <a:endParaRPr sz="1200">
              <a:solidFill>
                <a:srgbClr val="F4CCCC"/>
              </a:solidFill>
              <a:latin typeface="Nunito"/>
              <a:ea typeface="Nunito"/>
              <a:cs typeface="Nunito"/>
              <a:sym typeface="Nunito"/>
            </a:endParaRPr>
          </a:p>
        </p:txBody>
      </p:sp>
      <p:sp>
        <p:nvSpPr>
          <p:cNvPr id="417" name="Google Shape;417;p21"/>
          <p:cNvSpPr/>
          <p:nvPr/>
        </p:nvSpPr>
        <p:spPr>
          <a:xfrm>
            <a:off x="4166438" y="3534325"/>
            <a:ext cx="763275" cy="798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txBox="1"/>
          <p:nvPr/>
        </p:nvSpPr>
        <p:spPr>
          <a:xfrm>
            <a:off x="4149838" y="3517975"/>
            <a:ext cx="79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3</a:t>
            </a:r>
            <a:r>
              <a:rPr lang="en">
                <a:latin typeface="Nunito"/>
                <a:ea typeface="Nunito"/>
                <a:cs typeface="Nunito"/>
                <a:sym typeface="Nunito"/>
              </a:rPr>
              <a:t>   1   5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   </a:t>
            </a:r>
            <a:r>
              <a:rPr lang="en">
                <a:solidFill>
                  <a:srgbClr val="FF0000"/>
                </a:solidFill>
                <a:latin typeface="Nunito"/>
                <a:ea typeface="Nunito"/>
                <a:cs typeface="Nunito"/>
                <a:sym typeface="Nunito"/>
              </a:rPr>
              <a:t>3 </a:t>
            </a:r>
            <a:r>
              <a:rPr lang="en">
                <a:latin typeface="Nunito"/>
                <a:ea typeface="Nunito"/>
                <a:cs typeface="Nunito"/>
                <a:sym typeface="Nunito"/>
              </a:rPr>
              <a:t>  1</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4   6   </a:t>
            </a:r>
            <a:r>
              <a:rPr lang="en">
                <a:solidFill>
                  <a:srgbClr val="FF0000"/>
                </a:solidFill>
                <a:latin typeface="Nunito"/>
                <a:ea typeface="Nunito"/>
                <a:cs typeface="Nunito"/>
                <a:sym typeface="Nunito"/>
              </a:rPr>
              <a:t>4</a:t>
            </a:r>
            <a:endParaRPr>
              <a:solidFill>
                <a:srgbClr val="FF0000"/>
              </a:solidFill>
              <a:latin typeface="Nunito"/>
              <a:ea typeface="Nunito"/>
              <a:cs typeface="Nunito"/>
              <a:sym typeface="Nunito"/>
            </a:endParaRPr>
          </a:p>
        </p:txBody>
      </p:sp>
      <p:sp>
        <p:nvSpPr>
          <p:cNvPr id="419" name="Google Shape;419;p21"/>
          <p:cNvSpPr txBox="1"/>
          <p:nvPr/>
        </p:nvSpPr>
        <p:spPr>
          <a:xfrm>
            <a:off x="3369938" y="3725875"/>
            <a:ext cx="79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MA</a:t>
            </a:r>
            <a:r>
              <a:rPr lang="en" sz="1500">
                <a:solidFill>
                  <a:srgbClr val="F4CCCC"/>
                </a:solidFill>
                <a:latin typeface="Nunito"/>
                <a:ea typeface="Nunito"/>
                <a:cs typeface="Nunito"/>
                <a:sym typeface="Nunito"/>
              </a:rPr>
              <a:t>₁ =</a:t>
            </a:r>
            <a:endParaRPr sz="1500">
              <a:solidFill>
                <a:srgbClr val="F4CCCC"/>
              </a:solidFill>
              <a:latin typeface="Nunito"/>
              <a:ea typeface="Nunito"/>
              <a:cs typeface="Nunito"/>
              <a:sym typeface="Nunito"/>
            </a:endParaRPr>
          </a:p>
        </p:txBody>
      </p:sp>
      <p:sp>
        <p:nvSpPr>
          <p:cNvPr id="420" name="Google Shape;420;p21"/>
          <p:cNvSpPr txBox="1"/>
          <p:nvPr/>
        </p:nvSpPr>
        <p:spPr>
          <a:xfrm>
            <a:off x="2432725" y="2740800"/>
            <a:ext cx="7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C₃ = 1</a:t>
            </a:r>
            <a:endParaRPr>
              <a:solidFill>
                <a:srgbClr val="FFF2CC"/>
              </a:solidFill>
              <a:latin typeface="Nunito"/>
              <a:ea typeface="Nunito"/>
              <a:cs typeface="Nunito"/>
              <a:sym typeface="Nunito"/>
            </a:endParaRPr>
          </a:p>
        </p:txBody>
      </p:sp>
      <p:sp>
        <p:nvSpPr>
          <p:cNvPr id="421" name="Google Shape;421;p21"/>
          <p:cNvSpPr txBox="1"/>
          <p:nvPr/>
        </p:nvSpPr>
        <p:spPr>
          <a:xfrm>
            <a:off x="5257625" y="3455725"/>
            <a:ext cx="1833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2CC"/>
                </a:solidFill>
                <a:latin typeface="Nunito"/>
                <a:ea typeface="Nunito"/>
                <a:cs typeface="Nunito"/>
                <a:sym typeface="Nunito"/>
              </a:rPr>
              <a:t>C</a:t>
            </a:r>
            <a:r>
              <a:rPr lang="en" sz="1500">
                <a:solidFill>
                  <a:srgbClr val="FFF2CC"/>
                </a:solidFill>
                <a:latin typeface="Nunito"/>
                <a:ea typeface="Nunito"/>
                <a:cs typeface="Nunito"/>
                <a:sym typeface="Nunito"/>
              </a:rPr>
              <a:t>₂ = - — ( 3+3+4)</a:t>
            </a:r>
            <a:endParaRPr sz="1500">
              <a:solidFill>
                <a:srgbClr val="FFF2CC"/>
              </a:solidFill>
              <a:latin typeface="Nunito"/>
              <a:ea typeface="Nunito"/>
              <a:cs typeface="Nunito"/>
              <a:sym typeface="Nunito"/>
            </a:endParaRPr>
          </a:p>
          <a:p>
            <a:pPr indent="0" lvl="0" marL="0" rtl="0" algn="l">
              <a:spcBef>
                <a:spcPts val="0"/>
              </a:spcBef>
              <a:spcAft>
                <a:spcPts val="0"/>
              </a:spcAft>
              <a:buNone/>
            </a:pPr>
            <a:r>
              <a:rPr lang="en" sz="1500">
                <a:solidFill>
                  <a:srgbClr val="FFF2CC"/>
                </a:solidFill>
                <a:latin typeface="Nunito"/>
                <a:ea typeface="Nunito"/>
                <a:cs typeface="Nunito"/>
                <a:sym typeface="Nunito"/>
              </a:rPr>
              <a:t>     </a:t>
            </a:r>
            <a:endParaRPr sz="1500">
              <a:solidFill>
                <a:srgbClr val="FFF2CC"/>
              </a:solidFill>
              <a:latin typeface="Nunito"/>
              <a:ea typeface="Nunito"/>
              <a:cs typeface="Nunito"/>
              <a:sym typeface="Nunito"/>
            </a:endParaRPr>
          </a:p>
          <a:p>
            <a:pPr indent="0" lvl="0" marL="0" rtl="0" algn="l">
              <a:spcBef>
                <a:spcPts val="0"/>
              </a:spcBef>
              <a:spcAft>
                <a:spcPts val="0"/>
              </a:spcAft>
              <a:buNone/>
            </a:pPr>
            <a:r>
              <a:rPr lang="en" sz="1500">
                <a:solidFill>
                  <a:srgbClr val="FFF2CC"/>
                </a:solidFill>
                <a:latin typeface="Nunito"/>
                <a:ea typeface="Nunito"/>
                <a:cs typeface="Nunito"/>
                <a:sym typeface="Nunito"/>
              </a:rPr>
              <a:t>     = - 10</a:t>
            </a:r>
            <a:endParaRPr sz="1500">
              <a:solidFill>
                <a:srgbClr val="FFF2CC"/>
              </a:solidFill>
              <a:latin typeface="Nunito"/>
              <a:ea typeface="Nunito"/>
              <a:cs typeface="Nunito"/>
              <a:sym typeface="Nunito"/>
            </a:endParaRPr>
          </a:p>
        </p:txBody>
      </p:sp>
      <p:sp>
        <p:nvSpPr>
          <p:cNvPr id="422" name="Google Shape;422;p21"/>
          <p:cNvSpPr txBox="1"/>
          <p:nvPr/>
        </p:nvSpPr>
        <p:spPr>
          <a:xfrm>
            <a:off x="5805275" y="3602300"/>
            <a:ext cx="2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Nunito"/>
                <a:ea typeface="Nunito"/>
                <a:cs typeface="Nunito"/>
                <a:sym typeface="Nunito"/>
              </a:rPr>
              <a:t>1</a:t>
            </a:r>
            <a:endParaRPr>
              <a:solidFill>
                <a:srgbClr val="FFF2CC"/>
              </a:solidFill>
              <a:latin typeface="Nunito"/>
              <a:ea typeface="Nunito"/>
              <a:cs typeface="Nunito"/>
              <a:sym typeface="Nunito"/>
            </a:endParaRPr>
          </a:p>
        </p:txBody>
      </p:sp>
      <p:sp>
        <p:nvSpPr>
          <p:cNvPr id="423" name="Google Shape;423;p21"/>
          <p:cNvSpPr txBox="1"/>
          <p:nvPr/>
        </p:nvSpPr>
        <p:spPr>
          <a:xfrm>
            <a:off x="5805275" y="3393050"/>
            <a:ext cx="3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CE5CD"/>
                </a:solidFill>
                <a:latin typeface="Nunito"/>
                <a:ea typeface="Nunito"/>
                <a:cs typeface="Nunito"/>
                <a:sym typeface="Nunito"/>
              </a:rPr>
              <a:t>1</a:t>
            </a:r>
            <a:endParaRPr>
              <a:solidFill>
                <a:srgbClr val="FCE5CD"/>
              </a:solidFill>
              <a:latin typeface="Nunito"/>
              <a:ea typeface="Nunito"/>
              <a:cs typeface="Nunito"/>
              <a:sym typeface="Nunito"/>
            </a:endParaRPr>
          </a:p>
        </p:txBody>
      </p:sp>
      <p:sp>
        <p:nvSpPr>
          <p:cNvPr id="424" name="Google Shape;424;p21"/>
          <p:cNvSpPr/>
          <p:nvPr/>
        </p:nvSpPr>
        <p:spPr>
          <a:xfrm>
            <a:off x="1267425" y="3648775"/>
            <a:ext cx="862800" cy="7383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txBox="1"/>
          <p:nvPr/>
        </p:nvSpPr>
        <p:spPr>
          <a:xfrm>
            <a:off x="1300575" y="3602288"/>
            <a:ext cx="79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1   0   0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0   1   0</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0   0   1</a:t>
            </a:r>
            <a:endParaRPr>
              <a:latin typeface="Nunito"/>
              <a:ea typeface="Nunito"/>
              <a:cs typeface="Nunito"/>
              <a:sym typeface="Nunito"/>
            </a:endParaRPr>
          </a:p>
        </p:txBody>
      </p:sp>
      <p:sp>
        <p:nvSpPr>
          <p:cNvPr id="426" name="Google Shape;426;p21"/>
          <p:cNvSpPr txBox="1"/>
          <p:nvPr/>
        </p:nvSpPr>
        <p:spPr>
          <a:xfrm>
            <a:off x="728300" y="3725875"/>
            <a:ext cx="63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4CCCC"/>
                </a:solidFill>
                <a:latin typeface="Nunito"/>
                <a:ea typeface="Nunito"/>
                <a:cs typeface="Nunito"/>
                <a:sym typeface="Nunito"/>
              </a:rPr>
              <a:t>A</a:t>
            </a:r>
            <a:r>
              <a:rPr lang="en" sz="1500">
                <a:solidFill>
                  <a:srgbClr val="F4CCCC"/>
                </a:solidFill>
                <a:latin typeface="Nunito"/>
                <a:ea typeface="Nunito"/>
                <a:cs typeface="Nunito"/>
                <a:sym typeface="Nunito"/>
              </a:rPr>
              <a:t>₁ =</a:t>
            </a:r>
            <a:endParaRPr sz="1500">
              <a:solidFill>
                <a:srgbClr val="F4CCCC"/>
              </a:solidFill>
              <a:latin typeface="Nunito"/>
              <a:ea typeface="Nunito"/>
              <a:cs typeface="Nunito"/>
              <a:sym typeface="Nunito"/>
            </a:endParaRPr>
          </a:p>
        </p:txBody>
      </p:sp>
      <p:sp>
        <p:nvSpPr>
          <p:cNvPr id="427" name="Google Shape;427;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