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5ab7b4cfd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05ab7b4cfd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5ab7b4cfd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05ab7b4cfd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05ab7b4cfd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05ab7b4cfd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05ab7b4cfd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05ab7b4cfd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05ab7b4cfd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05ab7b4cfd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5ab7b4cfd_4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05ab7b4cfd_4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486491231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486491231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bb9d0c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bb9d0c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bb9d0c49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bb9d0c49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86491231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86491231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aed4769e4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aed4769e4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86491231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86491231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486491231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486491231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05a877d5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05a877d5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5a877d5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05a877d5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9b74604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9b74604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9b74604b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9b74604b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64912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864912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86491231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86491231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5ab7b4cf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5ab7b4cf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05ab7b4cfd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05ab7b4cfd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5ab7b4cf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5ab7b4cf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21900" y="381225"/>
            <a:ext cx="6570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</a:t>
            </a:r>
            <a:r>
              <a:rPr lang="en" sz="3200"/>
              <a:t>Software Project Lab-01</a:t>
            </a:r>
            <a:endParaRPr sz="3200"/>
          </a:p>
        </p:txBody>
      </p:sp>
      <p:sp>
        <p:nvSpPr>
          <p:cNvPr id="278" name="Google Shape;278;p13"/>
          <p:cNvSpPr txBox="1"/>
          <p:nvPr/>
        </p:nvSpPr>
        <p:spPr>
          <a:xfrm>
            <a:off x="2295375" y="1171700"/>
            <a:ext cx="543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Project Name : Leverage Score Sampling</a:t>
            </a:r>
            <a:endParaRPr sz="17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478900" y="1872163"/>
            <a:ext cx="418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Presented by 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 Mahir Faisal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 Roll- 1316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572000" y="1913838"/>
            <a:ext cx="39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Supervised by 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  Prof.Dr.Mohammad Shoyaib 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 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75" y="2749363"/>
            <a:ext cx="2626550" cy="157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200" y="3003450"/>
            <a:ext cx="2733226" cy="16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ctrTitle"/>
          </p:nvPr>
        </p:nvSpPr>
        <p:spPr>
          <a:xfrm>
            <a:off x="51000" y="-65200"/>
            <a:ext cx="3980700" cy="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Faddeev–LeVerrier algorithm</a:t>
            </a:r>
            <a:endParaRPr sz="1800"/>
          </a:p>
        </p:txBody>
      </p:sp>
      <p:sp>
        <p:nvSpPr>
          <p:cNvPr id="425" name="Google Shape;425;p22"/>
          <p:cNvSpPr txBox="1"/>
          <p:nvPr>
            <p:ph idx="1" type="subTitle"/>
          </p:nvPr>
        </p:nvSpPr>
        <p:spPr>
          <a:xfrm>
            <a:off x="246325" y="481550"/>
            <a:ext cx="30444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Initialize a identity matrix,   A</a:t>
            </a:r>
            <a:r>
              <a:rPr lang="en" sz="1708">
                <a:solidFill>
                  <a:srgbClr val="FCE5CD"/>
                </a:solidFill>
              </a:rPr>
              <a:t>₁</a:t>
            </a:r>
            <a:r>
              <a:rPr lang="en">
                <a:solidFill>
                  <a:srgbClr val="FCE5CD"/>
                </a:solidFill>
              </a:rPr>
              <a:t> =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3288663" y="52138"/>
            <a:ext cx="1253275" cy="1213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3290725" y="27688"/>
            <a:ext cx="131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  0   0  … 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1   0  … 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0   1  … 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.     .     .   .    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.     .     .  …  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4166450" y="7334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246325" y="1432650"/>
            <a:ext cx="2779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Then we calculate,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          </a:t>
            </a:r>
            <a:r>
              <a:rPr b="1"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1" lang="en" sz="1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 = 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MA</a:t>
            </a:r>
            <a:r>
              <a:rPr b="1" lang="en" sz="1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m₋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₁ + C</a:t>
            </a:r>
            <a:r>
              <a:rPr b="1" lang="en" sz="1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n₋m+</a:t>
            </a:r>
            <a:r>
              <a:rPr b="1" lang="en" sz="9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endParaRPr b="1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  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en" sz="2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b="1"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₋</a:t>
            </a:r>
            <a:r>
              <a:rPr b="1" lang="en" sz="1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 = </a:t>
            </a:r>
            <a:r>
              <a:rPr b="1" lang="en" sz="13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-       tr( AM</a:t>
            </a:r>
            <a:r>
              <a:rPr b="1" lang="en" sz="10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 )</a:t>
            </a:r>
            <a:endParaRPr b="1" sz="10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4447250" y="1190675"/>
            <a:ext cx="5053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Where,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     M is the given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     n is the dimension of the matrix M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     C</a:t>
            </a:r>
            <a:r>
              <a:rPr lang="en" sz="18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are the coefficients of the polynomial equation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I is an identity matrix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tr( AM</a:t>
            </a:r>
            <a:r>
              <a:rPr lang="en" sz="11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m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) = trace of the matrix AM</a:t>
            </a:r>
            <a:r>
              <a:rPr lang="en" sz="11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1748525" y="20720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1709500" y="2171550"/>
            <a:ext cx="5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―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1736100" y="2250600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22"/>
          <p:cNvSpPr/>
          <p:nvPr/>
        </p:nvSpPr>
        <p:spPr>
          <a:xfrm flipH="1">
            <a:off x="1300625" y="2571750"/>
            <a:ext cx="796400" cy="7383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 txBox="1"/>
          <p:nvPr/>
        </p:nvSpPr>
        <p:spPr>
          <a:xfrm>
            <a:off x="1300575" y="2472198"/>
            <a:ext cx="7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3   1   5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3   3   1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4   6   4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470925" y="2571750"/>
            <a:ext cx="79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Let</a:t>
            </a:r>
            <a:endParaRPr sz="12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M =</a:t>
            </a:r>
            <a:endParaRPr sz="12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4166438" y="3534325"/>
            <a:ext cx="763275" cy="798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 txBox="1"/>
          <p:nvPr/>
        </p:nvSpPr>
        <p:spPr>
          <a:xfrm>
            <a:off x="4149838" y="3517975"/>
            <a:ext cx="7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1   5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 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4   6 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3369938" y="3725875"/>
            <a:ext cx="79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MA</a:t>
            </a:r>
            <a:r>
              <a:rPr lang="en" sz="1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₁ =</a:t>
            </a:r>
            <a:endParaRPr sz="15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2432725" y="2740800"/>
            <a:ext cx="7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C₃ = 1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5257625" y="3455725"/>
            <a:ext cx="183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₂ = - — ( 3+3+4)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= - 10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5805275" y="36023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5805275" y="3393050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1267425" y="3648775"/>
            <a:ext cx="862800" cy="7383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 txBox="1"/>
          <p:nvPr/>
        </p:nvSpPr>
        <p:spPr>
          <a:xfrm>
            <a:off x="1300575" y="3602288"/>
            <a:ext cx="7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1   0   0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0   1   0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0   0   1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728300" y="3725875"/>
            <a:ext cx="63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₁ =</a:t>
            </a:r>
            <a:endParaRPr sz="15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/>
          <p:nvPr/>
        </p:nvSpPr>
        <p:spPr>
          <a:xfrm>
            <a:off x="1219525" y="421600"/>
            <a:ext cx="945725" cy="829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 txBox="1"/>
          <p:nvPr/>
        </p:nvSpPr>
        <p:spPr>
          <a:xfrm>
            <a:off x="1219513" y="420750"/>
            <a:ext cx="10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-7   1   5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   -7  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   6   -6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534625" y="579250"/>
            <a:ext cx="6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A₂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4099150" y="396725"/>
            <a:ext cx="1083925" cy="8313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 txBox="1"/>
          <p:nvPr/>
        </p:nvSpPr>
        <p:spPr>
          <a:xfrm>
            <a:off x="4099150" y="420750"/>
            <a:ext cx="11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 26   -14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-8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-12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 12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6   -14 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 2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3216900" y="6363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MA₂ 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6070725" y="595850"/>
            <a:ext cx="18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₁ = - —  (-8) = 4</a:t>
            </a:r>
            <a:endParaRPr sz="16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659750" y="521175"/>
            <a:ext cx="3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6659750" y="736850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1261000" y="2055925"/>
            <a:ext cx="1028700" cy="8313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/>
        </p:nvSpPr>
        <p:spPr>
          <a:xfrm>
            <a:off x="1169800" y="2006150"/>
            <a:ext cx="121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6    26   -14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-8   -8      12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6   -14     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576100" y="2221700"/>
            <a:ext cx="6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A₃ 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4162675" y="1957238"/>
            <a:ext cx="1167000" cy="929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4204225" y="2006150"/>
            <a:ext cx="10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0    0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40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0     0   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3366300" y="2171550"/>
            <a:ext cx="7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MA₃ 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23"/>
          <p:cNvSpPr txBox="1"/>
          <p:nvPr/>
        </p:nvSpPr>
        <p:spPr>
          <a:xfrm>
            <a:off x="6170300" y="2138900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C₀ = - — (120) = - 40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23"/>
          <p:cNvSpPr txBox="1"/>
          <p:nvPr/>
        </p:nvSpPr>
        <p:spPr>
          <a:xfrm>
            <a:off x="6709525" y="2055925"/>
            <a:ext cx="3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6709525" y="2271463"/>
            <a:ext cx="3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598850" y="2917350"/>
            <a:ext cx="63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Furthermore, 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₄ =</a:t>
            </a:r>
            <a:r>
              <a:rPr lang="en" sz="13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MA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₃ + 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C₀I = 0    </a:t>
            </a:r>
            <a:r>
              <a:rPr lang="en" sz="1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which confirms the above calculations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23"/>
          <p:cNvSpPr txBox="1"/>
          <p:nvPr/>
        </p:nvSpPr>
        <p:spPr>
          <a:xfrm>
            <a:off x="764675" y="3555475"/>
            <a:ext cx="56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576100" y="3192825"/>
            <a:ext cx="78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It’s very glad to know that (-1)</a:t>
            </a:r>
            <a:r>
              <a:rPr lang="en" sz="16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³.</a:t>
            </a: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C₀ = 40 is the determinant of the given matrix M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616650" y="3491250"/>
            <a:ext cx="791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It’s also an interesting part that the inverse of the given matrix is ( - 1/C₀).A</a:t>
            </a: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₃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676675" y="3864150"/>
            <a:ext cx="24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So, M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⁻¹ = (-1/(-40)).A₃</a:t>
            </a:r>
            <a:endParaRPr sz="16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649350" y="3930375"/>
            <a:ext cx="1850100" cy="829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 txBox="1"/>
          <p:nvPr/>
        </p:nvSpPr>
        <p:spPr>
          <a:xfrm>
            <a:off x="3594863" y="3906750"/>
            <a:ext cx="20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3/20    13/20   -7/20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-1/5      -1/5        3/10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3/20    -7/20     3/20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2703750" y="4114650"/>
            <a:ext cx="94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M</a:t>
            </a:r>
            <a:r>
              <a:rPr lang="en" sz="1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⁻¹ =</a:t>
            </a:r>
            <a:endParaRPr sz="15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66025" y="0"/>
            <a:ext cx="37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Faddeev Leverrier(Continued)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ctrTitle"/>
          </p:nvPr>
        </p:nvSpPr>
        <p:spPr>
          <a:xfrm>
            <a:off x="82975" y="-61950"/>
            <a:ext cx="26859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Bairstow algorithm</a:t>
            </a:r>
            <a:endParaRPr sz="1700"/>
          </a:p>
        </p:txBody>
      </p:sp>
      <p:sp>
        <p:nvSpPr>
          <p:cNvPr id="485" name="Google Shape;485;p24"/>
          <p:cNvSpPr/>
          <p:nvPr/>
        </p:nvSpPr>
        <p:spPr>
          <a:xfrm>
            <a:off x="1889575" y="396725"/>
            <a:ext cx="3766500" cy="564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Initial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300"/>
              <a:t>C</a:t>
            </a:r>
            <a:r>
              <a:rPr lang="en" sz="1700"/>
              <a:t>₁λⁿ</a:t>
            </a:r>
            <a:r>
              <a:rPr lang="en"/>
              <a:t>+ </a:t>
            </a:r>
            <a:r>
              <a:rPr lang="en" sz="1300"/>
              <a:t>C</a:t>
            </a:r>
            <a:r>
              <a:rPr lang="en" sz="1600"/>
              <a:t>₂</a:t>
            </a:r>
            <a:r>
              <a:rPr lang="en"/>
              <a:t>λⁿ⁻¹+... …C</a:t>
            </a:r>
            <a:r>
              <a:rPr lang="en" sz="1600"/>
              <a:t>ₙ₋₁</a:t>
            </a:r>
            <a:r>
              <a:rPr lang="en"/>
              <a:t>λ+ C</a:t>
            </a:r>
            <a:r>
              <a:rPr lang="en" sz="1600"/>
              <a:t>ₙ</a:t>
            </a:r>
            <a:endParaRPr sz="1600"/>
          </a:p>
        </p:txBody>
      </p:sp>
      <p:sp>
        <p:nvSpPr>
          <p:cNvPr id="486" name="Google Shape;486;p24"/>
          <p:cNvSpPr/>
          <p:nvPr/>
        </p:nvSpPr>
        <p:spPr>
          <a:xfrm>
            <a:off x="3544700" y="1029188"/>
            <a:ext cx="290400" cy="2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636575" y="1363175"/>
            <a:ext cx="4338900" cy="7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polynomial equation by a quadratic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</a:t>
            </a:r>
            <a:r>
              <a:rPr lang="en" sz="1700"/>
              <a:t>₁λⁿ</a:t>
            </a:r>
            <a:r>
              <a:rPr lang="en"/>
              <a:t>+ C</a:t>
            </a:r>
            <a:r>
              <a:rPr lang="en" sz="1600"/>
              <a:t>₂</a:t>
            </a:r>
            <a:r>
              <a:rPr lang="en"/>
              <a:t>λⁿ⁻¹+... …C</a:t>
            </a:r>
            <a:r>
              <a:rPr lang="en" sz="1600"/>
              <a:t>ₙ₋₁</a:t>
            </a:r>
            <a:r>
              <a:rPr lang="en"/>
              <a:t>λ+ C</a:t>
            </a:r>
            <a:r>
              <a:rPr lang="en" sz="1600"/>
              <a:t>ₙ) / (λ²+ pλ+ q)</a:t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2630625" y="2537225"/>
            <a:ext cx="2076825" cy="564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Reminder = 0</a:t>
            </a:r>
            <a:endParaRPr sz="1100"/>
          </a:p>
        </p:txBody>
      </p:sp>
      <p:sp>
        <p:nvSpPr>
          <p:cNvPr id="489" name="Google Shape;489;p24"/>
          <p:cNvSpPr/>
          <p:nvPr/>
        </p:nvSpPr>
        <p:spPr>
          <a:xfrm>
            <a:off x="3503000" y="2203250"/>
            <a:ext cx="332100" cy="2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4748925" y="2715575"/>
            <a:ext cx="907200" cy="31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Yes</a:t>
            </a:r>
            <a:endParaRPr sz="1100"/>
          </a:p>
        </p:txBody>
      </p:sp>
      <p:sp>
        <p:nvSpPr>
          <p:cNvPr id="491" name="Google Shape;491;p24"/>
          <p:cNvSpPr/>
          <p:nvPr/>
        </p:nvSpPr>
        <p:spPr>
          <a:xfrm>
            <a:off x="5722300" y="2665600"/>
            <a:ext cx="1811100" cy="311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λ²+ pλ+ q </a:t>
            </a:r>
            <a:r>
              <a:rPr lang="en" sz="1200"/>
              <a:t>= 0</a:t>
            </a:r>
            <a:endParaRPr sz="1000"/>
          </a:p>
        </p:txBody>
      </p:sp>
      <p:sp>
        <p:nvSpPr>
          <p:cNvPr id="492" name="Google Shape;492;p24"/>
          <p:cNvSpPr/>
          <p:nvPr/>
        </p:nvSpPr>
        <p:spPr>
          <a:xfrm>
            <a:off x="6460800" y="3069000"/>
            <a:ext cx="224100" cy="2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5722300" y="3343725"/>
            <a:ext cx="1883100" cy="5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= </a:t>
            </a:r>
            <a:endParaRPr/>
          </a:p>
        </p:txBody>
      </p:sp>
      <p:cxnSp>
        <p:nvCxnSpPr>
          <p:cNvPr id="494" name="Google Shape;494;p24"/>
          <p:cNvCxnSpPr/>
          <p:nvPr/>
        </p:nvCxnSpPr>
        <p:spPr>
          <a:xfrm>
            <a:off x="6144250" y="3621525"/>
            <a:ext cx="1310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24"/>
          <p:cNvSpPr txBox="1"/>
          <p:nvPr/>
        </p:nvSpPr>
        <p:spPr>
          <a:xfrm>
            <a:off x="1275675" y="3621525"/>
            <a:ext cx="1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6115150" y="3291925"/>
            <a:ext cx="13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-p +√(p² -4q)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flipH="1">
            <a:off x="6460800" y="3507525"/>
            <a:ext cx="5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6344504" y="3343725"/>
            <a:ext cx="29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-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6427650" y="4007350"/>
            <a:ext cx="224100" cy="2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5758150" y="4274750"/>
            <a:ext cx="1696800" cy="265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Two roots</a:t>
            </a:r>
            <a:endParaRPr sz="1200"/>
          </a:p>
        </p:txBody>
      </p:sp>
      <p:sp>
        <p:nvSpPr>
          <p:cNvPr id="501" name="Google Shape;501;p24"/>
          <p:cNvSpPr/>
          <p:nvPr/>
        </p:nvSpPr>
        <p:spPr>
          <a:xfrm>
            <a:off x="4511075" y="2976700"/>
            <a:ext cx="431400" cy="65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 es</a:t>
            </a:r>
            <a:endParaRPr sz="1100"/>
          </a:p>
        </p:txBody>
      </p:sp>
      <p:sp>
        <p:nvSpPr>
          <p:cNvPr id="502" name="Google Shape;502;p24"/>
          <p:cNvSpPr/>
          <p:nvPr/>
        </p:nvSpPr>
        <p:spPr>
          <a:xfrm>
            <a:off x="3512900" y="3698550"/>
            <a:ext cx="2076900" cy="4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C₁λⁿ⁻²+ C</a:t>
            </a:r>
            <a:r>
              <a:rPr lang="en" sz="1600"/>
              <a:t>₂</a:t>
            </a:r>
            <a:r>
              <a:rPr lang="en"/>
              <a:t>λⁿ⁻³+ … C</a:t>
            </a:r>
            <a:r>
              <a:rPr lang="en" sz="1700"/>
              <a:t>ₙ</a:t>
            </a:r>
            <a:r>
              <a:rPr lang="en" sz="1500"/>
              <a:t>₋₂</a:t>
            </a:r>
            <a:endParaRPr sz="1500"/>
          </a:p>
        </p:txBody>
      </p:sp>
      <p:sp>
        <p:nvSpPr>
          <p:cNvPr id="503" name="Google Shape;503;p24"/>
          <p:cNvSpPr/>
          <p:nvPr/>
        </p:nvSpPr>
        <p:spPr>
          <a:xfrm>
            <a:off x="1939350" y="2665600"/>
            <a:ext cx="649800" cy="31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No</a:t>
            </a:r>
            <a:endParaRPr sz="1100"/>
          </a:p>
        </p:txBody>
      </p:sp>
      <p:sp>
        <p:nvSpPr>
          <p:cNvPr id="504" name="Google Shape;504;p24"/>
          <p:cNvSpPr/>
          <p:nvPr/>
        </p:nvSpPr>
        <p:spPr>
          <a:xfrm>
            <a:off x="1765150" y="2203250"/>
            <a:ext cx="332100" cy="52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1010200" y="3775350"/>
            <a:ext cx="2463900" cy="31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761350" y="2007825"/>
            <a:ext cx="332100" cy="175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1010200" y="1718875"/>
            <a:ext cx="555900" cy="31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/>
          <p:nvPr>
            <p:ph type="ctrTitle"/>
          </p:nvPr>
        </p:nvSpPr>
        <p:spPr>
          <a:xfrm>
            <a:off x="0" y="59050"/>
            <a:ext cx="349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Bairstow algorithm (continued)</a:t>
            </a:r>
            <a:endParaRPr sz="1640"/>
          </a:p>
        </p:txBody>
      </p:sp>
      <p:sp>
        <p:nvSpPr>
          <p:cNvPr id="514" name="Google Shape;514;p25"/>
          <p:cNvSpPr txBox="1"/>
          <p:nvPr>
            <p:ph idx="1" type="subTitle"/>
          </p:nvPr>
        </p:nvSpPr>
        <p:spPr>
          <a:xfrm>
            <a:off x="237300" y="564950"/>
            <a:ext cx="799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2CC"/>
                </a:solidFill>
              </a:rPr>
              <a:t>The quadratic equation x²+ px + q = </a:t>
            </a:r>
            <a:r>
              <a:rPr lang="en" sz="1100">
                <a:solidFill>
                  <a:srgbClr val="FFF2CC"/>
                </a:solidFill>
              </a:rPr>
              <a:t>0 </a:t>
            </a:r>
            <a:r>
              <a:rPr lang="en" sz="1300">
                <a:solidFill>
                  <a:srgbClr val="FFF2CC"/>
                </a:solidFill>
              </a:rPr>
              <a:t>starts with a initial guess p &amp; q, then it will change iteratively</a:t>
            </a:r>
            <a:r>
              <a:rPr lang="en" sz="1300"/>
              <a:t> </a:t>
            </a:r>
            <a:endParaRPr sz="1300"/>
          </a:p>
        </p:txBody>
      </p:sp>
      <p:sp>
        <p:nvSpPr>
          <p:cNvPr id="515" name="Google Shape;515;p25"/>
          <p:cNvSpPr txBox="1"/>
          <p:nvPr/>
        </p:nvSpPr>
        <p:spPr>
          <a:xfrm>
            <a:off x="647350" y="1022850"/>
            <a:ext cx="65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Initial, p = (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₋₁/a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), q = </a:t>
            </a:r>
            <a:r>
              <a:rPr lang="en" sz="13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₋₂/a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),   if(p = 0) p=0.1,  if(q=0) q=0.1</a:t>
            </a:r>
            <a:endParaRPr sz="13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647350" y="1609675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b is the array such that…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7" name="Google Shape;517;p25"/>
          <p:cNvSpPr txBox="1"/>
          <p:nvPr/>
        </p:nvSpPr>
        <p:spPr>
          <a:xfrm>
            <a:off x="1037150" y="1862838"/>
            <a:ext cx="22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 = aₙ</a:t>
            </a:r>
            <a:endParaRPr sz="16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 = a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 + 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ₙ* p</a:t>
            </a:r>
            <a:endParaRPr sz="16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647350" y="2481900"/>
            <a:ext cx="2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for i = (n-2) to 0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9" name="Google Shape;519;p25"/>
          <p:cNvSpPr txBox="1"/>
          <p:nvPr/>
        </p:nvSpPr>
        <p:spPr>
          <a:xfrm>
            <a:off x="1037150" y="2795300"/>
            <a:ext cx="279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ᵢ = aᵢ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+ ( 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ᵢ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₊₁ * p ) + ( 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ᵢ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₊₂ * q )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25"/>
          <p:cNvSpPr txBox="1"/>
          <p:nvPr/>
        </p:nvSpPr>
        <p:spPr>
          <a:xfrm>
            <a:off x="3982425" y="1797600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Another array c such that…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4442050" y="2118200"/>
            <a:ext cx="291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 =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endParaRPr sz="16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 = b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 + c</a:t>
            </a:r>
            <a:r>
              <a:rPr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ₙ* p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2" name="Google Shape;522;p25"/>
          <p:cNvSpPr txBox="1"/>
          <p:nvPr/>
        </p:nvSpPr>
        <p:spPr>
          <a:xfrm>
            <a:off x="230575" y="3227713"/>
            <a:ext cx="502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Iterative approach for changing p,q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49775" y="3695175"/>
            <a:ext cx="8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△p =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4" name="Google Shape;524;p25"/>
          <p:cNvCxnSpPr/>
          <p:nvPr/>
        </p:nvCxnSpPr>
        <p:spPr>
          <a:xfrm>
            <a:off x="968318" y="3906282"/>
            <a:ext cx="1497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5"/>
          <p:cNvSpPr txBox="1"/>
          <p:nvPr/>
        </p:nvSpPr>
        <p:spPr>
          <a:xfrm>
            <a:off x="1122693" y="3555425"/>
            <a:ext cx="108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b₀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₃ - b₁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₂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1126887" y="3783082"/>
            <a:ext cx="1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c₂c₂ - c₁c₃</a:t>
            </a:r>
            <a:endParaRPr sz="15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349775" y="4226350"/>
            <a:ext cx="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△q =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8" name="Google Shape;528;p25"/>
          <p:cNvCxnSpPr>
            <a:stCxn id="527" idx="3"/>
          </p:cNvCxnSpPr>
          <p:nvPr/>
        </p:nvCxnSpPr>
        <p:spPr>
          <a:xfrm flipH="1" rot="10800000">
            <a:off x="988775" y="4422850"/>
            <a:ext cx="1407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5"/>
          <p:cNvSpPr txBox="1"/>
          <p:nvPr/>
        </p:nvSpPr>
        <p:spPr>
          <a:xfrm>
            <a:off x="1157217" y="4091237"/>
            <a:ext cx="125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b₁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₁ - b₀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c₂</a:t>
            </a:r>
            <a:endParaRPr sz="15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0" name="Google Shape;530;p25"/>
          <p:cNvSpPr txBox="1"/>
          <p:nvPr/>
        </p:nvSpPr>
        <p:spPr>
          <a:xfrm>
            <a:off x="1145351" y="4306400"/>
            <a:ext cx="1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c₂c₂ - c₁c₃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3828350" y="356307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p’ = p,  q’ = q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3864500" y="3867375"/>
            <a:ext cx="12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p = p + △p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q = q + △q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3" name="Google Shape;533;p25"/>
          <p:cNvCxnSpPr/>
          <p:nvPr/>
        </p:nvCxnSpPr>
        <p:spPr>
          <a:xfrm>
            <a:off x="3696100" y="1896175"/>
            <a:ext cx="120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5"/>
          <p:cNvCxnSpPr/>
          <p:nvPr/>
        </p:nvCxnSpPr>
        <p:spPr>
          <a:xfrm>
            <a:off x="3347175" y="3783075"/>
            <a:ext cx="120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ctrTitle"/>
          </p:nvPr>
        </p:nvSpPr>
        <p:spPr>
          <a:xfrm>
            <a:off x="0" y="145950"/>
            <a:ext cx="40752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Bairstow algorithm (continued)</a:t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/>
          </a:p>
        </p:txBody>
      </p:sp>
      <p:sp>
        <p:nvSpPr>
          <p:cNvPr id="541" name="Google Shape;541;p26"/>
          <p:cNvSpPr txBox="1"/>
          <p:nvPr/>
        </p:nvSpPr>
        <p:spPr>
          <a:xfrm>
            <a:off x="174300" y="794188"/>
            <a:ext cx="28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Root finding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588625" y="1220875"/>
            <a:ext cx="3625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else  while(1)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cal_col(a,b) ;     cal_col(b,c)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cal_p_q()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ratio_p = △p/p’ ;   ratio_q = △q/q’;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if(abs(b₀&lt;=phi) &amp; abs(b₁&lt;=phi) or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abs(ratio_p&lt;=phi) or abs(ratio_q&lt;=phi))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call-&gt; printRoot(1,p,q) ;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if(n=4) 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last = true ;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call-&gt; printRoot(b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,b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₋₁,b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₋₂) ; break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if(n=3) root = b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₋₁/ b</a:t>
            </a:r>
            <a:r>
              <a:rPr lang="en" sz="15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ₙ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; break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call-&gt;  reduce_equation() ;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3" name="Google Shape;543;p26"/>
          <p:cNvCxnSpPr/>
          <p:nvPr/>
        </p:nvCxnSpPr>
        <p:spPr>
          <a:xfrm flipH="1">
            <a:off x="4486200" y="1094875"/>
            <a:ext cx="9600" cy="29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4650225" y="794200"/>
            <a:ext cx="42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rintRoot(double x, double y, double z)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5185725" y="1344025"/>
            <a:ext cx="368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determine = (y*y) - 4*x*z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if(determine&gt;0)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determine = sqrt( determine)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root_1 = remove_error(((-y) - determine) / (2*x))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root_2 = remove_error(((-y) + determine) / (2*x)) 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ctrTitle"/>
          </p:nvPr>
        </p:nvSpPr>
        <p:spPr>
          <a:xfrm>
            <a:off x="0" y="-99950"/>
            <a:ext cx="2851200" cy="8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Gauss Elimination</a:t>
            </a:r>
            <a:endParaRPr sz="1600"/>
          </a:p>
        </p:txBody>
      </p:sp>
      <p:sp>
        <p:nvSpPr>
          <p:cNvPr id="552" name="Google Shape;552;p27"/>
          <p:cNvSpPr txBox="1"/>
          <p:nvPr>
            <p:ph idx="1" type="subTitle"/>
          </p:nvPr>
        </p:nvSpPr>
        <p:spPr>
          <a:xfrm>
            <a:off x="234250" y="629350"/>
            <a:ext cx="3150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CCCC"/>
                </a:solidFill>
              </a:rPr>
              <a:t>Consider a Augmented Matrix Ab</a:t>
            </a:r>
            <a:endParaRPr sz="1500">
              <a:solidFill>
                <a:srgbClr val="F4CCCC"/>
              </a:solidFill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930900" y="1372400"/>
            <a:ext cx="315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for (i=0; i&lt;MAX_ROW; i++) {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for (k=i+1; k&lt;MAX_ROW; k++) {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M = -Ab[k][i]/Ab[i][i];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for (j=i; j&lt;MAXCOL+1; j++) {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 Ab[k][j] = Ab[k][j] + M*Ab[i][j];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}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}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}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54" name="Google Shape;554;p27"/>
          <p:cNvCxnSpPr/>
          <p:nvPr/>
        </p:nvCxnSpPr>
        <p:spPr>
          <a:xfrm>
            <a:off x="4122600" y="742800"/>
            <a:ext cx="24000" cy="3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7"/>
          <p:cNvSpPr txBox="1"/>
          <p:nvPr/>
        </p:nvSpPr>
        <p:spPr>
          <a:xfrm>
            <a:off x="5312400" y="1271400"/>
            <a:ext cx="8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Ab =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252650" y="1372400"/>
            <a:ext cx="1572000" cy="7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-2    0       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-5    1       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0   -3      -10</a:t>
            </a:r>
            <a:endParaRPr/>
          </a:p>
        </p:txBody>
      </p:sp>
      <p:cxnSp>
        <p:nvCxnSpPr>
          <p:cNvPr id="557" name="Google Shape;557;p27"/>
          <p:cNvCxnSpPr/>
          <p:nvPr/>
        </p:nvCxnSpPr>
        <p:spPr>
          <a:xfrm>
            <a:off x="7221000" y="1463350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7"/>
          <p:cNvSpPr txBox="1"/>
          <p:nvPr/>
        </p:nvSpPr>
        <p:spPr>
          <a:xfrm>
            <a:off x="4187400" y="2092650"/>
            <a:ext cx="32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After applying Gauss elimination…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5402400" y="2698500"/>
            <a:ext cx="6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Ab =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6140400" y="2524400"/>
            <a:ext cx="1422000" cy="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-2   0     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-5   1     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0  -7    -42 </a:t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6320400" y="220400"/>
            <a:ext cx="1500000" cy="7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  - 2y = 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-5y + z = 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  - 3z =-10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4146600" y="220400"/>
            <a:ext cx="22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Let, the linear equation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4187400" y="871200"/>
            <a:ext cx="20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Augmented Matrix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64" name="Google Shape;564;p27"/>
          <p:cNvCxnSpPr/>
          <p:nvPr/>
        </p:nvCxnSpPr>
        <p:spPr>
          <a:xfrm>
            <a:off x="6992400" y="2682550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27"/>
          <p:cNvSpPr txBox="1"/>
          <p:nvPr/>
        </p:nvSpPr>
        <p:spPr>
          <a:xfrm>
            <a:off x="4622400" y="3899225"/>
            <a:ext cx="220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So, variables…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= 2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= 3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z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= 6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6" name="Google Shape;56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27"/>
          <p:cNvSpPr txBox="1"/>
          <p:nvPr/>
        </p:nvSpPr>
        <p:spPr>
          <a:xfrm>
            <a:off x="4265700" y="3304350"/>
            <a:ext cx="20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  <a:latin typeface="Nunito"/>
                <a:ea typeface="Nunito"/>
                <a:cs typeface="Nunito"/>
                <a:sym typeface="Nunito"/>
              </a:rPr>
              <a:t>Back Substitution:</a:t>
            </a:r>
            <a:endParaRPr>
              <a:solidFill>
                <a:srgbClr val="EAD1D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6050400" y="3329050"/>
            <a:ext cx="17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z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= -42/-7 = 6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= 3, x = 2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>
            <p:ph type="ctrTitle"/>
          </p:nvPr>
        </p:nvSpPr>
        <p:spPr>
          <a:xfrm>
            <a:off x="0" y="-9"/>
            <a:ext cx="4255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Jacobi Rotation Method</a:t>
            </a:r>
            <a:endParaRPr sz="1800"/>
          </a:p>
        </p:txBody>
      </p:sp>
      <p:sp>
        <p:nvSpPr>
          <p:cNvPr id="574" name="Google Shape;574;p28"/>
          <p:cNvSpPr txBox="1"/>
          <p:nvPr>
            <p:ph idx="1" type="subTitle"/>
          </p:nvPr>
        </p:nvSpPr>
        <p:spPr>
          <a:xfrm>
            <a:off x="194400" y="479025"/>
            <a:ext cx="84990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B8AF"/>
                </a:solidFill>
              </a:rPr>
              <a:t>I</a:t>
            </a:r>
            <a:r>
              <a:rPr lang="en">
                <a:solidFill>
                  <a:srgbClr val="E6B8AF"/>
                </a:solidFill>
              </a:rPr>
              <a:t>n order to calculate eigenvalue for high </a:t>
            </a:r>
            <a:r>
              <a:rPr lang="en">
                <a:solidFill>
                  <a:srgbClr val="E6B8AF"/>
                </a:solidFill>
              </a:rPr>
              <a:t>dimension, we use jacobi iteration.</a:t>
            </a:r>
            <a:r>
              <a:rPr lang="en"/>
              <a:t> </a:t>
            </a:r>
            <a:endParaRPr/>
          </a:p>
        </p:txBody>
      </p:sp>
      <p:sp>
        <p:nvSpPr>
          <p:cNvPr id="575" name="Google Shape;57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28"/>
          <p:cNvSpPr txBox="1"/>
          <p:nvPr/>
        </p:nvSpPr>
        <p:spPr>
          <a:xfrm>
            <a:off x="194400" y="1515750"/>
            <a:ext cx="2319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do 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flag= 0;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p=0; q=1;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max= fabs(d[p][q]);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if(d[p][p]==d[q][q]) 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if (d[p][q] &gt; 0)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theta= pi/4;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else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theta= -pi/4;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7" name="Google Shape;577;p28"/>
          <p:cNvCxnSpPr/>
          <p:nvPr/>
        </p:nvCxnSpPr>
        <p:spPr>
          <a:xfrm flipH="1">
            <a:off x="2361250" y="1590375"/>
            <a:ext cx="366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8" name="Google Shape;5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88" y="2382925"/>
            <a:ext cx="30765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8"/>
          <p:cNvSpPr txBox="1"/>
          <p:nvPr/>
        </p:nvSpPr>
        <p:spPr>
          <a:xfrm>
            <a:off x="2990750" y="1782350"/>
            <a:ext cx="224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else 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theta=0.5*atan(2*d[p][q]/(d[p][p]-d[q][q]));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}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ctrTitle"/>
          </p:nvPr>
        </p:nvSpPr>
        <p:spPr>
          <a:xfrm>
            <a:off x="42875" y="170025"/>
            <a:ext cx="7829700" cy="9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Procedure of computing SVD of the given matrix M</a:t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>
                <a:solidFill>
                  <a:srgbClr val="F4CCCC"/>
                </a:solidFill>
              </a:rPr>
              <a:t>First of all </a:t>
            </a:r>
            <a:r>
              <a:rPr lang="en" sz="1540">
                <a:solidFill>
                  <a:srgbClr val="F4CCCC"/>
                </a:solidFill>
              </a:rPr>
              <a:t>we compute the right Eigenvector by finding eigenvalues of w = M  M</a:t>
            </a:r>
            <a:endParaRPr sz="1540">
              <a:solidFill>
                <a:srgbClr val="F4CCCC"/>
              </a:solidFill>
            </a:endParaRPr>
          </a:p>
        </p:txBody>
      </p:sp>
      <p:sp>
        <p:nvSpPr>
          <p:cNvPr id="585" name="Google Shape;585;p29"/>
          <p:cNvSpPr txBox="1"/>
          <p:nvPr>
            <p:ph idx="1" type="subTitle"/>
          </p:nvPr>
        </p:nvSpPr>
        <p:spPr>
          <a:xfrm>
            <a:off x="223325" y="1277425"/>
            <a:ext cx="812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CCCC"/>
                </a:solidFill>
              </a:rPr>
              <a:t>Solving characteristic equation |w-λI| = 0</a:t>
            </a:r>
            <a:endParaRPr/>
          </a:p>
        </p:txBody>
      </p:sp>
      <p:sp>
        <p:nvSpPr>
          <p:cNvPr id="586" name="Google Shape;586;p29"/>
          <p:cNvSpPr txBox="1"/>
          <p:nvPr/>
        </p:nvSpPr>
        <p:spPr>
          <a:xfrm>
            <a:off x="7252007" y="637625"/>
            <a:ext cx="2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7" name="Google Shape;587;p29"/>
          <p:cNvSpPr txBox="1"/>
          <p:nvPr/>
        </p:nvSpPr>
        <p:spPr>
          <a:xfrm>
            <a:off x="336425" y="1594813"/>
            <a:ext cx="699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We find n eigenvalues &amp; eigenvectors V</a:t>
            </a: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ᵢ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for the corresponding eigenvalues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336425" y="1898263"/>
            <a:ext cx="72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Now, create the right singular vector V such that 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>
            <a:off x="540675" y="2680025"/>
            <a:ext cx="5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" sz="1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=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1041104" y="2566175"/>
            <a:ext cx="33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V₁   V₂   …   …   …   V</a:t>
            </a:r>
            <a:r>
              <a:rPr lang="en" sz="2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 </a:t>
            </a:r>
            <a:r>
              <a:rPr lang="en" sz="29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endParaRPr sz="12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574675" y="3729025"/>
            <a:ext cx="98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So, </a:t>
            </a:r>
            <a:r>
              <a:rPr lang="en" sz="1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V  =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1367100" y="3599125"/>
            <a:ext cx="3080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V₁   V₂   …   …   …   V</a:t>
            </a:r>
            <a:r>
              <a:rPr lang="en" sz="2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 </a:t>
            </a:r>
            <a:r>
              <a:rPr lang="en" sz="29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endParaRPr sz="12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862050" y="2650825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1728050" y="3599125"/>
            <a:ext cx="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2122850" y="3599125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3527150" y="3599125"/>
            <a:ext cx="5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1063574" y="3649000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8" name="Google Shape;598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29"/>
          <p:cNvSpPr txBox="1"/>
          <p:nvPr/>
        </p:nvSpPr>
        <p:spPr>
          <a:xfrm>
            <a:off x="4447800" y="2650825"/>
            <a:ext cx="38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4660625" y="3153825"/>
            <a:ext cx="410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1" name="Google Shape;6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575" y="2727725"/>
            <a:ext cx="2936325" cy="1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 txBox="1"/>
          <p:nvPr>
            <p:ph type="ctrTitle"/>
          </p:nvPr>
        </p:nvSpPr>
        <p:spPr>
          <a:xfrm>
            <a:off x="45700" y="68525"/>
            <a:ext cx="91440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For calculating diagonal matrix ∑, we need n singular values which are the square </a:t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Root of the eigenvalues of M</a:t>
            </a:r>
            <a:r>
              <a:rPr lang="en" sz="1640"/>
              <a:t>  </a:t>
            </a:r>
            <a:r>
              <a:rPr lang="en" sz="1640"/>
              <a:t>M</a:t>
            </a:r>
            <a:endParaRPr sz="1640"/>
          </a:p>
        </p:txBody>
      </p:sp>
      <p:sp>
        <p:nvSpPr>
          <p:cNvPr id="607" name="Google Shape;607;p30"/>
          <p:cNvSpPr txBox="1"/>
          <p:nvPr>
            <p:ph idx="1" type="subTitle"/>
          </p:nvPr>
        </p:nvSpPr>
        <p:spPr>
          <a:xfrm>
            <a:off x="45700" y="706025"/>
            <a:ext cx="8187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4CCCC"/>
                </a:solidFill>
              </a:rPr>
              <a:t>If the eigenvalues of M  M are  λ₁, λ₂ … … λ</a:t>
            </a:r>
            <a:r>
              <a:rPr lang="en" sz="2400">
                <a:solidFill>
                  <a:srgbClr val="F4CCCC"/>
                </a:solidFill>
              </a:rPr>
              <a:t>ₙ, </a:t>
            </a:r>
            <a:r>
              <a:rPr lang="en">
                <a:solidFill>
                  <a:srgbClr val="F4CCCC"/>
                </a:solidFill>
              </a:rPr>
              <a:t>then the singular values are σ₁,σ₂ … … ,σₙ</a:t>
            </a:r>
            <a:endParaRPr sz="1700">
              <a:solidFill>
                <a:srgbClr val="F4CCCC"/>
              </a:solidFill>
            </a:endParaRPr>
          </a:p>
        </p:txBody>
      </p:sp>
      <p:sp>
        <p:nvSpPr>
          <p:cNvPr id="608" name="Google Shape;608;p30"/>
          <p:cNvSpPr txBox="1"/>
          <p:nvPr/>
        </p:nvSpPr>
        <p:spPr>
          <a:xfrm>
            <a:off x="2912375" y="243575"/>
            <a:ext cx="3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9" name="Google Shape;609;p30"/>
          <p:cNvSpPr txBox="1"/>
          <p:nvPr/>
        </p:nvSpPr>
        <p:spPr>
          <a:xfrm>
            <a:off x="2211825" y="706025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0" name="Google Shape;610;p30"/>
          <p:cNvSpPr txBox="1"/>
          <p:nvPr/>
        </p:nvSpPr>
        <p:spPr>
          <a:xfrm>
            <a:off x="262700" y="1179100"/>
            <a:ext cx="203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σ</a:t>
            </a:r>
            <a:r>
              <a:rPr lang="en" sz="17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ᵢ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=  √λ</a:t>
            </a:r>
            <a:r>
              <a:rPr lang="en" sz="16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ᵢ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3050000" y="1686400"/>
            <a:ext cx="1473900" cy="14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"/>
          <p:cNvSpPr txBox="1"/>
          <p:nvPr/>
        </p:nvSpPr>
        <p:spPr>
          <a:xfrm>
            <a:off x="3150250" y="1678725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σ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₁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3" name="Google Shape;613;p30"/>
          <p:cNvSpPr txBox="1"/>
          <p:nvPr/>
        </p:nvSpPr>
        <p:spPr>
          <a:xfrm>
            <a:off x="3651575" y="2532650"/>
            <a:ext cx="55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4" name="Google Shape;614;p30"/>
          <p:cNvSpPr txBox="1"/>
          <p:nvPr/>
        </p:nvSpPr>
        <p:spPr>
          <a:xfrm>
            <a:off x="3531275" y="1709475"/>
            <a:ext cx="3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5" name="Google Shape;615;p30"/>
          <p:cNvSpPr txBox="1"/>
          <p:nvPr/>
        </p:nvSpPr>
        <p:spPr>
          <a:xfrm>
            <a:off x="3845875" y="1686388"/>
            <a:ext cx="79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 0  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…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6" name="Google Shape;616;p30"/>
          <p:cNvSpPr txBox="1"/>
          <p:nvPr/>
        </p:nvSpPr>
        <p:spPr>
          <a:xfrm>
            <a:off x="3531275" y="2048163"/>
            <a:ext cx="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σ₂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7" name="Google Shape;617;p30"/>
          <p:cNvSpPr txBox="1"/>
          <p:nvPr/>
        </p:nvSpPr>
        <p:spPr>
          <a:xfrm>
            <a:off x="3190375" y="2078925"/>
            <a:ext cx="25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0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8" name="Google Shape;618;p30"/>
          <p:cNvSpPr txBox="1"/>
          <p:nvPr/>
        </p:nvSpPr>
        <p:spPr>
          <a:xfrm>
            <a:off x="3914650" y="2048163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0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…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9" name="Google Shape;619;p30"/>
          <p:cNvSpPr txBox="1"/>
          <p:nvPr/>
        </p:nvSpPr>
        <p:spPr>
          <a:xfrm>
            <a:off x="3225400" y="2253725"/>
            <a:ext cx="30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0" name="Google Shape;620;p30"/>
          <p:cNvSpPr txBox="1"/>
          <p:nvPr/>
        </p:nvSpPr>
        <p:spPr>
          <a:xfrm>
            <a:off x="3595075" y="2253725"/>
            <a:ext cx="25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1" name="Google Shape;621;p30"/>
          <p:cNvSpPr txBox="1"/>
          <p:nvPr/>
        </p:nvSpPr>
        <p:spPr>
          <a:xfrm>
            <a:off x="3914650" y="2253725"/>
            <a:ext cx="7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.  … 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.  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2" name="Google Shape;622;p30"/>
          <p:cNvSpPr txBox="1"/>
          <p:nvPr/>
        </p:nvSpPr>
        <p:spPr>
          <a:xfrm>
            <a:off x="533400" y="241232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3" name="Google Shape;623;p30"/>
          <p:cNvSpPr txBox="1"/>
          <p:nvPr/>
        </p:nvSpPr>
        <p:spPr>
          <a:xfrm>
            <a:off x="3914650" y="2638625"/>
            <a:ext cx="88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.  σ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ₙ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4" name="Google Shape;624;p30"/>
          <p:cNvSpPr txBox="1"/>
          <p:nvPr/>
        </p:nvSpPr>
        <p:spPr>
          <a:xfrm>
            <a:off x="2297900" y="2140650"/>
            <a:ext cx="65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  ∑ = </a:t>
            </a:r>
            <a:endParaRPr b="1" sz="16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5" name="Google Shape;625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30"/>
          <p:cNvSpPr txBox="1"/>
          <p:nvPr/>
        </p:nvSpPr>
        <p:spPr>
          <a:xfrm>
            <a:off x="106450" y="3221800"/>
            <a:ext cx="30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Computing SVD 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7" name="Google Shape;627;p30"/>
          <p:cNvSpPr txBox="1"/>
          <p:nvPr/>
        </p:nvSpPr>
        <p:spPr>
          <a:xfrm>
            <a:off x="707800" y="3741100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SVD(A) = U* </a:t>
            </a:r>
            <a:r>
              <a:rPr lang="en" sz="13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Σ* Vт</a:t>
            </a:r>
            <a:endParaRPr sz="1300">
              <a:solidFill>
                <a:srgbClr val="FFE5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707800" y="4144575"/>
            <a:ext cx="28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This resulting matrix is either equal or very close to original matrix A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29" name="Google Shape;629;p30"/>
          <p:cNvCxnSpPr/>
          <p:nvPr/>
        </p:nvCxnSpPr>
        <p:spPr>
          <a:xfrm>
            <a:off x="5002375" y="1476575"/>
            <a:ext cx="10200" cy="15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0"/>
          <p:cNvSpPr txBox="1"/>
          <p:nvPr/>
        </p:nvSpPr>
        <p:spPr>
          <a:xfrm>
            <a:off x="5407775" y="1801825"/>
            <a:ext cx="25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Left singular factor U :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5377000" y="2222400"/>
            <a:ext cx="352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U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A* Vт* S⁻¹</a:t>
            </a:r>
            <a:endParaRPr sz="1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where S⁻¹ is the Inverse of the singular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/>
          <p:nvPr>
            <p:ph type="ctrTitle"/>
          </p:nvPr>
        </p:nvSpPr>
        <p:spPr>
          <a:xfrm>
            <a:off x="120325" y="181466"/>
            <a:ext cx="4255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Pseudo Inverse using SVD</a:t>
            </a:r>
            <a:endParaRPr sz="1800"/>
          </a:p>
        </p:txBody>
      </p:sp>
      <p:sp>
        <p:nvSpPr>
          <p:cNvPr id="637" name="Google Shape;637;p31"/>
          <p:cNvSpPr txBox="1"/>
          <p:nvPr>
            <p:ph idx="1" type="subTitle"/>
          </p:nvPr>
        </p:nvSpPr>
        <p:spPr>
          <a:xfrm>
            <a:off x="72200" y="689075"/>
            <a:ext cx="7860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Pseudo Inverse is a generalization of the matrix inverse for non-square matrices or matrices that are not invertible. It is commonly computed using </a:t>
            </a:r>
            <a:r>
              <a:rPr b="1" lang="en">
                <a:solidFill>
                  <a:srgbClr val="FCE5CD"/>
                </a:solidFill>
              </a:rPr>
              <a:t>SVD </a:t>
            </a:r>
            <a:r>
              <a:rPr lang="en">
                <a:solidFill>
                  <a:srgbClr val="FCE5CD"/>
                </a:solidFill>
              </a:rPr>
              <a:t>of a matrix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638" name="Google Shape;63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31"/>
          <p:cNvSpPr txBox="1"/>
          <p:nvPr/>
        </p:nvSpPr>
        <p:spPr>
          <a:xfrm>
            <a:off x="120325" y="1713175"/>
            <a:ext cx="71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Pseudo inverse of A, denoted as A⁺ such that :</a:t>
            </a:r>
            <a:endParaRPr sz="16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2784775" y="2144275"/>
            <a:ext cx="22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A⁺ = V* S⁻¹* Uт</a:t>
            </a:r>
            <a:endParaRPr b="1" sz="18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176875" y="2765025"/>
            <a:ext cx="22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7F7F8"/>
                </a:solidFill>
                <a:latin typeface="Maven Pro"/>
                <a:ea typeface="Maven Pro"/>
                <a:cs typeface="Maven Pro"/>
                <a:sym typeface="Maven Pro"/>
              </a:rPr>
              <a:t>Leverage Scores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526500" y="3271675"/>
            <a:ext cx="3732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leverage score = ||Uᵢ|| ;</a:t>
            </a:r>
            <a:endParaRPr sz="1600">
              <a:solidFill>
                <a:srgbClr val="FFE5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where ||Uᵢ|| indicates l2 norm of each row of U</a:t>
            </a:r>
            <a:endParaRPr sz="16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43" name="Google Shape;643;p31"/>
          <p:cNvCxnSpPr/>
          <p:nvPr/>
        </p:nvCxnSpPr>
        <p:spPr>
          <a:xfrm>
            <a:off x="4347950" y="2887725"/>
            <a:ext cx="20400" cy="16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1"/>
          <p:cNvSpPr txBox="1"/>
          <p:nvPr/>
        </p:nvSpPr>
        <p:spPr>
          <a:xfrm>
            <a:off x="4767200" y="2816150"/>
            <a:ext cx="337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for(int i=0;i&lt;Dimen;i++){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double sum = 0;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for(int j=0;j&lt;Dimen;j++){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sum = sum + pow(U[i][j],2);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lvs[i] = sum;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ctrTitle"/>
          </p:nvPr>
        </p:nvSpPr>
        <p:spPr>
          <a:xfrm>
            <a:off x="766325" y="310225"/>
            <a:ext cx="578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Tasks that I have already completed of my project.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478025" y="355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Overview</a:t>
            </a:r>
            <a:endParaRPr sz="2700"/>
          </a:p>
        </p:txBody>
      </p:sp>
      <p:sp>
        <p:nvSpPr>
          <p:cNvPr id="290" name="Google Shape;290;p14"/>
          <p:cNvSpPr txBox="1"/>
          <p:nvPr/>
        </p:nvSpPr>
        <p:spPr>
          <a:xfrm>
            <a:off x="982575" y="1782925"/>
            <a:ext cx="4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5676300" y="2613275"/>
            <a:ext cx="34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982575" y="1435175"/>
            <a:ext cx="7269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Motivation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Input a matrix from file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Calculate transpose of the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Multiply two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Finding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coefficients for the polynomial equation from the given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Calculate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determinant of the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Solving polynomial equation 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Finding eigenvalues of a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Finding eigenvectors using Gauss elimination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Implementing Jacobi rotation method for eigenvalues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Calculating SVD(Singular Value Decomposition)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Calculating the pseudo inverse of a matrix from SVD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Calculating Leverage Scores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Find out the index of highest leverage scores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Creating projection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➤  Generate Sample data matrix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2"/>
          <p:cNvSpPr txBox="1"/>
          <p:nvPr>
            <p:ph type="ctrTitle"/>
          </p:nvPr>
        </p:nvSpPr>
        <p:spPr>
          <a:xfrm>
            <a:off x="99675" y="55200"/>
            <a:ext cx="4513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 representative sample </a:t>
            </a:r>
            <a:endParaRPr sz="1800"/>
          </a:p>
        </p:txBody>
      </p:sp>
      <p:sp>
        <p:nvSpPr>
          <p:cNvPr id="650" name="Google Shape;650;p32"/>
          <p:cNvSpPr txBox="1"/>
          <p:nvPr>
            <p:ph idx="1" type="subTitle"/>
          </p:nvPr>
        </p:nvSpPr>
        <p:spPr>
          <a:xfrm>
            <a:off x="99675" y="616550"/>
            <a:ext cx="66501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Now we find out the index of the highest </a:t>
            </a:r>
            <a:r>
              <a:rPr lang="en">
                <a:solidFill>
                  <a:srgbClr val="FCE5CD"/>
                </a:solidFill>
              </a:rPr>
              <a:t>leverage</a:t>
            </a:r>
            <a:r>
              <a:rPr lang="en">
                <a:solidFill>
                  <a:srgbClr val="FCE5CD"/>
                </a:solidFill>
              </a:rPr>
              <a:t> scores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651" name="Google Shape;651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32"/>
          <p:cNvSpPr txBox="1"/>
          <p:nvPr/>
        </p:nvSpPr>
        <p:spPr>
          <a:xfrm>
            <a:off x="-322650" y="1554650"/>
            <a:ext cx="392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for(int i=0;i&lt;Dimen;i++){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rowwise_sum = rowwise_sum + lvs[i];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if(rowwise_sum/total_sum &gt;= 0.95){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count++;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break;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else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count++;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3" name="Google Shape;653;p32"/>
          <p:cNvCxnSpPr/>
          <p:nvPr/>
        </p:nvCxnSpPr>
        <p:spPr>
          <a:xfrm>
            <a:off x="3424725" y="1547975"/>
            <a:ext cx="0" cy="16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2"/>
          <p:cNvSpPr txBox="1"/>
          <p:nvPr/>
        </p:nvSpPr>
        <p:spPr>
          <a:xfrm>
            <a:off x="3296725" y="1531175"/>
            <a:ext cx="385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for(int i=0;i&lt;count;i++){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for(int j=0;j&lt;Dimen;j++){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if(lvs[i] == arr[j])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    indx_of_high_lvs[i] = j;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5" name="Google Shape;6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38" y="270177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/>
          <p:nvPr>
            <p:ph type="ctrTitle"/>
          </p:nvPr>
        </p:nvSpPr>
        <p:spPr>
          <a:xfrm>
            <a:off x="105625" y="-65325"/>
            <a:ext cx="2573400" cy="8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Projection Matrix</a:t>
            </a:r>
            <a:endParaRPr sz="1800"/>
          </a:p>
        </p:txBody>
      </p:sp>
      <p:sp>
        <p:nvSpPr>
          <p:cNvPr id="661" name="Google Shape;661;p33"/>
          <p:cNvSpPr txBox="1"/>
          <p:nvPr>
            <p:ph idx="1" type="subTitle"/>
          </p:nvPr>
        </p:nvSpPr>
        <p:spPr>
          <a:xfrm>
            <a:off x="275150" y="552400"/>
            <a:ext cx="8175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we take only those rows which are </a:t>
            </a:r>
            <a:r>
              <a:rPr lang="en">
                <a:solidFill>
                  <a:srgbClr val="FFF2CC"/>
                </a:solidFill>
              </a:rPr>
              <a:t>correspond</a:t>
            </a:r>
            <a:r>
              <a:rPr lang="en">
                <a:solidFill>
                  <a:srgbClr val="FFF2CC"/>
                </a:solidFill>
              </a:rPr>
              <a:t> by the index of highest leverage scores to generate a mхn dataset </a:t>
            </a:r>
            <a:r>
              <a:rPr lang="en">
                <a:solidFill>
                  <a:srgbClr val="FFF2CC"/>
                </a:solidFill>
              </a:rPr>
              <a:t>containing</a:t>
            </a:r>
            <a:r>
              <a:rPr lang="en">
                <a:solidFill>
                  <a:srgbClr val="FFF2CC"/>
                </a:solidFill>
              </a:rPr>
              <a:t> most important feature which called as a Projection matrix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62" name="Google Shape;66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33"/>
          <p:cNvSpPr txBox="1"/>
          <p:nvPr/>
        </p:nvSpPr>
        <p:spPr>
          <a:xfrm>
            <a:off x="0" y="1617300"/>
            <a:ext cx="450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ind = count-1, ind2 = count-1,ind3 = 0;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for(int i=0;i&lt;count;i++){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for(int j=0;j&lt;Dimen;j++){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U_k[j][i] = U[indx_of_high_lvs[ind]][j];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V_k[j][i] = V[indx_of_high_lvs[ind]][j];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sample[i][j] = A[indx_of_high_lvs[ind3]][j];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ind--;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ind3++;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64" name="Google Shape;664;p33"/>
          <p:cNvCxnSpPr/>
          <p:nvPr/>
        </p:nvCxnSpPr>
        <p:spPr>
          <a:xfrm>
            <a:off x="4558550" y="1718175"/>
            <a:ext cx="9300" cy="27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3"/>
          <p:cNvSpPr txBox="1"/>
          <p:nvPr/>
        </p:nvSpPr>
        <p:spPr>
          <a:xfrm>
            <a:off x="4796925" y="2139925"/>
            <a:ext cx="390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for(int i=0;i&lt;count;i++){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for(int j=0;j&lt;Dimen;j++){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    SkVkt[i][j] = S_k[i][i]*Vt_k[i][j];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 }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       </a:t>
            </a:r>
            <a:endParaRPr>
              <a:solidFill>
                <a:srgbClr val="FFE5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4"/>
          <p:cNvSpPr txBox="1"/>
          <p:nvPr>
            <p:ph type="ctrTitle"/>
          </p:nvPr>
        </p:nvSpPr>
        <p:spPr>
          <a:xfrm>
            <a:off x="572000" y="368900"/>
            <a:ext cx="37479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Challenges Faced</a:t>
            </a:r>
            <a:r>
              <a:rPr lang="en" sz="1640"/>
              <a:t> </a:t>
            </a:r>
            <a:endParaRPr sz="1640"/>
          </a:p>
        </p:txBody>
      </p:sp>
      <p:sp>
        <p:nvSpPr>
          <p:cNvPr id="671" name="Google Shape;671;p34"/>
          <p:cNvSpPr txBox="1"/>
          <p:nvPr>
            <p:ph idx="1" type="subTitle"/>
          </p:nvPr>
        </p:nvSpPr>
        <p:spPr>
          <a:xfrm>
            <a:off x="1376000" y="1064300"/>
            <a:ext cx="70143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Mathematical notation conversion to code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Finding coefficients for polynomial(characteristic)  equation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Calculating eigenvalues from the polynomial </a:t>
            </a:r>
            <a:r>
              <a:rPr lang="en" sz="1507">
                <a:solidFill>
                  <a:srgbClr val="FFF2CC"/>
                </a:solidFill>
              </a:rPr>
              <a:t>equation</a:t>
            </a:r>
            <a:r>
              <a:rPr lang="en" sz="1507">
                <a:solidFill>
                  <a:srgbClr val="FFF2CC"/>
                </a:solidFill>
              </a:rPr>
              <a:t> 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Solving eigenvectors for corresponding eigenvalues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Iteratively rotating the matrix for finding eigenvalues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Define orthonormal vectors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Find out the indexes of highest leverage scores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7">
                <a:solidFill>
                  <a:srgbClr val="FFF2CC"/>
                </a:solidFill>
              </a:rPr>
              <a:t>➤  Handling big line of code for the first time</a:t>
            </a:r>
            <a:endParaRPr sz="1507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23">
              <a:solidFill>
                <a:srgbClr val="F4CCCC"/>
              </a:solidFill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7101150" y="3027425"/>
            <a:ext cx="1124700" cy="115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1470+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3" name="Google Shape;673;p34"/>
          <p:cNvSpPr txBox="1"/>
          <p:nvPr/>
        </p:nvSpPr>
        <p:spPr>
          <a:xfrm>
            <a:off x="7014200" y="262722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Lines of code</a:t>
            </a:r>
            <a:endParaRPr>
              <a:solidFill>
                <a:srgbClr val="FFE5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4" name="Google Shape;674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 txBox="1"/>
          <p:nvPr>
            <p:ph type="ctrTitle"/>
          </p:nvPr>
        </p:nvSpPr>
        <p:spPr>
          <a:xfrm>
            <a:off x="3015766" y="1393241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2CC"/>
                </a:solidFill>
              </a:rPr>
              <a:t>Thank You</a:t>
            </a:r>
            <a:endParaRPr sz="4000">
              <a:solidFill>
                <a:srgbClr val="FFF2CC"/>
              </a:solidFill>
            </a:endParaRPr>
          </a:p>
        </p:txBody>
      </p:sp>
      <p:sp>
        <p:nvSpPr>
          <p:cNvPr id="680" name="Google Shape;680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ctrTitle"/>
          </p:nvPr>
        </p:nvSpPr>
        <p:spPr>
          <a:xfrm>
            <a:off x="0" y="-251575"/>
            <a:ext cx="8419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Leverage Score Sampling</a:t>
            </a:r>
            <a:endParaRPr sz="1800"/>
          </a:p>
        </p:txBody>
      </p:sp>
      <p:sp>
        <p:nvSpPr>
          <p:cNvPr id="299" name="Google Shape;299;p15"/>
          <p:cNvSpPr txBox="1"/>
          <p:nvPr>
            <p:ph idx="1" type="subTitle"/>
          </p:nvPr>
        </p:nvSpPr>
        <p:spPr>
          <a:xfrm>
            <a:off x="411225" y="3530975"/>
            <a:ext cx="7854900" cy="1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In several sector Leverage Score Sampling is used to extract a representative subset of data points. In </a:t>
            </a:r>
            <a:r>
              <a:rPr lang="en">
                <a:solidFill>
                  <a:srgbClr val="FFF2CC"/>
                </a:solidFill>
              </a:rPr>
              <a:t>medical</a:t>
            </a:r>
            <a:r>
              <a:rPr lang="en">
                <a:solidFill>
                  <a:srgbClr val="FFF2CC"/>
                </a:solidFill>
              </a:rPr>
              <a:t> sector it is used to identify the risk factors of diseases. As the same way it helps the Marketing, Finance, Image &amp; video </a:t>
            </a:r>
            <a:r>
              <a:rPr lang="en">
                <a:solidFill>
                  <a:srgbClr val="FFF2CC"/>
                </a:solidFill>
              </a:rPr>
              <a:t>processing</a:t>
            </a:r>
            <a:r>
              <a:rPr lang="en">
                <a:solidFill>
                  <a:srgbClr val="FFF2CC"/>
                </a:solidFill>
              </a:rPr>
              <a:t> etc.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75" y="654200"/>
            <a:ext cx="5197650" cy="25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ctrTitle"/>
          </p:nvPr>
        </p:nvSpPr>
        <p:spPr>
          <a:xfrm>
            <a:off x="235850" y="137650"/>
            <a:ext cx="72627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Singular Value Decomposition</a:t>
            </a:r>
            <a:endParaRPr sz="1900"/>
          </a:p>
        </p:txBody>
      </p:sp>
      <p:sp>
        <p:nvSpPr>
          <p:cNvPr id="307" name="Google Shape;307;p16"/>
          <p:cNvSpPr txBox="1"/>
          <p:nvPr>
            <p:ph idx="1" type="subTitle"/>
          </p:nvPr>
        </p:nvSpPr>
        <p:spPr>
          <a:xfrm>
            <a:off x="1031600" y="833050"/>
            <a:ext cx="821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Here SVD is used for </a:t>
            </a:r>
            <a:r>
              <a:rPr b="1" lang="en">
                <a:solidFill>
                  <a:srgbClr val="FCE5CD"/>
                </a:solidFill>
              </a:rPr>
              <a:t>Sampling a data which is considered as a matrix</a:t>
            </a:r>
            <a:r>
              <a:rPr b="1" lang="en"/>
              <a:t> </a:t>
            </a:r>
            <a:endParaRPr b="1"/>
          </a:p>
        </p:txBody>
      </p:sp>
      <p:sp>
        <p:nvSpPr>
          <p:cNvPr id="308" name="Google Shape;308;p16"/>
          <p:cNvSpPr txBox="1"/>
          <p:nvPr/>
        </p:nvSpPr>
        <p:spPr>
          <a:xfrm>
            <a:off x="1328550" y="1256950"/>
            <a:ext cx="45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Let, the data matrix is M (m</a:t>
            </a:r>
            <a:r>
              <a:rPr lang="en" sz="11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🗙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n), such that…</a:t>
            </a:r>
            <a:endParaRPr sz="17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2712425" y="1736775"/>
            <a:ext cx="19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M = U Σ V</a:t>
            </a:r>
            <a:endParaRPr sz="18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3751900" y="1639825"/>
            <a:ext cx="34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17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1547675" y="2417225"/>
            <a:ext cx="527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Where,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U is a  mxm orthonormal eigenvectors of M M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1766725" y="2963625"/>
            <a:ext cx="42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∑ is a m</a:t>
            </a:r>
            <a:r>
              <a:rPr lang="en" sz="13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n diagonal matrix of the singular values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Which are the square roots of the eigenvalues of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1766725" y="3794925"/>
            <a:ext cx="40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V   is a n</a:t>
            </a:r>
            <a:r>
              <a:rPr lang="en" sz="13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🗙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n orthonormal eigenvectors of M  M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1893575" y="3674225"/>
            <a:ext cx="3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400" y="2417213"/>
            <a:ext cx="3113775" cy="20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>
            <a:off x="1893575" y="3394725"/>
            <a:ext cx="5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1766725" y="3463925"/>
            <a:ext cx="10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M  M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5390600" y="2524925"/>
            <a:ext cx="4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5173975" y="3674225"/>
            <a:ext cx="4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5999125" y="1688875"/>
            <a:ext cx="39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For square matrix m = n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ctrTitle"/>
          </p:nvPr>
        </p:nvSpPr>
        <p:spPr>
          <a:xfrm>
            <a:off x="44675" y="0"/>
            <a:ext cx="3652200" cy="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complete task of the Project:</a:t>
            </a:r>
            <a:endParaRPr sz="1800"/>
          </a:p>
        </p:txBody>
      </p:sp>
      <p:sp>
        <p:nvSpPr>
          <p:cNvPr id="327" name="Google Shape;32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3823188" y="234875"/>
            <a:ext cx="683370" cy="2599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start</a:t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3568038" y="905950"/>
            <a:ext cx="11646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Transpose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3510413" y="1284000"/>
            <a:ext cx="13089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Multiplication</a:t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1079875" y="2265725"/>
            <a:ext cx="21369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Faddeev Leverrier Algo.</a:t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1224325" y="2692025"/>
            <a:ext cx="17325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Bairstow Algorithm </a:t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3582575" y="1726700"/>
            <a:ext cx="976925" cy="490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n&lt;10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064800" y="2265725"/>
            <a:ext cx="140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 rotation</a:t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3289075" y="2843200"/>
            <a:ext cx="1660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 Elimination</a:t>
            </a: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3416563" y="3285900"/>
            <a:ext cx="140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SVD</a:t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1724875" y="3690325"/>
            <a:ext cx="14919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Inverse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4107075" y="3690325"/>
            <a:ext cx="17904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Leverage         Scores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4227375" y="4325600"/>
            <a:ext cx="15498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Matrix</a:t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6306475" y="3714925"/>
            <a:ext cx="2358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Representative Sample</a:t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6864725" y="4350225"/>
            <a:ext cx="750762" cy="2597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end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4087925" y="494775"/>
            <a:ext cx="153900" cy="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087925" y="841238"/>
            <a:ext cx="153900" cy="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4073400" y="1567900"/>
            <a:ext cx="153900" cy="1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2013625" y="2541425"/>
            <a:ext cx="153900" cy="1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4042213" y="3127100"/>
            <a:ext cx="153900" cy="1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4821775" y="4162013"/>
            <a:ext cx="153900" cy="1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7163150" y="4120026"/>
            <a:ext cx="153900" cy="21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5914325" y="3802375"/>
            <a:ext cx="375300" cy="218700"/>
          </a:xfrm>
          <a:prstGeom prst="rightArrow">
            <a:avLst>
              <a:gd fmla="val 50000" name="adj1"/>
              <a:gd fmla="val 527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4525800" y="1919275"/>
            <a:ext cx="837300" cy="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257325" y="1919275"/>
            <a:ext cx="153900" cy="25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2791650" y="1924000"/>
            <a:ext cx="837300" cy="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2730850" y="1919275"/>
            <a:ext cx="153900" cy="25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17"/>
          <p:cNvCxnSpPr/>
          <p:nvPr/>
        </p:nvCxnSpPr>
        <p:spPr>
          <a:xfrm flipH="1">
            <a:off x="4559500" y="2467875"/>
            <a:ext cx="500400" cy="3657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7"/>
          <p:cNvCxnSpPr>
            <a:stCxn id="332" idx="3"/>
            <a:endCxn id="335" idx="1"/>
          </p:cNvCxnSpPr>
          <p:nvPr/>
        </p:nvCxnSpPr>
        <p:spPr>
          <a:xfrm>
            <a:off x="2956825" y="2821925"/>
            <a:ext cx="332400" cy="1512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7"/>
          <p:cNvCxnSpPr/>
          <p:nvPr/>
        </p:nvCxnSpPr>
        <p:spPr>
          <a:xfrm flipH="1">
            <a:off x="2956813" y="3454225"/>
            <a:ext cx="430800" cy="2361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17"/>
          <p:cNvSpPr/>
          <p:nvPr/>
        </p:nvSpPr>
        <p:spPr>
          <a:xfrm>
            <a:off x="4418088" y="3545700"/>
            <a:ext cx="153900" cy="1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2983450" y="1646275"/>
            <a:ext cx="5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sz="12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4694250" y="1615350"/>
            <a:ext cx="5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3053225" y="570450"/>
            <a:ext cx="23580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random number</a:t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4087925" y="1204575"/>
            <a:ext cx="153900" cy="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type="ctrTitle"/>
          </p:nvPr>
        </p:nvSpPr>
        <p:spPr>
          <a:xfrm>
            <a:off x="130975" y="189291"/>
            <a:ext cx="42555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 Random Number</a:t>
            </a:r>
            <a:endParaRPr sz="1800"/>
          </a:p>
        </p:txBody>
      </p:sp>
      <p:sp>
        <p:nvSpPr>
          <p:cNvPr id="367" name="Google Shape;367;p18"/>
          <p:cNvSpPr txBox="1"/>
          <p:nvPr>
            <p:ph idx="1" type="subTitle"/>
          </p:nvPr>
        </p:nvSpPr>
        <p:spPr>
          <a:xfrm>
            <a:off x="515975" y="746400"/>
            <a:ext cx="6416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>
                <a:solidFill>
                  <a:srgbClr val="FFF2CC"/>
                </a:solidFill>
              </a:rPr>
              <a:t>We </a:t>
            </a:r>
            <a:r>
              <a:rPr lang="en" sz="1460">
                <a:solidFill>
                  <a:srgbClr val="FFF2CC"/>
                </a:solidFill>
              </a:rPr>
              <a:t>generate</a:t>
            </a:r>
            <a:r>
              <a:rPr lang="en" sz="1460">
                <a:solidFill>
                  <a:srgbClr val="FFF2CC"/>
                </a:solidFill>
              </a:rPr>
              <a:t> the numbers using the random number generator, rand() function</a:t>
            </a:r>
            <a:endParaRPr sz="1460">
              <a:solidFill>
                <a:srgbClr val="FFF2CC"/>
              </a:solidFill>
            </a:endParaRPr>
          </a:p>
        </p:txBody>
      </p:sp>
      <p:sp>
        <p:nvSpPr>
          <p:cNvPr id="368" name="Google Shape;36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18"/>
          <p:cNvSpPr txBox="1"/>
          <p:nvPr/>
        </p:nvSpPr>
        <p:spPr>
          <a:xfrm>
            <a:off x="515975" y="1834525"/>
            <a:ext cx="41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Generated random numbers are between (0-200)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2363825" y="2411150"/>
            <a:ext cx="2444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in = 0, max = 200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an = rand();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7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ᵢⱼ </a:t>
            </a: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= ran % (max-min) + min</a:t>
            </a:r>
            <a:endParaRPr sz="1100"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ctrTitle"/>
          </p:nvPr>
        </p:nvSpPr>
        <p:spPr>
          <a:xfrm>
            <a:off x="184950" y="0"/>
            <a:ext cx="37362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Transpose matrix calculation</a:t>
            </a:r>
            <a:endParaRPr sz="1640"/>
          </a:p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140900" y="839600"/>
            <a:ext cx="7241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18">
                <a:solidFill>
                  <a:srgbClr val="F4CCCC"/>
                </a:solidFill>
              </a:rPr>
              <a:t>Transpose matrix of M is M</a:t>
            </a:r>
            <a:r>
              <a:rPr lang="en" sz="3210">
                <a:solidFill>
                  <a:srgbClr val="F4CCCC"/>
                </a:solidFill>
              </a:rPr>
              <a:t>  </a:t>
            </a:r>
            <a:r>
              <a:rPr lang="en" sz="3010">
                <a:solidFill>
                  <a:srgbClr val="F4CCCC"/>
                </a:solidFill>
              </a:rPr>
              <a:t>such that all rows of the matrix M convert to column of M</a:t>
            </a:r>
            <a:r>
              <a:rPr lang="en" sz="1491">
                <a:solidFill>
                  <a:srgbClr val="F4CCCC"/>
                </a:solidFill>
              </a:rPr>
              <a:t>     </a:t>
            </a:r>
            <a:endParaRPr sz="1491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1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1">
              <a:solidFill>
                <a:srgbClr val="F4CCCC"/>
              </a:solidFill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186025" y="753900"/>
            <a:ext cx="3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6915525" y="753900"/>
            <a:ext cx="2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140900" y="1154100"/>
            <a:ext cx="50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&amp; all column convert to rows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724025" y="3363975"/>
            <a:ext cx="1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Like,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    M =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1895400" y="3448575"/>
            <a:ext cx="1065600" cy="703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1860150" y="3384425"/>
            <a:ext cx="11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5    -8     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-6     7     3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10   8    12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4095488" y="3448575"/>
            <a:ext cx="1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So,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 M  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98100" y="3384425"/>
            <a:ext cx="1136100" cy="8313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 txBox="1"/>
          <p:nvPr/>
        </p:nvSpPr>
        <p:spPr>
          <a:xfrm>
            <a:off x="5123250" y="3340725"/>
            <a:ext cx="128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5     -6     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-8      7       8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9       3     12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4623925" y="3556275"/>
            <a:ext cx="2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650" y="1582200"/>
            <a:ext cx="37338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>
            <p:ph type="ctrTitle"/>
          </p:nvPr>
        </p:nvSpPr>
        <p:spPr>
          <a:xfrm>
            <a:off x="48950" y="72550"/>
            <a:ext cx="2642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Matrix Multiplication</a:t>
            </a:r>
            <a:endParaRPr sz="1640"/>
          </a:p>
        </p:txBody>
      </p:sp>
      <p:sp>
        <p:nvSpPr>
          <p:cNvPr id="394" name="Google Shape;394;p20"/>
          <p:cNvSpPr txBox="1"/>
          <p:nvPr>
            <p:ph idx="1" type="subTitle"/>
          </p:nvPr>
        </p:nvSpPr>
        <p:spPr>
          <a:xfrm>
            <a:off x="266625" y="545425"/>
            <a:ext cx="86730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FCE5CD"/>
                </a:solidFill>
              </a:rPr>
              <a:t>If we consider two matrix A(a</a:t>
            </a:r>
            <a:r>
              <a:rPr lang="en" sz="1400">
                <a:solidFill>
                  <a:srgbClr val="FCE5CD"/>
                </a:solidFill>
              </a:rPr>
              <a:t>х</a:t>
            </a:r>
            <a:r>
              <a:rPr lang="en" sz="1400">
                <a:solidFill>
                  <a:srgbClr val="FCE5CD"/>
                </a:solidFill>
              </a:rPr>
              <a:t>b) &amp; B(m</a:t>
            </a:r>
            <a:r>
              <a:rPr lang="en" sz="1400">
                <a:solidFill>
                  <a:srgbClr val="FCE5CD"/>
                </a:solidFill>
              </a:rPr>
              <a:t>х</a:t>
            </a:r>
            <a:r>
              <a:rPr lang="en" sz="1400">
                <a:solidFill>
                  <a:srgbClr val="FCE5CD"/>
                </a:solidFill>
              </a:rPr>
              <a:t>n), then the criteria for multiplication of AB</a:t>
            </a:r>
            <a:endParaRPr sz="1400">
              <a:solidFill>
                <a:srgbClr val="FCE5CD"/>
              </a:solidFill>
            </a:endParaRPr>
          </a:p>
        </p:txBody>
      </p:sp>
      <p:pic>
        <p:nvPicPr>
          <p:cNvPr id="395" name="Google Shape;3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00" y="921050"/>
            <a:ext cx="2157300" cy="14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625" y="921050"/>
            <a:ext cx="3407000" cy="14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0"/>
          <p:cNvSpPr/>
          <p:nvPr/>
        </p:nvSpPr>
        <p:spPr>
          <a:xfrm>
            <a:off x="1312275" y="2802525"/>
            <a:ext cx="1026750" cy="782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1248750" y="2778013"/>
            <a:ext cx="115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5    -8     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-6     7     3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10   8    12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1351400" y="3927050"/>
            <a:ext cx="1221900" cy="782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1317050" y="3902538"/>
            <a:ext cx="129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5      -6     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-8       7       8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9        3     12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221850" y="2802513"/>
            <a:ext cx="10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Let, 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       A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569175" y="4118100"/>
            <a:ext cx="7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B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850625" y="2616513"/>
            <a:ext cx="3119375" cy="9876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3850625" y="2694675"/>
            <a:ext cx="316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(5x5)+(-8 x -8)+(9x9)        …       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(-6x-6)+(7x7)+(3x3)          …       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(10x10)+(8x8)+(12x12)    …        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3058625" y="2910225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AB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42700" y="3819500"/>
            <a:ext cx="1554775" cy="914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3908438" y="3848375"/>
            <a:ext cx="162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170   -59    94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-59      94    32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94      32   308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199600" y="3968875"/>
            <a:ext cx="7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AB =</a:t>
            </a:r>
            <a:endParaRPr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ctrTitle"/>
          </p:nvPr>
        </p:nvSpPr>
        <p:spPr>
          <a:xfrm>
            <a:off x="82050" y="81225"/>
            <a:ext cx="8211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8"/>
              <a:t> Process of finding Eigenvalues &amp; corresponding Eigenvectors</a:t>
            </a:r>
            <a:endParaRPr sz="1588"/>
          </a:p>
        </p:txBody>
      </p:sp>
      <p:sp>
        <p:nvSpPr>
          <p:cNvPr id="415" name="Google Shape;415;p21"/>
          <p:cNvSpPr txBox="1"/>
          <p:nvPr>
            <p:ph idx="1" type="subTitle"/>
          </p:nvPr>
        </p:nvSpPr>
        <p:spPr>
          <a:xfrm>
            <a:off x="908000" y="1097925"/>
            <a:ext cx="6849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89">
                <a:solidFill>
                  <a:srgbClr val="FCE5CD"/>
                </a:solidFill>
              </a:rPr>
              <a:t>First of all we have to create a polynomial equation of Eigenvalues λ</a:t>
            </a:r>
            <a:r>
              <a:rPr lang="en" sz="5989">
                <a:solidFill>
                  <a:srgbClr val="FCE5CD"/>
                </a:solidFill>
              </a:rPr>
              <a:t>ᵢ </a:t>
            </a:r>
            <a:endParaRPr sz="5989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89">
                <a:solidFill>
                  <a:srgbClr val="FCE5CD"/>
                </a:solidFill>
              </a:rPr>
              <a:t>the characteristic equation</a:t>
            </a:r>
            <a:r>
              <a:rPr lang="en" sz="1500">
                <a:solidFill>
                  <a:srgbClr val="FCE5CD"/>
                </a:solidFill>
              </a:rPr>
              <a:t>  </a:t>
            </a:r>
            <a:r>
              <a:rPr lang="en" sz="2300">
                <a:solidFill>
                  <a:srgbClr val="FCE5CD"/>
                </a:solidFill>
              </a:rPr>
              <a:t> </a:t>
            </a:r>
            <a:r>
              <a:rPr lang="en" sz="7100">
                <a:solidFill>
                  <a:srgbClr val="FCE5CD"/>
                </a:solidFill>
              </a:rPr>
              <a:t>|</a:t>
            </a:r>
            <a:r>
              <a:rPr lang="en" sz="6300">
                <a:solidFill>
                  <a:srgbClr val="FCE5CD"/>
                </a:solidFill>
              </a:rPr>
              <a:t>w-λI</a:t>
            </a:r>
            <a:r>
              <a:rPr lang="en" sz="7100">
                <a:solidFill>
                  <a:srgbClr val="FCE5CD"/>
                </a:solidFill>
              </a:rPr>
              <a:t>| = </a:t>
            </a:r>
            <a:r>
              <a:rPr lang="en" sz="5100">
                <a:solidFill>
                  <a:srgbClr val="FCE5CD"/>
                </a:solidFill>
              </a:rPr>
              <a:t>0 of the data matrix M</a:t>
            </a:r>
            <a:endParaRPr sz="5100">
              <a:solidFill>
                <a:srgbClr val="FCE5CD"/>
              </a:solidFill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2316950" y="1813350"/>
            <a:ext cx="29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₁λ</a:t>
            </a:r>
            <a:r>
              <a:rPr lang="en" sz="2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ⁿ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+C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₂λ</a:t>
            </a:r>
            <a:r>
              <a:rPr lang="en" sz="22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ⁿ⁻¹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+… ...+C</a:t>
            </a: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</a:t>
            </a:r>
            <a:r>
              <a:rPr lang="en" sz="15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₋₁</a:t>
            </a:r>
            <a:r>
              <a:rPr lang="en" sz="16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λ</a:t>
            </a:r>
            <a:r>
              <a:rPr lang="en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 + C</a:t>
            </a: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ₙ </a:t>
            </a:r>
            <a:endParaRPr sz="1800">
              <a:solidFill>
                <a:srgbClr val="F4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21"/>
          <p:cNvSpPr txBox="1"/>
          <p:nvPr/>
        </p:nvSpPr>
        <p:spPr>
          <a:xfrm>
            <a:off x="908000" y="2499150"/>
            <a:ext cx="6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Then calculate eigenvectors using following equation :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21"/>
          <p:cNvSpPr txBox="1"/>
          <p:nvPr/>
        </p:nvSpPr>
        <p:spPr>
          <a:xfrm>
            <a:off x="2337398" y="3061950"/>
            <a:ext cx="63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CCCC"/>
                </a:solidFill>
                <a:latin typeface="Nunito"/>
                <a:ea typeface="Nunito"/>
                <a:cs typeface="Nunito"/>
                <a:sym typeface="Nunito"/>
              </a:rPr>
              <a:t>|w-λI|x= 0 </a:t>
            </a:r>
            <a:r>
              <a:rPr lang="en" sz="1800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; where x is the eigenvectors of each eigenvalue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