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66" r:id="rId6"/>
    <p:sldId id="258" r:id="rId7"/>
    <p:sldId id="262" r:id="rId8"/>
    <p:sldId id="271" r:id="rId9"/>
    <p:sldId id="270" r:id="rId10"/>
    <p:sldId id="276" r:id="rId11"/>
    <p:sldId id="261" r:id="rId12"/>
    <p:sldId id="280" r:id="rId13"/>
    <p:sldId id="272" r:id="rId14"/>
    <p:sldId id="267" r:id="rId15"/>
    <p:sldId id="277" r:id="rId16"/>
    <p:sldId id="260" r:id="rId17"/>
    <p:sldId id="264" r:id="rId18"/>
    <p:sldId id="273" r:id="rId19"/>
    <p:sldId id="269" r:id="rId20"/>
    <p:sldId id="278" r:id="rId21"/>
    <p:sldId id="259" r:id="rId22"/>
    <p:sldId id="263" r:id="rId23"/>
    <p:sldId id="265" r:id="rId24"/>
    <p:sldId id="282" r:id="rId25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81FE488E-651E-44E0-BC9B-9D6D6EA84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xmlns="" id="{56752F89-650B-4A5D-94B2-B3C85E43F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xmlns="" id="{36ADDDAC-55D0-4E16-A8FC-E94ECF4E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6F3-8746-4285-ACB0-7C3878E3CAE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xmlns="" id="{1341B85B-0A61-44A0-A683-7C4F6CE1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xmlns="" id="{D0771CC7-45B5-4A2E-91DD-D02BB8A8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44C2-E22E-4647-A942-2B8A8AD0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2AD9B981-B834-45F4-AE26-74AED831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xmlns="" id="{F36627F3-42A2-40DA-B2B0-129FF8EF7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xmlns="" id="{E5A4BAC7-0CF9-41C9-813E-64A7CCF6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6F3-8746-4285-ACB0-7C3878E3CAE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xmlns="" id="{26AFE87C-BE7F-44F4-904A-235F37AC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xmlns="" id="{5537419B-7517-4D41-9773-11D46E40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44C2-E22E-4647-A942-2B8A8AD0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4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xmlns="" id="{C917778A-83BC-4F32-8C86-75C5C6CB7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xmlns="" id="{5E520F71-512B-470D-B293-3E6F9E61C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xmlns="" id="{7A34D428-7E2A-4855-9D5C-BF950D5E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6F3-8746-4285-ACB0-7C3878E3CAE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xmlns="" id="{ED6B1CF8-6AA8-4AB3-A733-65D8E30A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xmlns="" id="{02F0C050-FC17-4481-95A4-B32E8A83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44C2-E22E-4647-A942-2B8A8AD0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3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D0B556D2-5417-4F3C-954F-D2192F2F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xmlns="" id="{D91807A9-471A-485F-A509-59EAD80E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xmlns="" id="{34059B69-1168-49BF-A76A-49FBDB46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6F3-8746-4285-ACB0-7C3878E3CAE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xmlns="" id="{395FCEAF-D00E-4ACB-8278-38B2A948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xmlns="" id="{C2F1591D-0198-4E3A-A3EA-FD54AE26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44C2-E22E-4647-A942-2B8A8AD0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4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F28D6DA8-3476-45DA-91CA-233E6680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xmlns="" id="{6FB2A289-33D4-4847-8FBF-D49E32493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xmlns="" id="{2FFDF4ED-3B2F-4183-B080-764C4211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6F3-8746-4285-ACB0-7C3878E3CAE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xmlns="" id="{74B263C3-731B-43EF-908D-A8794D71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xmlns="" id="{D43DBD2F-ED70-452A-B068-19D5A5C8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44C2-E22E-4647-A942-2B8A8AD0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4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B836B114-F1CA-4785-8967-B0C227B3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xmlns="" id="{1D986B4F-337D-4885-9404-9CB2D9053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xmlns="" id="{76B7D0CD-A0F7-4E63-80AE-360155A4D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xmlns="" id="{7AC75719-A2A0-4EED-BE33-A3C52648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6F3-8746-4285-ACB0-7C3878E3CAE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xmlns="" id="{DA241018-5D89-44CC-B367-9188C2AF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xmlns="" id="{BE095395-8281-48F3-94F9-D7D9D041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44C2-E22E-4647-A942-2B8A8AD0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8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FFCD321B-D452-4936-8C5B-00C082A9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xmlns="" id="{2B04A206-7135-4644-AF31-D14BA2C34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xmlns="" id="{EE4CFE99-FDFF-4EAA-8D38-6D4BF5256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xmlns="" id="{589A5DF6-E7CB-4309-B4C7-B4642ACC4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xmlns="" id="{CC81EA4C-D8F0-4713-9514-05B26BB41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xmlns="" id="{C0C7FB54-8905-408E-97BD-7BE509E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6F3-8746-4285-ACB0-7C3878E3CAE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xmlns="" id="{DCF57DD1-954C-49EF-8215-5A755844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xmlns="" id="{0D2FEFF5-51C9-43AF-8466-1C0F2617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44C2-E22E-4647-A942-2B8A8AD0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3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ABBF94CC-D784-4CC2-951A-92D123BA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xmlns="" id="{F0F11E62-525E-4803-B09E-B5B19C50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6F3-8746-4285-ACB0-7C3878E3CAE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xmlns="" id="{714CE4FF-9B20-4F0E-ABBF-0F5F9D45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xmlns="" id="{57EAE0E3-7EB4-4889-965C-3D2F2200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44C2-E22E-4647-A942-2B8A8AD0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4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xmlns="" id="{C68403F2-6DCC-4FFF-94EC-B0684979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6F3-8746-4285-ACB0-7C3878E3CAE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xmlns="" id="{8AD098D2-39EC-41BD-BFEC-8431D247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xmlns="" id="{3524EB3C-F2BA-494D-A2C8-407A37B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44C2-E22E-4647-A942-2B8A8AD0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6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4303F76E-7031-4D9B-A8B7-7EB2015D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xmlns="" id="{F3F95F2E-34B3-4BC1-95FD-E935313CD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xmlns="" id="{478C0396-AF7E-4CED-A686-2767E9E3E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xmlns="" id="{F089F55B-6AED-4492-96D5-0F4260A0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6F3-8746-4285-ACB0-7C3878E3CAE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xmlns="" id="{386B84C5-A841-4A5A-9947-89F13BB1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xmlns="" id="{6AD66273-F410-4CA6-9CE0-AE719CFD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44C2-E22E-4647-A942-2B8A8AD0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7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51517697-BBD4-4DD7-9509-E5AA323E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xmlns="" id="{D2284D6E-F404-4578-B057-2239514DB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xmlns="" id="{9D4E2637-BEB6-4FBE-A959-F323EAFD1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xmlns="" id="{FAFB4B9C-F5CD-44BD-89C5-5E73B241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6F3-8746-4285-ACB0-7C3878E3CAE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xmlns="" id="{D77653C6-89CE-4C88-9B2B-143D0483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xmlns="" id="{1F4BFF9D-2568-4997-9633-9AFE759A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44C2-E22E-4647-A942-2B8A8AD0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3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xmlns="" id="{B281DFD8-855A-4DBC-A16E-F39E572F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xmlns="" id="{9A03BB52-2341-4811-ABB1-3A2B0684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xmlns="" id="{9767577A-C1A4-4CC6-84D4-33F9914F5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46F3-8746-4285-ACB0-7C3878E3CAE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xmlns="" id="{081355EC-DCC6-49AF-9B4A-40924461C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xmlns="" id="{590B397E-D94D-483B-B96B-B4900F56D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A44C2-E22E-4647-A942-2B8A8AD0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5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922D4B5B-7C82-445E-B1A7-5301BC847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network topologies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xmlns="" id="{A2D80EC1-0D59-4D80-9D25-8468A0019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00"/>
            <a:ext cx="9144000" cy="38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Jurij</a:t>
            </a:r>
            <a:r>
              <a:rPr lang="en-US" dirty="0"/>
              <a:t> </a:t>
            </a:r>
            <a:r>
              <a:rPr lang="en-US" dirty="0" err="1"/>
              <a:t>Bešter</a:t>
            </a:r>
            <a:r>
              <a:rPr lang="en-US" dirty="0"/>
              <a:t>, Andrej </a:t>
            </a:r>
            <a:r>
              <a:rPr lang="en-US" dirty="0" err="1"/>
              <a:t>Orehek</a:t>
            </a:r>
            <a:r>
              <a:rPr lang="en-US" dirty="0"/>
              <a:t>, </a:t>
            </a:r>
            <a:r>
              <a:rPr lang="en-US" dirty="0" err="1"/>
              <a:t>Kamil</a:t>
            </a:r>
            <a:r>
              <a:rPr lang="lt-LT" dirty="0"/>
              <a:t>e</a:t>
            </a:r>
            <a:r>
              <a:rPr lang="en-US" dirty="0"/>
              <a:t> </a:t>
            </a:r>
            <a:r>
              <a:rPr lang="en-US" dirty="0" err="1"/>
              <a:t>Radlinskait</a:t>
            </a:r>
            <a:r>
              <a:rPr lang="lt-LT" dirty="0"/>
              <a:t>e</a:t>
            </a:r>
            <a:r>
              <a:rPr lang="en-US" dirty="0"/>
              <a:t>, </a:t>
            </a:r>
            <a:r>
              <a:rPr lang="en-US" dirty="0" err="1"/>
              <a:t>Domen</a:t>
            </a:r>
            <a:r>
              <a:rPr lang="en-US" dirty="0"/>
              <a:t> </a:t>
            </a:r>
            <a:r>
              <a:rPr lang="en-US" dirty="0" err="1"/>
              <a:t>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3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12">
            <a:extLst>
              <a:ext uri="{FF2B5EF4-FFF2-40B4-BE49-F238E27FC236}">
                <a16:creationId xmlns:a16="http://schemas.microsoft.com/office/drawing/2014/main" xmlns="" id="{8A3F894B-1B70-4DE9-89AF-8CBFFA0B7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78" y="1048139"/>
            <a:ext cx="9235243" cy="476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5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urinio vietos rezervavimo ženklas 4">
            <a:extLst>
              <a:ext uri="{FF2B5EF4-FFF2-40B4-BE49-F238E27FC236}">
                <a16:creationId xmlns:a16="http://schemas.microsoft.com/office/drawing/2014/main" xmlns="" id="{99511F8E-112F-4FBA-AE96-DE56FD700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567"/>
          <a:stretch/>
        </p:blipFill>
        <p:spPr>
          <a:xfrm>
            <a:off x="5593211" y="441500"/>
            <a:ext cx="6333744" cy="6416500"/>
          </a:xfrm>
          <a:prstGeom prst="rect">
            <a:avLst/>
          </a:prstGeom>
          <a:effectLst/>
        </p:spPr>
      </p:pic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072967DA-063D-41F2-A206-25F6FFAD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lt-LT" dirty="0" err="1"/>
              <a:t>Star</a:t>
            </a:r>
            <a:r>
              <a:rPr lang="lt-LT" dirty="0"/>
              <a:t> </a:t>
            </a:r>
            <a:r>
              <a:rPr lang="lt-LT" dirty="0" err="1"/>
              <a:t>network</a:t>
            </a:r>
            <a:r>
              <a:rPr lang="lt-LT" dirty="0"/>
              <a:t> </a:t>
            </a:r>
            <a:r>
              <a:rPr lang="lt-LT" dirty="0" err="1"/>
              <a:t>topology</a:t>
            </a:r>
            <a:endParaRPr lang="en-US" dirty="0"/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453266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star network topology all nodes are connect to central network device such as switch, router, network hub ...</a:t>
            </a:r>
          </a:p>
        </p:txBody>
      </p:sp>
    </p:spTree>
    <p:extLst>
      <p:ext uri="{BB962C8B-B14F-4D97-AF65-F5344CB8AC3E}">
        <p14:creationId xmlns:p14="http://schemas.microsoft.com/office/powerpoint/2010/main" val="83927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o vietos rezervavimo ženklas 7">
            <a:extLst>
              <a:ext uri="{FF2B5EF4-FFF2-40B4-BE49-F238E27FC236}">
                <a16:creationId xmlns:a16="http://schemas.microsoft.com/office/drawing/2014/main" xmlns="" id="{11DB8A8A-0CB2-4B14-AA2B-05B5191C6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64328"/>
            <a:ext cx="5157787" cy="823912"/>
          </a:xfrm>
        </p:spPr>
        <p:txBody>
          <a:bodyPr/>
          <a:lstStyle/>
          <a:p>
            <a:pPr algn="ctr"/>
            <a:r>
              <a:rPr lang="lt-LT" dirty="0" err="1"/>
              <a:t>Advantages</a:t>
            </a:r>
            <a:endParaRPr lang="en-US" dirty="0"/>
          </a:p>
        </p:txBody>
      </p:sp>
      <p:sp>
        <p:nvSpPr>
          <p:cNvPr id="9" name="Turinio vietos rezervavimo ženklas 8">
            <a:extLst>
              <a:ext uri="{FF2B5EF4-FFF2-40B4-BE49-F238E27FC236}">
                <a16:creationId xmlns:a16="http://schemas.microsoft.com/office/drawing/2014/main" xmlns="" id="{8A5D2462-5C02-4EC9-83B2-5E566F9C4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connection between central device and node fail, the network continues to operate normally</a:t>
            </a:r>
            <a:endParaRPr lang="lt-LT" dirty="0"/>
          </a:p>
          <a:p>
            <a:endParaRPr lang="en-US" dirty="0"/>
          </a:p>
        </p:txBody>
      </p:sp>
      <p:sp>
        <p:nvSpPr>
          <p:cNvPr id="10" name="Teksto vietos rezervavimo ženklas 9">
            <a:extLst>
              <a:ext uri="{FF2B5EF4-FFF2-40B4-BE49-F238E27FC236}">
                <a16:creationId xmlns:a16="http://schemas.microsoft.com/office/drawing/2014/main" xmlns="" id="{8B7B06FC-35C1-415F-9423-D8ACCC9C7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64328"/>
            <a:ext cx="5183188" cy="823912"/>
          </a:xfrm>
        </p:spPr>
        <p:txBody>
          <a:bodyPr/>
          <a:lstStyle/>
          <a:p>
            <a:pPr algn="ctr"/>
            <a:r>
              <a:rPr lang="lt-LT" dirty="0" err="1"/>
              <a:t>Disadvantages</a:t>
            </a:r>
            <a:endParaRPr lang="en-US" dirty="0"/>
          </a:p>
        </p:txBody>
      </p:sp>
      <p:sp>
        <p:nvSpPr>
          <p:cNvPr id="11" name="Turinio vietos rezervavimo ženklas 10">
            <a:extLst>
              <a:ext uri="{FF2B5EF4-FFF2-40B4-BE49-F238E27FC236}">
                <a16:creationId xmlns:a16="http://schemas.microsoft.com/office/drawing/2014/main" xmlns="" id="{BD9F855D-A163-48FA-B3BD-A8C5CD60C3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device represents single point of failure and in case of failure it takes down whole network</a:t>
            </a:r>
            <a:endParaRPr lang="lt-LT" dirty="0"/>
          </a:p>
          <a:p>
            <a:r>
              <a:rPr lang="en-US" dirty="0"/>
              <a:t>Because each node is connected to central device it can be expensive to connect all nodes to central device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1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urinio vietos rezervavimo ženklas 5">
            <a:extLst>
              <a:ext uri="{FF2B5EF4-FFF2-40B4-BE49-F238E27FC236}">
                <a16:creationId xmlns:a16="http://schemas.microsoft.com/office/drawing/2014/main" xmlns="" id="{91FA3980-F69E-4C75-91EF-BAE0066B47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31" y="-1"/>
            <a:ext cx="9241735" cy="4837043"/>
          </a:xfrm>
        </p:spPr>
      </p:pic>
      <p:pic>
        <p:nvPicPr>
          <p:cNvPr id="8" name="Turinio vietos rezervavimo ženklas 7">
            <a:extLst>
              <a:ext uri="{FF2B5EF4-FFF2-40B4-BE49-F238E27FC236}">
                <a16:creationId xmlns:a16="http://schemas.microsoft.com/office/drawing/2014/main" xmlns="" id="{AD1CB4D7-E62F-4C59-A2C9-613DC94EC3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95" y="4837043"/>
            <a:ext cx="10373914" cy="1854609"/>
          </a:xfrm>
        </p:spPr>
      </p:pic>
    </p:spTree>
    <p:extLst>
      <p:ext uri="{BB962C8B-B14F-4D97-AF65-F5344CB8AC3E}">
        <p14:creationId xmlns:p14="http://schemas.microsoft.com/office/powerpoint/2010/main" val="204663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vadinimas 3">
            <a:extLst>
              <a:ext uri="{FF2B5EF4-FFF2-40B4-BE49-F238E27FC236}">
                <a16:creationId xmlns:a16="http://schemas.microsoft.com/office/drawing/2014/main" xmlns="" id="{67EE1535-3BEF-4C18-9E1A-454A9377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pPr algn="ctr"/>
            <a:r>
              <a:rPr lang="lt-LT" dirty="0" err="1"/>
              <a:t>Results</a:t>
            </a:r>
            <a:endParaRPr lang="en-US" dirty="0"/>
          </a:p>
        </p:txBody>
      </p:sp>
      <p:pic>
        <p:nvPicPr>
          <p:cNvPr id="8" name="Turinio vietos rezervavimo ženklas 7">
            <a:extLst>
              <a:ext uri="{FF2B5EF4-FFF2-40B4-BE49-F238E27FC236}">
                <a16:creationId xmlns:a16="http://schemas.microsoft.com/office/drawing/2014/main" xmlns="" id="{222249FE-769A-4EF5-91C1-127BD8D7DA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97" y="1107248"/>
            <a:ext cx="10451703" cy="5206203"/>
          </a:xfrm>
        </p:spPr>
      </p:pic>
    </p:spTree>
    <p:extLst>
      <p:ext uri="{BB962C8B-B14F-4D97-AF65-F5344CB8AC3E}">
        <p14:creationId xmlns:p14="http://schemas.microsoft.com/office/powerpoint/2010/main" val="362760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9">
            <a:extLst>
              <a:ext uri="{FF2B5EF4-FFF2-40B4-BE49-F238E27FC236}">
                <a16:creationId xmlns:a16="http://schemas.microsoft.com/office/drawing/2014/main" xmlns="" id="{75791C85-16D6-4CAE-A5D1-B1515E0FF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65" y="821635"/>
            <a:ext cx="9905270" cy="507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88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>
            <a:extLst>
              <a:ext uri="{FF2B5EF4-FFF2-40B4-BE49-F238E27FC236}">
                <a16:creationId xmlns:a16="http://schemas.microsoft.com/office/drawing/2014/main" xmlns="" id="{F0FB0E1F-79BE-4E67-AE95-BA584D63E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" r="4" b="3"/>
          <a:stretch/>
        </p:blipFill>
        <p:spPr>
          <a:xfrm>
            <a:off x="5300869" y="233846"/>
            <a:ext cx="6643961" cy="5989973"/>
          </a:xfrm>
          <a:prstGeom prst="rect">
            <a:avLst/>
          </a:prstGeom>
          <a:effectLst/>
        </p:spPr>
      </p:pic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71C8FA59-6356-4AB9-BB30-C3A165DF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lt-LT" sz="3700" err="1"/>
              <a:t>Fully</a:t>
            </a:r>
            <a:r>
              <a:rPr lang="lt-LT" sz="3700"/>
              <a:t> </a:t>
            </a:r>
            <a:r>
              <a:rPr lang="lt-LT" sz="3700" err="1"/>
              <a:t>connected</a:t>
            </a:r>
            <a:r>
              <a:rPr lang="lt-LT" sz="3700"/>
              <a:t> </a:t>
            </a:r>
            <a:r>
              <a:rPr lang="lt-LT" sz="3700" err="1"/>
              <a:t>Mesh</a:t>
            </a:r>
            <a:r>
              <a:rPr lang="lt-LT" sz="3700"/>
              <a:t> </a:t>
            </a:r>
            <a:r>
              <a:rPr lang="lt-LT" sz="3700" err="1"/>
              <a:t>network</a:t>
            </a:r>
            <a:r>
              <a:rPr lang="lt-LT" sz="3700"/>
              <a:t> </a:t>
            </a:r>
            <a:r>
              <a:rPr lang="lt-LT" sz="3700" err="1"/>
              <a:t>topology</a:t>
            </a:r>
            <a:endParaRPr lang="en-US" sz="370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xmlns="" id="{39B3366C-116B-40E2-BEE4-8F120B59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989330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Fully Connected Network Topology (Full mesh topology) is a network topology where all nodes are connected directly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118130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xmlns="" id="{95A315BF-17F6-4443-8A75-C85AB805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4572"/>
            <a:ext cx="5157787" cy="823912"/>
          </a:xfrm>
        </p:spPr>
        <p:txBody>
          <a:bodyPr/>
          <a:lstStyle/>
          <a:p>
            <a:pPr algn="ctr"/>
            <a:r>
              <a:rPr lang="lt-LT" dirty="0" err="1"/>
              <a:t>Advantages</a:t>
            </a:r>
            <a:endParaRPr lang="en-US" dirty="0"/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xmlns="" id="{6C4F9501-F2E2-43B2-B0C0-1D22C3E7A9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lt-LT" dirty="0"/>
              <a:t>V</a:t>
            </a:r>
            <a:r>
              <a:rPr lang="en-US" dirty="0" err="1"/>
              <a:t>ery</a:t>
            </a:r>
            <a:r>
              <a:rPr lang="en-US" dirty="0"/>
              <a:t> high reliability and security</a:t>
            </a:r>
            <a:endParaRPr lang="lt-LT" dirty="0"/>
          </a:p>
          <a:p>
            <a:r>
              <a:rPr lang="en-US" dirty="0"/>
              <a:t>If one link in the mesh topology breaks, the network remains active</a:t>
            </a:r>
            <a:endParaRPr lang="lt-LT" dirty="0"/>
          </a:p>
          <a:p>
            <a:r>
              <a:rPr lang="en-US" dirty="0"/>
              <a:t>No single points of failure.</a:t>
            </a:r>
          </a:p>
        </p:txBody>
      </p:sp>
      <p:sp>
        <p:nvSpPr>
          <p:cNvPr id="7" name="Teksto vietos rezervavimo ženklas 6">
            <a:extLst>
              <a:ext uri="{FF2B5EF4-FFF2-40B4-BE49-F238E27FC236}">
                <a16:creationId xmlns:a16="http://schemas.microsoft.com/office/drawing/2014/main" xmlns="" id="{36C8B3DB-541E-430F-8A6A-14DDCE50B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24572"/>
            <a:ext cx="5183188" cy="823912"/>
          </a:xfrm>
        </p:spPr>
        <p:txBody>
          <a:bodyPr/>
          <a:lstStyle/>
          <a:p>
            <a:pPr algn="ctr"/>
            <a:r>
              <a:rPr lang="lt-LT" dirty="0" err="1"/>
              <a:t>Disadvantages</a:t>
            </a:r>
            <a:endParaRPr lang="en-US" dirty="0"/>
          </a:p>
        </p:txBody>
      </p:sp>
      <p:sp>
        <p:nvSpPr>
          <p:cNvPr id="8" name="Turinio vietos rezervavimo ženklas 7">
            <a:extLst>
              <a:ext uri="{FF2B5EF4-FFF2-40B4-BE49-F238E27FC236}">
                <a16:creationId xmlns:a16="http://schemas.microsoft.com/office/drawing/2014/main" xmlns="" id="{7ACDBFBE-D70B-4FF6-8FBB-C05B2CB184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lt-LT" dirty="0"/>
              <a:t>U</a:t>
            </a:r>
            <a:r>
              <a:rPr lang="en-US" dirty="0" err="1"/>
              <a:t>ses</a:t>
            </a:r>
            <a:r>
              <a:rPr lang="en-US" dirty="0"/>
              <a:t> too many connections and therefore requires a great deal of wiring, especially in networks with high number of nodes.</a:t>
            </a:r>
            <a:r>
              <a:rPr lang="lt-LT" dirty="0"/>
              <a:t> </a:t>
            </a:r>
          </a:p>
          <a:p>
            <a:r>
              <a:rPr lang="en-US" dirty="0"/>
              <a:t>It is a quite expensive network topology and is extremely impractical for the large networks. This is why it is rarely used.</a:t>
            </a:r>
          </a:p>
        </p:txBody>
      </p:sp>
    </p:spTree>
    <p:extLst>
      <p:ext uri="{BB962C8B-B14F-4D97-AF65-F5344CB8AC3E}">
        <p14:creationId xmlns:p14="http://schemas.microsoft.com/office/powerpoint/2010/main" val="4219049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urinio vietos rezervavimo ženklas 5">
            <a:extLst>
              <a:ext uri="{FF2B5EF4-FFF2-40B4-BE49-F238E27FC236}">
                <a16:creationId xmlns:a16="http://schemas.microsoft.com/office/drawing/2014/main" xmlns="" id="{1478825C-DF2A-4D48-912B-7BEF9D59ED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64" y="0"/>
            <a:ext cx="9720792" cy="4842122"/>
          </a:xfrm>
        </p:spPr>
      </p:pic>
      <p:pic>
        <p:nvPicPr>
          <p:cNvPr id="8" name="Turinio vietos rezervavimo ženklas 7">
            <a:extLst>
              <a:ext uri="{FF2B5EF4-FFF2-40B4-BE49-F238E27FC236}">
                <a16:creationId xmlns:a16="http://schemas.microsoft.com/office/drawing/2014/main" xmlns="" id="{20B5FC96-3512-4498-AE93-F1EE2049E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68" y="4840082"/>
            <a:ext cx="10251385" cy="1832704"/>
          </a:xfrm>
        </p:spPr>
      </p:pic>
    </p:spTree>
    <p:extLst>
      <p:ext uri="{BB962C8B-B14F-4D97-AF65-F5344CB8AC3E}">
        <p14:creationId xmlns:p14="http://schemas.microsoft.com/office/powerpoint/2010/main" val="586574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>
            <a:extLst>
              <a:ext uri="{FF2B5EF4-FFF2-40B4-BE49-F238E27FC236}">
                <a16:creationId xmlns:a16="http://schemas.microsoft.com/office/drawing/2014/main" xmlns="" id="{C631AC41-0902-4950-96E0-6593394A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71"/>
          </a:xfrm>
        </p:spPr>
        <p:txBody>
          <a:bodyPr>
            <a:normAutofit fontScale="90000"/>
          </a:bodyPr>
          <a:lstStyle/>
          <a:p>
            <a:pPr algn="ctr"/>
            <a:r>
              <a:rPr lang="lt-LT" dirty="0" err="1"/>
              <a:t>Results</a:t>
            </a:r>
            <a:endParaRPr lang="en-US" dirty="0"/>
          </a:p>
        </p:txBody>
      </p:sp>
      <p:pic>
        <p:nvPicPr>
          <p:cNvPr id="11" name="Turinio vietos rezervavimo ženklas 10">
            <a:extLst>
              <a:ext uri="{FF2B5EF4-FFF2-40B4-BE49-F238E27FC236}">
                <a16:creationId xmlns:a16="http://schemas.microsoft.com/office/drawing/2014/main" xmlns="" id="{65DAD442-AEAD-4110-A1AE-390B34349C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7" y="1086678"/>
            <a:ext cx="10357546" cy="5159302"/>
          </a:xfrm>
        </p:spPr>
      </p:pic>
    </p:spTree>
    <p:extLst>
      <p:ext uri="{BB962C8B-B14F-4D97-AF65-F5344CB8AC3E}">
        <p14:creationId xmlns:p14="http://schemas.microsoft.com/office/powerpoint/2010/main" val="410840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68F01146-E43E-428D-A8EE-3BD7E03D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err="1"/>
              <a:t>Definition</a:t>
            </a:r>
            <a:endParaRPr lang="en-US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xmlns="" id="{4C84B1DF-F1F0-4F19-8CCC-74DC09857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network topology describes the arrangement of systems on a computer network. It defines how the computers, or nodes, within the network are arranged and connected to each other.</a:t>
            </a:r>
          </a:p>
        </p:txBody>
      </p:sp>
      <p:grpSp>
        <p:nvGrpSpPr>
          <p:cNvPr id="17" name="Grupė 16">
            <a:extLst>
              <a:ext uri="{FF2B5EF4-FFF2-40B4-BE49-F238E27FC236}">
                <a16:creationId xmlns:a16="http://schemas.microsoft.com/office/drawing/2014/main" xmlns="" id="{A75939C6-FE05-4FC7-B817-B5CBF5151B4B}"/>
              </a:ext>
            </a:extLst>
          </p:cNvPr>
          <p:cNvGrpSpPr/>
          <p:nvPr/>
        </p:nvGrpSpPr>
        <p:grpSpPr>
          <a:xfrm>
            <a:off x="321956" y="3596644"/>
            <a:ext cx="11548088" cy="2200582"/>
            <a:chOff x="483600" y="3596644"/>
            <a:chExt cx="11548088" cy="2200582"/>
          </a:xfrm>
        </p:grpSpPr>
        <p:pic>
          <p:nvPicPr>
            <p:cNvPr id="5" name="Paveikslėlis 4">
              <a:extLst>
                <a:ext uri="{FF2B5EF4-FFF2-40B4-BE49-F238E27FC236}">
                  <a16:creationId xmlns:a16="http://schemas.microsoft.com/office/drawing/2014/main" xmlns="" id="{736DAC52-DF39-4C29-AE1B-8623811DB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786" y="3630774"/>
              <a:ext cx="2362530" cy="1991003"/>
            </a:xfrm>
            <a:prstGeom prst="rect">
              <a:avLst/>
            </a:prstGeom>
          </p:spPr>
        </p:pic>
        <p:pic>
          <p:nvPicPr>
            <p:cNvPr id="7" name="Paveikslėlis 6">
              <a:extLst>
                <a:ext uri="{FF2B5EF4-FFF2-40B4-BE49-F238E27FC236}">
                  <a16:creationId xmlns:a16="http://schemas.microsoft.com/office/drawing/2014/main" xmlns="" id="{1390A8F0-F8F5-4096-98A6-3CCA96DE6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600" y="3668880"/>
              <a:ext cx="2429214" cy="1667108"/>
            </a:xfrm>
            <a:prstGeom prst="rect">
              <a:avLst/>
            </a:prstGeom>
          </p:spPr>
        </p:pic>
        <p:pic>
          <p:nvPicPr>
            <p:cNvPr id="9" name="Paveikslėlis 8">
              <a:extLst>
                <a:ext uri="{FF2B5EF4-FFF2-40B4-BE49-F238E27FC236}">
                  <a16:creationId xmlns:a16="http://schemas.microsoft.com/office/drawing/2014/main" xmlns="" id="{561B0DC2-6CED-47BA-8041-EE63B815B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4316" y="3596644"/>
              <a:ext cx="2667372" cy="2200582"/>
            </a:xfrm>
            <a:prstGeom prst="rect">
              <a:avLst/>
            </a:prstGeom>
          </p:spPr>
        </p:pic>
        <p:pic>
          <p:nvPicPr>
            <p:cNvPr id="13" name="Paveikslėlis 12">
              <a:extLst>
                <a:ext uri="{FF2B5EF4-FFF2-40B4-BE49-F238E27FC236}">
                  <a16:creationId xmlns:a16="http://schemas.microsoft.com/office/drawing/2014/main" xmlns="" id="{C02C2863-3F23-42D6-A343-6C17E3F26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0407" y="3668880"/>
              <a:ext cx="1819529" cy="1914792"/>
            </a:xfrm>
            <a:prstGeom prst="rect">
              <a:avLst/>
            </a:prstGeom>
          </p:spPr>
        </p:pic>
        <p:pic>
          <p:nvPicPr>
            <p:cNvPr id="15" name="Paveikslėlis 14">
              <a:extLst>
                <a:ext uri="{FF2B5EF4-FFF2-40B4-BE49-F238E27FC236}">
                  <a16:creationId xmlns:a16="http://schemas.microsoft.com/office/drawing/2014/main" xmlns="" id="{BD71573A-E269-40D4-A106-C1E33ECD9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4664" y="3656895"/>
              <a:ext cx="1743318" cy="2029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527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12">
            <a:extLst>
              <a:ext uri="{FF2B5EF4-FFF2-40B4-BE49-F238E27FC236}">
                <a16:creationId xmlns:a16="http://schemas.microsoft.com/office/drawing/2014/main" xmlns="" id="{0025D2CD-0376-4A36-85BC-DAF8B1022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5" y="659295"/>
            <a:ext cx="11120629" cy="5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13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407BC222-467E-4177-884E-84E6EBF1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lt-LT" dirty="0" err="1"/>
              <a:t>Ring</a:t>
            </a:r>
            <a:r>
              <a:rPr lang="lt-LT" dirty="0"/>
              <a:t> </a:t>
            </a:r>
            <a:r>
              <a:rPr lang="lt-LT" dirty="0" err="1"/>
              <a:t>network</a:t>
            </a:r>
            <a:r>
              <a:rPr lang="lt-LT" dirty="0"/>
              <a:t> </a:t>
            </a:r>
            <a:r>
              <a:rPr lang="lt-LT" dirty="0" err="1"/>
              <a:t>topology</a:t>
            </a:r>
            <a:endParaRPr lang="en-US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xmlns="" id="{E1246790-A65C-49CC-8735-E03FAEB8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294130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ring topology is a network configuration in which device connections create a circular data path. Each networked device is connected to two others.</a:t>
            </a:r>
          </a:p>
        </p:txBody>
      </p:sp>
      <p:pic>
        <p:nvPicPr>
          <p:cNvPr id="8" name="Paveikslėlis 7">
            <a:extLst>
              <a:ext uri="{FF2B5EF4-FFF2-40B4-BE49-F238E27FC236}">
                <a16:creationId xmlns:a16="http://schemas.microsoft.com/office/drawing/2014/main" xmlns="" id="{0FB738C5-6B83-49FE-B060-1A5E9FFED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980" y="400366"/>
            <a:ext cx="6192420" cy="60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21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xmlns="" id="{95A315BF-17F6-4443-8A75-C85AB805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26435"/>
            <a:ext cx="5157787" cy="848553"/>
          </a:xfrm>
        </p:spPr>
        <p:txBody>
          <a:bodyPr/>
          <a:lstStyle/>
          <a:p>
            <a:pPr algn="ctr"/>
            <a:r>
              <a:rPr lang="lt-LT" dirty="0" err="1"/>
              <a:t>Advantages</a:t>
            </a:r>
            <a:endParaRPr lang="en-US" dirty="0"/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xmlns="" id="{6C4F9501-F2E2-43B2-B0C0-1D22C3E7A9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data flows in one direction, reducing the chance of packet collisions</a:t>
            </a:r>
            <a:endParaRPr lang="lt-LT" dirty="0"/>
          </a:p>
          <a:p>
            <a:r>
              <a:rPr lang="en-US" dirty="0"/>
              <a:t>A network server is not needed to control network connectivity between each workstation</a:t>
            </a:r>
            <a:endParaRPr lang="lt-LT" dirty="0"/>
          </a:p>
          <a:p>
            <a:r>
              <a:rPr lang="en-US" dirty="0"/>
              <a:t>Data can transfer between workstations at high speeds</a:t>
            </a:r>
            <a:endParaRPr lang="lt-LT" dirty="0"/>
          </a:p>
          <a:p>
            <a:r>
              <a:rPr lang="en-US" dirty="0"/>
              <a:t>Additional workstations can be added without impacting performance of the network</a:t>
            </a:r>
          </a:p>
        </p:txBody>
      </p:sp>
      <p:sp>
        <p:nvSpPr>
          <p:cNvPr id="7" name="Teksto vietos rezervavimo ženklas 6">
            <a:extLst>
              <a:ext uri="{FF2B5EF4-FFF2-40B4-BE49-F238E27FC236}">
                <a16:creationId xmlns:a16="http://schemas.microsoft.com/office/drawing/2014/main" xmlns="" id="{36C8B3DB-541E-430F-8A6A-14DDCE50B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3" y="1151076"/>
            <a:ext cx="5183188" cy="823912"/>
          </a:xfrm>
        </p:spPr>
        <p:txBody>
          <a:bodyPr/>
          <a:lstStyle/>
          <a:p>
            <a:pPr algn="ctr"/>
            <a:r>
              <a:rPr lang="lt-LT" dirty="0" err="1"/>
              <a:t>Disadvantages</a:t>
            </a:r>
            <a:endParaRPr lang="en-US" dirty="0"/>
          </a:p>
        </p:txBody>
      </p:sp>
      <p:sp>
        <p:nvSpPr>
          <p:cNvPr id="8" name="Turinio vietos rezervavimo ženklas 7">
            <a:extLst>
              <a:ext uri="{FF2B5EF4-FFF2-40B4-BE49-F238E27FC236}">
                <a16:creationId xmlns:a16="http://schemas.microsoft.com/office/drawing/2014/main" xmlns="" id="{7ACDBFBE-D70B-4FF6-8FBB-C05B2CB184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data being transferred over the network must pass through each workstation on the network, which can make it slower than a star topology</a:t>
            </a:r>
          </a:p>
          <a:p>
            <a:r>
              <a:rPr lang="en-US" dirty="0"/>
              <a:t>The entire network will be impacted if one workstation shuts down</a:t>
            </a:r>
          </a:p>
          <a:p>
            <a:r>
              <a:rPr lang="en-US" dirty="0"/>
              <a:t>The hardware needed to connect each workstation to the network is more expensive than Ethernet cards and hubs/switches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33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>
            <a:extLst>
              <a:ext uri="{FF2B5EF4-FFF2-40B4-BE49-F238E27FC236}">
                <a16:creationId xmlns:a16="http://schemas.microsoft.com/office/drawing/2014/main" xmlns="" id="{847E16C8-CAF9-4308-BD7A-7F7558552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950"/>
          <a:stretch/>
        </p:blipFill>
        <p:spPr>
          <a:xfrm>
            <a:off x="6096000" y="629266"/>
            <a:ext cx="5804453" cy="5731777"/>
          </a:xfrm>
          <a:prstGeom prst="rect">
            <a:avLst/>
          </a:prstGeom>
          <a:effectLst/>
        </p:spPr>
      </p:pic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71C8FA59-6356-4AB9-BB30-C3A165DF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lt-LT" sz="3700" err="1"/>
              <a:t>Partially</a:t>
            </a:r>
            <a:r>
              <a:rPr lang="lt-LT" sz="3700"/>
              <a:t> </a:t>
            </a:r>
            <a:r>
              <a:rPr lang="lt-LT" sz="3700" err="1"/>
              <a:t>connected</a:t>
            </a:r>
            <a:r>
              <a:rPr lang="lt-LT" sz="3700"/>
              <a:t> </a:t>
            </a:r>
            <a:r>
              <a:rPr lang="lt-LT" sz="3700" err="1"/>
              <a:t>Mesh</a:t>
            </a:r>
            <a:r>
              <a:rPr lang="lt-LT" sz="3700"/>
              <a:t> </a:t>
            </a:r>
            <a:r>
              <a:rPr lang="lt-LT" sz="3700" err="1"/>
              <a:t>network</a:t>
            </a:r>
            <a:r>
              <a:rPr lang="lt-LT" sz="3700"/>
              <a:t> </a:t>
            </a:r>
            <a:r>
              <a:rPr lang="lt-LT" sz="3700" err="1"/>
              <a:t>topology</a:t>
            </a:r>
            <a:endParaRPr lang="en-US" sz="370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xmlns="" id="{39B3366C-116B-40E2-BEE4-8F120B59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70494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1800" dirty="0"/>
              <a:t>A</a:t>
            </a:r>
            <a:r>
              <a:rPr lang="en-US" sz="1800" dirty="0"/>
              <a:t>t least two of the computers in the network have connections to multiple other computers in that network</a:t>
            </a:r>
            <a:r>
              <a:rPr lang="lt-LT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5494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xmlns="" id="{95A315BF-17F6-4443-8A75-C85AB805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4572"/>
            <a:ext cx="5157787" cy="823912"/>
          </a:xfrm>
        </p:spPr>
        <p:txBody>
          <a:bodyPr/>
          <a:lstStyle/>
          <a:p>
            <a:pPr algn="ctr"/>
            <a:r>
              <a:rPr lang="lt-LT" dirty="0" err="1"/>
              <a:t>Advantages</a:t>
            </a:r>
            <a:endParaRPr lang="en-US" dirty="0"/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xmlns="" id="{6C4F9501-F2E2-43B2-B0C0-1D22C3E7A9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event that one of the primary computers or connections in the network fails, the rest of the network continues to operate normally</a:t>
            </a:r>
            <a:endParaRPr lang="lt-LT" dirty="0"/>
          </a:p>
          <a:p>
            <a:r>
              <a:rPr lang="en-US" dirty="0"/>
              <a:t>Usually in this type of topology more than one path can exist between nodes</a:t>
            </a:r>
            <a:endParaRPr lang="lt-LT" dirty="0"/>
          </a:p>
          <a:p>
            <a:r>
              <a:rPr lang="en-US" dirty="0"/>
              <a:t>It is an inexpensive way to implement redundancy in a network</a:t>
            </a:r>
          </a:p>
        </p:txBody>
      </p:sp>
      <p:sp>
        <p:nvSpPr>
          <p:cNvPr id="7" name="Teksto vietos rezervavimo ženklas 6">
            <a:extLst>
              <a:ext uri="{FF2B5EF4-FFF2-40B4-BE49-F238E27FC236}">
                <a16:creationId xmlns:a16="http://schemas.microsoft.com/office/drawing/2014/main" xmlns="" id="{36C8B3DB-541E-430F-8A6A-14DDCE50B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24572"/>
            <a:ext cx="5183188" cy="823912"/>
          </a:xfrm>
        </p:spPr>
        <p:txBody>
          <a:bodyPr/>
          <a:lstStyle/>
          <a:p>
            <a:pPr algn="ctr"/>
            <a:r>
              <a:rPr lang="lt-LT" dirty="0" err="1"/>
              <a:t>Disadvantages</a:t>
            </a:r>
            <a:endParaRPr lang="en-US" dirty="0"/>
          </a:p>
        </p:txBody>
      </p:sp>
      <p:sp>
        <p:nvSpPr>
          <p:cNvPr id="8" name="Turinio vietos rezervavimo ženklas 7">
            <a:extLst>
              <a:ext uri="{FF2B5EF4-FFF2-40B4-BE49-F238E27FC236}">
                <a16:creationId xmlns:a16="http://schemas.microsoft.com/office/drawing/2014/main" xmlns="" id="{7ACDBFBE-D70B-4FF6-8FBB-C05B2CB184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lt-LT" dirty="0"/>
              <a:t>L</a:t>
            </a:r>
            <a:r>
              <a:rPr lang="en-US" dirty="0" err="1"/>
              <a:t>ess</a:t>
            </a:r>
            <a:r>
              <a:rPr lang="en-US" dirty="0"/>
              <a:t> expensive to implement and yields less redundancy than full mesh topology</a:t>
            </a:r>
          </a:p>
        </p:txBody>
      </p:sp>
    </p:spTree>
    <p:extLst>
      <p:ext uri="{BB962C8B-B14F-4D97-AF65-F5344CB8AC3E}">
        <p14:creationId xmlns:p14="http://schemas.microsoft.com/office/powerpoint/2010/main" val="239465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vadinimas 5">
            <a:extLst>
              <a:ext uri="{FF2B5EF4-FFF2-40B4-BE49-F238E27FC236}">
                <a16:creationId xmlns:a16="http://schemas.microsoft.com/office/drawing/2014/main" xmlns="" id="{7C5FD497-C52A-44EF-86DA-8070008D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422"/>
          </a:xfrm>
        </p:spPr>
        <p:txBody>
          <a:bodyPr>
            <a:noAutofit/>
          </a:bodyPr>
          <a:lstStyle/>
          <a:p>
            <a:r>
              <a:rPr lang="lt-LT" sz="2800" dirty="0"/>
              <a:t>.NED</a:t>
            </a:r>
            <a:endParaRPr lang="en-US" sz="2800" dirty="0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xmlns="" id="{C6D6C131-D497-4C53-9D5B-5AB2C14C5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1603513"/>
            <a:ext cx="5463209" cy="4190158"/>
          </a:xfrm>
        </p:spPr>
      </p:pic>
      <p:pic>
        <p:nvPicPr>
          <p:cNvPr id="9" name="Turinio vietos rezervavimo ženklas 8">
            <a:extLst>
              <a:ext uri="{FF2B5EF4-FFF2-40B4-BE49-F238E27FC236}">
                <a16:creationId xmlns:a16="http://schemas.microsoft.com/office/drawing/2014/main" xmlns="" id="{C47888E0-041A-4146-943E-1F2FB8912A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571" y="1603513"/>
            <a:ext cx="5443838" cy="4327939"/>
          </a:xfrm>
        </p:spPr>
      </p:pic>
    </p:spTree>
    <p:extLst>
      <p:ext uri="{BB962C8B-B14F-4D97-AF65-F5344CB8AC3E}">
        <p14:creationId xmlns:p14="http://schemas.microsoft.com/office/powerpoint/2010/main" val="397860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D494889D-69D6-4839-A6BB-E879A5DD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lt-LT" sz="3100" dirty="0" err="1"/>
              <a:t>PingApp</a:t>
            </a:r>
            <a:endParaRPr lang="en-US" dirty="0"/>
          </a:p>
        </p:txBody>
      </p:sp>
      <p:pic>
        <p:nvPicPr>
          <p:cNvPr id="6" name="Turinio vietos rezervavimo ženklas 5">
            <a:extLst>
              <a:ext uri="{FF2B5EF4-FFF2-40B4-BE49-F238E27FC236}">
                <a16:creationId xmlns:a16="http://schemas.microsoft.com/office/drawing/2014/main" xmlns="" id="{F6DC7DB4-608B-40EC-90BB-AB32BC92B3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81" y="2149230"/>
            <a:ext cx="6435838" cy="2559540"/>
          </a:xfrm>
        </p:spPr>
      </p:pic>
    </p:spTree>
    <p:extLst>
      <p:ext uri="{BB962C8B-B14F-4D97-AF65-F5344CB8AC3E}">
        <p14:creationId xmlns:p14="http://schemas.microsoft.com/office/powerpoint/2010/main" val="198875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8B995472-BDB7-4E4F-8858-D8E97700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801"/>
          </a:xfrm>
        </p:spPr>
        <p:txBody>
          <a:bodyPr>
            <a:noAutofit/>
          </a:bodyPr>
          <a:lstStyle/>
          <a:p>
            <a:r>
              <a:rPr lang="lt-LT" sz="2800" dirty="0"/>
              <a:t>.</a:t>
            </a:r>
            <a:r>
              <a:rPr lang="lt-LT" sz="2800" dirty="0" err="1"/>
              <a:t>ini</a:t>
            </a:r>
            <a:endParaRPr lang="en-US" sz="2800" dirty="0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xmlns="" id="{9F3D316C-F436-49B9-8084-1CE9C9290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6" y="956603"/>
            <a:ext cx="10915012" cy="5536272"/>
          </a:xfrm>
        </p:spPr>
      </p:pic>
    </p:spTree>
    <p:extLst>
      <p:ext uri="{BB962C8B-B14F-4D97-AF65-F5344CB8AC3E}">
        <p14:creationId xmlns:p14="http://schemas.microsoft.com/office/powerpoint/2010/main" val="271026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>
            <a:extLst>
              <a:ext uri="{FF2B5EF4-FFF2-40B4-BE49-F238E27FC236}">
                <a16:creationId xmlns:a16="http://schemas.microsoft.com/office/drawing/2014/main" xmlns="" id="{AA680011-5756-426D-9F4F-9EC689F88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-5" b="-701"/>
          <a:stretch/>
        </p:blipFill>
        <p:spPr>
          <a:xfrm>
            <a:off x="990878" y="2400271"/>
            <a:ext cx="10210244" cy="4080817"/>
          </a:xfrm>
          <a:prstGeom prst="rect">
            <a:avLst/>
          </a:prstGeom>
        </p:spPr>
      </p:pic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A7D979AF-0BEB-4938-BAE8-58B7117D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64" y="756343"/>
            <a:ext cx="10901471" cy="70519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Bus network topology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xmlns="" id="{7B522AC6-8003-479E-B17F-168BADBC9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62" y="1721054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The topology consist of single shared bus (transmission medium) to which all hosts are connected.</a:t>
            </a:r>
          </a:p>
        </p:txBody>
      </p:sp>
    </p:spTree>
    <p:extLst>
      <p:ext uri="{BB962C8B-B14F-4D97-AF65-F5344CB8AC3E}">
        <p14:creationId xmlns:p14="http://schemas.microsoft.com/office/powerpoint/2010/main" val="385028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o vietos rezervavimo ženklas 7">
            <a:extLst>
              <a:ext uri="{FF2B5EF4-FFF2-40B4-BE49-F238E27FC236}">
                <a16:creationId xmlns:a16="http://schemas.microsoft.com/office/drawing/2014/main" xmlns="" id="{11DB8A8A-0CB2-4B14-AA2B-05B5191C6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64328"/>
            <a:ext cx="5157787" cy="823912"/>
          </a:xfrm>
        </p:spPr>
        <p:txBody>
          <a:bodyPr/>
          <a:lstStyle/>
          <a:p>
            <a:pPr algn="ctr"/>
            <a:r>
              <a:rPr lang="lt-LT" dirty="0" err="1"/>
              <a:t>Advantages</a:t>
            </a:r>
            <a:endParaRPr lang="en-US" dirty="0"/>
          </a:p>
        </p:txBody>
      </p:sp>
      <p:sp>
        <p:nvSpPr>
          <p:cNvPr id="9" name="Turinio vietos rezervavimo ženklas 8">
            <a:extLst>
              <a:ext uri="{FF2B5EF4-FFF2-40B4-BE49-F238E27FC236}">
                <a16:creationId xmlns:a16="http://schemas.microsoft.com/office/drawing/2014/main" xmlns="" id="{8A5D2462-5C02-4EC9-83B2-5E566F9C4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lt-LT" dirty="0"/>
              <a:t>E</a:t>
            </a:r>
            <a:r>
              <a:rPr lang="en-US" dirty="0" err="1"/>
              <a:t>asy</a:t>
            </a:r>
            <a:r>
              <a:rPr lang="en-US" dirty="0"/>
              <a:t> to implement and extend</a:t>
            </a:r>
            <a:endParaRPr lang="lt-LT" dirty="0"/>
          </a:p>
          <a:p>
            <a:r>
              <a:rPr lang="lt-LT" dirty="0"/>
              <a:t>R</a:t>
            </a:r>
            <a:r>
              <a:rPr lang="en-US" dirty="0" err="1"/>
              <a:t>elatively</a:t>
            </a:r>
            <a:r>
              <a:rPr lang="en-US" dirty="0"/>
              <a:t> cheap as it does not require network devices (switches, routers ...) and usually requires less physical medium then most of others topologies</a:t>
            </a:r>
            <a:endParaRPr lang="lt-LT" dirty="0"/>
          </a:p>
          <a:p>
            <a:r>
              <a:rPr lang="lt-LT" dirty="0"/>
              <a:t>W</a:t>
            </a:r>
            <a:r>
              <a:rPr lang="en-US" dirty="0" err="1"/>
              <a:t>orks</a:t>
            </a:r>
            <a:r>
              <a:rPr lang="en-US" dirty="0"/>
              <a:t> well for small networks and is resistant to host failures</a:t>
            </a:r>
          </a:p>
        </p:txBody>
      </p:sp>
      <p:sp>
        <p:nvSpPr>
          <p:cNvPr id="10" name="Teksto vietos rezervavimo ženklas 9">
            <a:extLst>
              <a:ext uri="{FF2B5EF4-FFF2-40B4-BE49-F238E27FC236}">
                <a16:creationId xmlns:a16="http://schemas.microsoft.com/office/drawing/2014/main" xmlns="" id="{8B7B06FC-35C1-415F-9423-D8ACCC9C7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64328"/>
            <a:ext cx="5183188" cy="823912"/>
          </a:xfrm>
        </p:spPr>
        <p:txBody>
          <a:bodyPr/>
          <a:lstStyle/>
          <a:p>
            <a:pPr algn="ctr"/>
            <a:r>
              <a:rPr lang="lt-LT" dirty="0" err="1"/>
              <a:t>Disadvantages</a:t>
            </a:r>
            <a:endParaRPr lang="en-US" dirty="0"/>
          </a:p>
        </p:txBody>
      </p:sp>
      <p:sp>
        <p:nvSpPr>
          <p:cNvPr id="11" name="Turinio vietos rezervavimo ženklas 10">
            <a:extLst>
              <a:ext uri="{FF2B5EF4-FFF2-40B4-BE49-F238E27FC236}">
                <a16:creationId xmlns:a16="http://schemas.microsoft.com/office/drawing/2014/main" xmlns="" id="{BD9F855D-A163-48FA-B3BD-A8C5CD60C3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Bus is single point of failure and can shut down whole network if damaged</a:t>
            </a:r>
            <a:endParaRPr lang="lt-LT" dirty="0"/>
          </a:p>
          <a:p>
            <a:r>
              <a:rPr lang="en-US" dirty="0"/>
              <a:t>Only one shared bus can became bottleneck in large networks or heavy traffic environments</a:t>
            </a:r>
            <a:endParaRPr lang="lt-LT" dirty="0"/>
          </a:p>
          <a:p>
            <a:r>
              <a:rPr lang="lt-LT" dirty="0"/>
              <a:t>S</a:t>
            </a:r>
            <a:r>
              <a:rPr lang="en-US" dirty="0" err="1"/>
              <a:t>ensitive</a:t>
            </a:r>
            <a:r>
              <a:rPr lang="en-US" dirty="0"/>
              <a:t> to package collisions and is hard to troubleshoot any problems (host misbehavior)</a:t>
            </a:r>
            <a:endParaRPr lang="lt-LT" dirty="0"/>
          </a:p>
          <a:p>
            <a:r>
              <a:rPr lang="en-US" dirty="0"/>
              <a:t>Potentially unsafe as all hosts can listen to traffic on medium</a:t>
            </a:r>
          </a:p>
        </p:txBody>
      </p:sp>
    </p:spTree>
    <p:extLst>
      <p:ext uri="{BB962C8B-B14F-4D97-AF65-F5344CB8AC3E}">
        <p14:creationId xmlns:p14="http://schemas.microsoft.com/office/powerpoint/2010/main" val="313613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urinio vietos rezervavimo ženklas 5">
            <a:extLst>
              <a:ext uri="{FF2B5EF4-FFF2-40B4-BE49-F238E27FC236}">
                <a16:creationId xmlns:a16="http://schemas.microsoft.com/office/drawing/2014/main" xmlns="" id="{4315EB25-A34A-4359-A93A-898E2BDE80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35" y="24129"/>
            <a:ext cx="9733728" cy="4848565"/>
          </a:xfrm>
        </p:spPr>
      </p:pic>
      <p:pic>
        <p:nvPicPr>
          <p:cNvPr id="8" name="Turinio vietos rezervavimo ženklas 7">
            <a:extLst>
              <a:ext uri="{FF2B5EF4-FFF2-40B4-BE49-F238E27FC236}">
                <a16:creationId xmlns:a16="http://schemas.microsoft.com/office/drawing/2014/main" xmlns="" id="{08318153-036C-46B8-BD92-92CD537EDD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86" y="4872694"/>
            <a:ext cx="10184825" cy="1820805"/>
          </a:xfrm>
        </p:spPr>
      </p:pic>
    </p:spTree>
    <p:extLst>
      <p:ext uri="{BB962C8B-B14F-4D97-AF65-F5344CB8AC3E}">
        <p14:creationId xmlns:p14="http://schemas.microsoft.com/office/powerpoint/2010/main" val="132672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>
            <a:extLst>
              <a:ext uri="{FF2B5EF4-FFF2-40B4-BE49-F238E27FC236}">
                <a16:creationId xmlns:a16="http://schemas.microsoft.com/office/drawing/2014/main" xmlns="" id="{977672C2-8666-4E9C-9A03-7564EAA0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pPr algn="ctr"/>
            <a:r>
              <a:rPr lang="lt-LT" dirty="0" err="1"/>
              <a:t>Results</a:t>
            </a:r>
            <a:endParaRPr lang="en-US" dirty="0"/>
          </a:p>
        </p:txBody>
      </p:sp>
      <p:pic>
        <p:nvPicPr>
          <p:cNvPr id="11" name="Turinio vietos rezervavimo ženklas 10">
            <a:extLst>
              <a:ext uri="{FF2B5EF4-FFF2-40B4-BE49-F238E27FC236}">
                <a16:creationId xmlns:a16="http://schemas.microsoft.com/office/drawing/2014/main" xmlns="" id="{1FDFCB31-5BCB-4160-932D-4278BADF95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89" y="1293297"/>
            <a:ext cx="9428822" cy="4696686"/>
          </a:xfrm>
        </p:spPr>
      </p:pic>
    </p:spTree>
    <p:extLst>
      <p:ext uri="{BB962C8B-B14F-4D97-AF65-F5344CB8AC3E}">
        <p14:creationId xmlns:p14="http://schemas.microsoft.com/office/powerpoint/2010/main" val="2601927739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527</Words>
  <Application>Microsoft Office PowerPoint</Application>
  <PresentationFormat>Widescreen</PresentationFormat>
  <Paragraphs>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„Office“ tema</vt:lpstr>
      <vt:lpstr>Modelling network topologies</vt:lpstr>
      <vt:lpstr>Definition</vt:lpstr>
      <vt:lpstr>.NED</vt:lpstr>
      <vt:lpstr>PingApp</vt:lpstr>
      <vt:lpstr>.ini</vt:lpstr>
      <vt:lpstr>Bus network topology</vt:lpstr>
      <vt:lpstr>PowerPoint Presentation</vt:lpstr>
      <vt:lpstr>PowerPoint Presentation</vt:lpstr>
      <vt:lpstr>Results</vt:lpstr>
      <vt:lpstr>PowerPoint Presentation</vt:lpstr>
      <vt:lpstr>Star network topology</vt:lpstr>
      <vt:lpstr>PowerPoint Presentation</vt:lpstr>
      <vt:lpstr>PowerPoint Presentation</vt:lpstr>
      <vt:lpstr>Results</vt:lpstr>
      <vt:lpstr>PowerPoint Presentation</vt:lpstr>
      <vt:lpstr>Fully connected Mesh network topology</vt:lpstr>
      <vt:lpstr>PowerPoint Presentation</vt:lpstr>
      <vt:lpstr>PowerPoint Presentation</vt:lpstr>
      <vt:lpstr>Results</vt:lpstr>
      <vt:lpstr>PowerPoint Presentation</vt:lpstr>
      <vt:lpstr>Ring network topology</vt:lpstr>
      <vt:lpstr>PowerPoint Presentation</vt:lpstr>
      <vt:lpstr>Partially connected Mesh network topology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network topologies</dc:title>
  <dc:creator>Kamilė Radlinskaitė</dc:creator>
  <cp:lastModifiedBy>Andrej Orehek</cp:lastModifiedBy>
  <cp:revision>24</cp:revision>
  <dcterms:created xsi:type="dcterms:W3CDTF">2018-01-07T22:02:39Z</dcterms:created>
  <dcterms:modified xsi:type="dcterms:W3CDTF">2018-01-12T07:47:31Z</dcterms:modified>
</cp:coreProperties>
</file>