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73" r:id="rId4"/>
    <p:sldId id="270" r:id="rId5"/>
    <p:sldId id="271" r:id="rId6"/>
    <p:sldId id="272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69"/>
  </p:normalViewPr>
  <p:slideViewPr>
    <p:cSldViewPr snapToGrid="0" snapToObjects="1">
      <p:cViewPr varScale="1">
        <p:scale>
          <a:sx n="92" d="100"/>
          <a:sy n="92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CD88-2476-D444-A0D4-B9FF77CBE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C243B-9544-8D4E-A326-07B396498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EAEC-EDCD-974C-BCF2-D366A0FA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80-A2B2-D54B-AE66-0B8F5B04962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FAD3-3749-6740-AC85-2A86AF85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B38E1-3395-BF43-ADED-BBA24DE2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643-4078-4C49-9891-531D4C56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7E33-531E-A94A-9819-1E97EB85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374BE-D5F3-5941-B5E0-5D50BAB29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3AB25-46F9-E64F-BD2A-DDCCC950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80-A2B2-D54B-AE66-0B8F5B04962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9901-48D0-0D4A-98C7-0A8D18AF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507A-97C4-BC47-AC53-EC2AD9C5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643-4078-4C49-9891-531D4C56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189EE-DD24-D847-B5C9-452AFB7F1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B6615-3B8B-514A-A663-6164CAED4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46EAA-EEF3-C440-ABA2-201E57CE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80-A2B2-D54B-AE66-0B8F5B04962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755F-0870-1546-A55C-8406D328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3004A-2929-FC4C-AF38-6EFDF8CB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643-4078-4C49-9891-531D4C56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9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4AED-B4E8-3D4C-AA55-0E518E71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2B96-09AB-9B46-965D-2634F1DF6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A0655-14A5-1D49-9C0F-15E2E6F9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80-A2B2-D54B-AE66-0B8F5B04962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C8A0-14F0-8C4E-9A9E-EE37A5C9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920A-690F-5E43-B361-3C2063AC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643-4078-4C49-9891-531D4C56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8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74CE-FD24-FF47-8961-2FD50E58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3AF73-2880-0149-AB3B-2F4BA58D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3D2B1-C95A-3D4F-8331-67E384B6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80-A2B2-D54B-AE66-0B8F5B04962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DDAA-2772-0441-8F97-826AD3DF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99AB1-2A70-CC4E-830B-1C7EBC31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643-4078-4C49-9891-531D4C56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0714-58D9-1C48-8ADA-25868007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62BB-4C7D-5746-B357-EEF2523D4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21D9C-36B1-6C4B-B3D2-99F24ABA9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D884F-AFF8-CB43-A951-BB9D505D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80-A2B2-D54B-AE66-0B8F5B04962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F663E-DCA0-EF4D-B119-72492A25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34E80-F333-4049-BFCC-D8D0AB52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643-4078-4C49-9891-531D4C56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8720-3811-944D-9B31-2BE776E4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4DC70-E2BB-8642-9CDE-8C4C0F371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25AF5-33B7-7D4A-ADFD-A8DDF1A82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D62CE-AAB8-3F4D-9ED0-6864BDE54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77E9F-F54F-5946-84F9-17ABAC48E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20E60-6E8E-CC4B-B44A-9F96E1A6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80-A2B2-D54B-AE66-0B8F5B04962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E4207-70E1-A442-BFA2-9265F598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9AE53-3684-EC40-94D5-EF2656AB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643-4078-4C49-9891-531D4C56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5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C840-57D1-B846-9A93-D4C5CA1F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58B90-B295-7043-9B38-EDE588D0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80-A2B2-D54B-AE66-0B8F5B04962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3825D-1E62-A845-9826-83E6CF86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AEEB8-18D3-EB4E-8CFA-31BAA4F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643-4078-4C49-9891-531D4C56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7352F-CC2C-464A-A886-DBC460E3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80-A2B2-D54B-AE66-0B8F5B04962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BBD61-4F5D-6442-8338-DEE26317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09AF2-39F1-2146-A9C7-DED0A1E6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643-4078-4C49-9891-531D4C56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7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2F57-F773-274F-BBFA-89934431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ED92-BA8E-374D-BA55-5C6AE24B1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7D5AF-9840-A143-A1D9-39B6B0C9A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0C4C-7195-5B43-B452-520E12C5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80-A2B2-D54B-AE66-0B8F5B04962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01EC-5983-AD40-8A48-6802D708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D37A6-642A-7647-A1B4-70062AD2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643-4078-4C49-9891-531D4C56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1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2B56-58AE-6641-B2A1-D4F37E2D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C27DB-C10E-B249-9768-EAA26FB04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6B62-8900-3B47-80DC-8A934E63F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55C71-DAF6-3545-A334-44F34868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80-A2B2-D54B-AE66-0B8F5B04962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FEF88-0878-4341-B98E-8F384C77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DF767-D900-8B4E-AF76-9BD3D3D6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643-4078-4C49-9891-531D4C56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3F063-B887-2540-9CA9-D635354B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E48F4-3FC4-1F4B-8892-7C3F3287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A6D7E-3927-E648-8C47-14084B55D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6180-A2B2-D54B-AE66-0B8F5B04962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70F6-FF87-AB42-947B-242AFB7D3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3F59-C9C1-D543-86FF-A6E87AD6A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08643-4078-4C49-9891-531D4C56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0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02 Introduction to </a:t>
            </a:r>
            <a:r>
              <a:rPr lang="en-US"/>
              <a:t>Relational Databases &amp; DBMS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Core Concepts</a:t>
            </a:r>
          </a:p>
        </p:txBody>
      </p:sp>
    </p:spTree>
    <p:extLst>
      <p:ext uri="{BB962C8B-B14F-4D97-AF65-F5344CB8AC3E}">
        <p14:creationId xmlns:p14="http://schemas.microsoft.com/office/powerpoint/2010/main" val="35730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Table Example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2" y="2618509"/>
            <a:ext cx="8063345" cy="332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71F7B2-AC10-9045-A792-1C09C34663B5}"/>
              </a:ext>
            </a:extLst>
          </p:cNvPr>
          <p:cNvSpPr txBox="1"/>
          <p:nvPr/>
        </p:nvSpPr>
        <p:spPr>
          <a:xfrm>
            <a:off x="2355272" y="1690688"/>
            <a:ext cx="2860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Student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345F7-E42C-4046-A9C6-C7C265F4599E}"/>
              </a:ext>
            </a:extLst>
          </p:cNvPr>
          <p:cNvSpPr txBox="1"/>
          <p:nvPr/>
        </p:nvSpPr>
        <p:spPr>
          <a:xfrm>
            <a:off x="595745" y="2881745"/>
            <a:ext cx="157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Key Column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E66835-1466-D641-BD94-089FEEC15BE3}"/>
              </a:ext>
            </a:extLst>
          </p:cNvPr>
          <p:cNvCxnSpPr>
            <a:cxnSpLocks/>
          </p:cNvCxnSpPr>
          <p:nvPr/>
        </p:nvCxnSpPr>
        <p:spPr>
          <a:xfrm>
            <a:off x="1731818" y="3338945"/>
            <a:ext cx="10252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20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2133600" y="3048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Database Table Keys</a:t>
            </a:r>
            <a:endParaRPr lang="en-US" sz="3600" b="1">
              <a:solidFill>
                <a:schemeClr val="tx2"/>
              </a:solidFill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2209800" y="1905000"/>
            <a:ext cx="777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en-US" sz="2800" b="1"/>
              <a:t>Definition:</a:t>
            </a:r>
            <a:r>
              <a:rPr lang="en-US" sz="2800" b="1">
                <a:solidFill>
                  <a:srgbClr val="114FFB"/>
                </a:solidFill>
              </a:rPr>
              <a:t> </a:t>
            </a:r>
          </a:p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en-US" sz="2600"/>
              <a:t>A key of a relation is a subset of attributes with the following attributes:</a:t>
            </a:r>
          </a:p>
          <a:p>
            <a:pPr marL="755650" lvl="1" indent="-285750">
              <a:lnSpc>
                <a:spcPct val="95000"/>
              </a:lnSpc>
              <a:buFontTx/>
              <a:buChar char="•"/>
              <a:tabLst>
                <a:tab pos="0" algn="l"/>
              </a:tabLst>
            </a:pPr>
            <a:r>
              <a:rPr lang="en-US" sz="2600"/>
              <a:t>Unique identification </a:t>
            </a:r>
          </a:p>
          <a:p>
            <a:pPr marL="755650" lvl="1" indent="-285750">
              <a:lnSpc>
                <a:spcPct val="95000"/>
              </a:lnSpc>
              <a:buFontTx/>
              <a:buChar char="•"/>
              <a:tabLst>
                <a:tab pos="0" algn="l"/>
              </a:tabLst>
            </a:pPr>
            <a:r>
              <a:rPr lang="en-US" sz="2600"/>
              <a:t>Non-redundancy</a:t>
            </a:r>
          </a:p>
        </p:txBody>
      </p:sp>
    </p:spTree>
    <p:extLst>
      <p:ext uri="{BB962C8B-B14F-4D97-AF65-F5344CB8AC3E}">
        <p14:creationId xmlns:p14="http://schemas.microsoft.com/office/powerpoint/2010/main" val="39643234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Keys</a:t>
            </a:r>
            <a:endParaRPr lang="en-US" sz="6000" b="1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114FFB"/>
              </a:buClr>
              <a:buFont typeface="Monotype Sorts" charset="0"/>
              <a:buNone/>
            </a:pPr>
            <a:r>
              <a:rPr lang="en-US" sz="2500"/>
              <a:t>PRIMARY KEY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Font typeface="Wingdings" charset="0"/>
              <a:buChar char=""/>
            </a:pPr>
            <a:r>
              <a:rPr lang="en-US" sz="2100"/>
              <a:t>Serves as the row level addressing mechanism in the relational database model. 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Font typeface="Wingdings" charset="0"/>
              <a:buChar char=""/>
            </a:pPr>
            <a:r>
              <a:rPr lang="en-US" sz="2100"/>
              <a:t>It can be formed through the combination of several items.</a:t>
            </a:r>
          </a:p>
          <a:p>
            <a:pPr>
              <a:lnSpc>
                <a:spcPct val="95000"/>
              </a:lnSpc>
              <a:buClr>
                <a:schemeClr val="tx1"/>
              </a:buClr>
              <a:buFont typeface="Monotype Sorts" charset="0"/>
              <a:buNone/>
            </a:pPr>
            <a:r>
              <a:rPr lang="en-US" sz="2500"/>
              <a:t>FOREIGN KEY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Font typeface="Wingdings" charset="0"/>
              <a:buChar char=""/>
            </a:pPr>
            <a:r>
              <a:rPr lang="en-US" sz="2100"/>
              <a:t>A column or set of columns within a table that are required to match those of a primary key of a second table.</a:t>
            </a:r>
          </a:p>
          <a:p>
            <a:pPr>
              <a:lnSpc>
                <a:spcPct val="95000"/>
              </a:lnSpc>
              <a:buClr>
                <a:srgbClr val="114FFB"/>
              </a:buClr>
              <a:buFont typeface="Monotype Sorts" charset="0"/>
              <a:buNone/>
            </a:pPr>
            <a:r>
              <a:rPr lang="en-US" sz="2500"/>
              <a:t>	These keys are used to form a RELATIONAL JOIN - thereby connecting row to row across the individual tables.</a:t>
            </a:r>
          </a:p>
        </p:txBody>
      </p:sp>
    </p:spTree>
    <p:extLst>
      <p:ext uri="{BB962C8B-B14F-4D97-AF65-F5344CB8AC3E}">
        <p14:creationId xmlns:p14="http://schemas.microsoft.com/office/powerpoint/2010/main" val="35944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2057400" y="3048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Relationships and Keys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9A3495-1CEC-6B42-9086-C85E69BCB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49578"/>
              </p:ext>
            </p:extLst>
          </p:nvPr>
        </p:nvGraphicFramePr>
        <p:xfrm>
          <a:off x="1948437" y="493093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731157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40327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8837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234725902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Lawyers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90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098724729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Summers Road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794777"/>
                  </a:ext>
                </a:extLst>
              </a:tr>
            </a:tbl>
          </a:graphicData>
        </a:graphic>
      </p:graphicFrame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1191492" y="1577976"/>
            <a:ext cx="8147425" cy="3873500"/>
            <a:chOff x="587" y="1324"/>
            <a:chExt cx="4441" cy="2440"/>
          </a:xfrm>
        </p:grpSpPr>
        <p:sp>
          <p:nvSpPr>
            <p:cNvPr id="61449" name="Text Box 9"/>
            <p:cNvSpPr txBox="1">
              <a:spLocks noChangeArrowheads="1"/>
            </p:cNvSpPr>
            <p:nvPr/>
          </p:nvSpPr>
          <p:spPr bwMode="auto">
            <a:xfrm>
              <a:off x="1291" y="3101"/>
              <a:ext cx="6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 dirty="0">
                  <a:solidFill>
                    <a:srgbClr val="114FFB"/>
                  </a:solidFill>
                </a:rPr>
                <a:t>Customer</a:t>
              </a:r>
              <a:endParaRPr lang="en-US" dirty="0"/>
            </a:p>
          </p:txBody>
        </p:sp>
        <p:sp>
          <p:nvSpPr>
            <p:cNvPr id="61450" name="Text Box 10"/>
            <p:cNvSpPr txBox="1">
              <a:spLocks noChangeArrowheads="1"/>
            </p:cNvSpPr>
            <p:nvPr/>
          </p:nvSpPr>
          <p:spPr bwMode="auto">
            <a:xfrm>
              <a:off x="1368" y="1324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 dirty="0">
                  <a:solidFill>
                    <a:srgbClr val="114FFB"/>
                  </a:solidFill>
                </a:rPr>
                <a:t>Parcel</a:t>
              </a:r>
              <a:endParaRPr lang="en-US" dirty="0"/>
            </a:p>
          </p:txBody>
        </p:sp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>
              <a:off x="2133" y="2891"/>
              <a:ext cx="1056" cy="0"/>
            </a:xfrm>
            <a:prstGeom prst="line">
              <a:avLst/>
            </a:prstGeom>
            <a:noFill/>
            <a:ln w="38100">
              <a:solidFill>
                <a:srgbClr val="114FFB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7" name="Freeform 17"/>
            <p:cNvSpPr>
              <a:spLocks/>
            </p:cNvSpPr>
            <p:nvPr/>
          </p:nvSpPr>
          <p:spPr bwMode="auto">
            <a:xfrm flipH="1" flipV="1">
              <a:off x="587" y="2837"/>
              <a:ext cx="1562" cy="927"/>
            </a:xfrm>
            <a:custGeom>
              <a:avLst/>
              <a:gdLst>
                <a:gd name="T0" fmla="*/ 0 w 1839"/>
                <a:gd name="T1" fmla="*/ 555 h 596"/>
                <a:gd name="T2" fmla="*/ 1557 w 1839"/>
                <a:gd name="T3" fmla="*/ 523 h 596"/>
                <a:gd name="T4" fmla="*/ 1696 w 1839"/>
                <a:gd name="T5" fmla="*/ 117 h 596"/>
                <a:gd name="T6" fmla="*/ 1344 w 1839"/>
                <a:gd name="T7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9" h="596">
                  <a:moveTo>
                    <a:pt x="0" y="555"/>
                  </a:moveTo>
                  <a:cubicBezTo>
                    <a:pt x="637" y="575"/>
                    <a:pt x="1274" y="596"/>
                    <a:pt x="1557" y="523"/>
                  </a:cubicBezTo>
                  <a:cubicBezTo>
                    <a:pt x="1839" y="449"/>
                    <a:pt x="1731" y="204"/>
                    <a:pt x="1696" y="117"/>
                  </a:cubicBezTo>
                  <a:cubicBezTo>
                    <a:pt x="1660" y="29"/>
                    <a:pt x="1402" y="19"/>
                    <a:pt x="1344" y="0"/>
                  </a:cubicBezTo>
                </a:path>
              </a:pathLst>
            </a:custGeom>
            <a:noFill/>
            <a:ln w="28575" cap="flat" cmpd="sng">
              <a:solidFill>
                <a:srgbClr val="114FFB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6" name="Freeform 16"/>
            <p:cNvSpPr>
              <a:spLocks/>
            </p:cNvSpPr>
            <p:nvPr/>
          </p:nvSpPr>
          <p:spPr bwMode="auto">
            <a:xfrm>
              <a:off x="3189" y="2340"/>
              <a:ext cx="1839" cy="596"/>
            </a:xfrm>
            <a:custGeom>
              <a:avLst/>
              <a:gdLst>
                <a:gd name="T0" fmla="*/ 0 w 1839"/>
                <a:gd name="T1" fmla="*/ 555 h 596"/>
                <a:gd name="T2" fmla="*/ 1557 w 1839"/>
                <a:gd name="T3" fmla="*/ 523 h 596"/>
                <a:gd name="T4" fmla="*/ 1696 w 1839"/>
                <a:gd name="T5" fmla="*/ 117 h 596"/>
                <a:gd name="T6" fmla="*/ 1344 w 1839"/>
                <a:gd name="T7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9" h="596">
                  <a:moveTo>
                    <a:pt x="0" y="555"/>
                  </a:moveTo>
                  <a:cubicBezTo>
                    <a:pt x="637" y="575"/>
                    <a:pt x="1274" y="596"/>
                    <a:pt x="1557" y="523"/>
                  </a:cubicBezTo>
                  <a:cubicBezTo>
                    <a:pt x="1839" y="449"/>
                    <a:pt x="1731" y="204"/>
                    <a:pt x="1696" y="117"/>
                  </a:cubicBezTo>
                  <a:cubicBezTo>
                    <a:pt x="1660" y="29"/>
                    <a:pt x="1402" y="19"/>
                    <a:pt x="1344" y="0"/>
                  </a:cubicBezTo>
                </a:path>
              </a:pathLst>
            </a:custGeom>
            <a:noFill/>
            <a:ln w="28575" cap="flat" cmpd="sng">
              <a:solidFill>
                <a:srgbClr val="114FFB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97EFAD-D92C-6346-8A87-1D103CEA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52914"/>
              </p:ext>
            </p:extLst>
          </p:nvPr>
        </p:nvGraphicFramePr>
        <p:xfrm>
          <a:off x="2624307" y="2065814"/>
          <a:ext cx="618718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209">
                  <a:extLst>
                    <a:ext uri="{9D8B030D-6E8A-4147-A177-3AD203B41FA5}">
                      <a16:colId xmlns:a16="http://schemas.microsoft.com/office/drawing/2014/main" val="2831751095"/>
                    </a:ext>
                  </a:extLst>
                </a:gridCol>
                <a:gridCol w="1579487">
                  <a:extLst>
                    <a:ext uri="{9D8B030D-6E8A-4147-A177-3AD203B41FA5}">
                      <a16:colId xmlns:a16="http://schemas.microsoft.com/office/drawing/2014/main" val="246693579"/>
                    </a:ext>
                  </a:extLst>
                </a:gridCol>
                <a:gridCol w="1579487">
                  <a:extLst>
                    <a:ext uri="{9D8B030D-6E8A-4147-A177-3AD203B41FA5}">
                      <a16:colId xmlns:a16="http://schemas.microsoft.com/office/drawing/2014/main" val="225433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Parcel No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Assessed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2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887419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237982455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4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446397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234725902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185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C7C3F0-4310-4D43-ACC2-37EF6C3F36EA}"/>
              </a:ext>
            </a:extLst>
          </p:cNvPr>
          <p:cNvSpPr txBox="1"/>
          <p:nvPr/>
        </p:nvSpPr>
        <p:spPr>
          <a:xfrm>
            <a:off x="595745" y="2881745"/>
            <a:ext cx="157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Key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E0B82-38AE-2741-B66C-9C76E196B13B}"/>
              </a:ext>
            </a:extLst>
          </p:cNvPr>
          <p:cNvSpPr txBox="1"/>
          <p:nvPr/>
        </p:nvSpPr>
        <p:spPr>
          <a:xfrm>
            <a:off x="10016836" y="2881745"/>
            <a:ext cx="151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Foreign Key Column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32851A-B82B-2C4E-9B28-C9A69CDCDB1A}"/>
              </a:ext>
            </a:extLst>
          </p:cNvPr>
          <p:cNvCxnSpPr/>
          <p:nvPr/>
        </p:nvCxnSpPr>
        <p:spPr>
          <a:xfrm flipV="1">
            <a:off x="1631937" y="2398871"/>
            <a:ext cx="850925" cy="401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B34B1-1169-8642-B422-66C96E850B7C}"/>
              </a:ext>
            </a:extLst>
          </p:cNvPr>
          <p:cNvCxnSpPr/>
          <p:nvPr/>
        </p:nvCxnSpPr>
        <p:spPr>
          <a:xfrm>
            <a:off x="1631937" y="3663951"/>
            <a:ext cx="667918" cy="118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C37120-AEA4-EC41-BD95-6C03BE56EA7B}"/>
              </a:ext>
            </a:extLst>
          </p:cNvPr>
          <p:cNvCxnSpPr/>
          <p:nvPr/>
        </p:nvCxnSpPr>
        <p:spPr>
          <a:xfrm flipH="1" flipV="1">
            <a:off x="8936182" y="2396967"/>
            <a:ext cx="858982" cy="66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2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30B6E-BFF2-9B4A-8DDC-33AF64A0D40E}"/>
              </a:ext>
            </a:extLst>
          </p:cNvPr>
          <p:cNvSpPr txBox="1"/>
          <p:nvPr/>
        </p:nvSpPr>
        <p:spPr>
          <a:xfrm>
            <a:off x="1094509" y="1842655"/>
            <a:ext cx="94349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Next up – Designing a Relational Database (1)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000" dirty="0">
                <a:solidFill>
                  <a:schemeClr val="accent1"/>
                </a:solidFill>
              </a:rPr>
              <a:t>Getting started – Entities, attributes and Primary Keys</a:t>
            </a:r>
          </a:p>
        </p:txBody>
      </p:sp>
    </p:spTree>
    <p:extLst>
      <p:ext uri="{BB962C8B-B14F-4D97-AF65-F5344CB8AC3E}">
        <p14:creationId xmlns:p14="http://schemas.microsoft.com/office/powerpoint/2010/main" val="265113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884238"/>
          </a:xfrm>
        </p:spPr>
        <p:txBody>
          <a:bodyPr/>
          <a:lstStyle/>
          <a:p>
            <a:r>
              <a:rPr lang="en-US" altLang="zh-TW" dirty="0">
                <a:solidFill>
                  <a:srgbClr val="990000"/>
                </a:solidFill>
              </a:rPr>
              <a:t>Recap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412876"/>
            <a:ext cx="8785225" cy="4454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990000"/>
                </a:solidFill>
              </a:rPr>
              <a:t>Database</a:t>
            </a:r>
            <a:r>
              <a:rPr lang="en-US" altLang="zh-TW" dirty="0"/>
              <a:t> – a </a:t>
            </a:r>
            <a:r>
              <a:rPr lang="en-US" altLang="zh-TW" u="sng" dirty="0"/>
              <a:t>collection of data</a:t>
            </a:r>
            <a:r>
              <a:rPr lang="en-US" altLang="zh-TW" dirty="0"/>
              <a:t> that is </a:t>
            </a:r>
            <a:r>
              <a:rPr lang="en-US" altLang="zh-TW" dirty="0">
                <a:solidFill>
                  <a:srgbClr val="006600"/>
                </a:solidFill>
              </a:rPr>
              <a:t>logically coherent</a:t>
            </a:r>
            <a:r>
              <a:rPr lang="en-US" altLang="zh-TW" dirty="0"/>
              <a:t>.</a:t>
            </a: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rgbClr val="99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990000"/>
                </a:solidFill>
              </a:rPr>
              <a:t>DBMS</a:t>
            </a:r>
            <a:r>
              <a:rPr lang="en-US" altLang="zh-TW" dirty="0"/>
              <a:t> – </a:t>
            </a:r>
            <a:r>
              <a:rPr lang="en-US" altLang="zh-TW" dirty="0">
                <a:solidFill>
                  <a:srgbClr val="990000"/>
                </a:solidFill>
              </a:rPr>
              <a:t>Database Management System</a:t>
            </a:r>
          </a:p>
          <a:p>
            <a:pPr lvl="1">
              <a:lnSpc>
                <a:spcPct val="90000"/>
              </a:lnSpc>
            </a:pPr>
            <a:r>
              <a:rPr lang="en-US" altLang="zh-TW" u="sng" dirty="0"/>
              <a:t>defines</a:t>
            </a:r>
            <a:r>
              <a:rPr lang="en-US" altLang="zh-TW" dirty="0"/>
              <a:t>, </a:t>
            </a:r>
            <a:r>
              <a:rPr lang="en-US" altLang="zh-TW" u="sng" dirty="0"/>
              <a:t>creates</a:t>
            </a:r>
            <a:r>
              <a:rPr lang="en-US" altLang="zh-TW" dirty="0"/>
              <a:t>, and </a:t>
            </a:r>
            <a:r>
              <a:rPr lang="en-US" altLang="zh-TW" u="sng" dirty="0"/>
              <a:t>maintains</a:t>
            </a:r>
            <a:r>
              <a:rPr lang="en-US" altLang="zh-TW" dirty="0"/>
              <a:t> a database.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Allows users </a:t>
            </a:r>
            <a:r>
              <a:rPr lang="en-US" altLang="zh-TW" u="sng" dirty="0">
                <a:solidFill>
                  <a:srgbClr val="006600"/>
                </a:solidFill>
              </a:rPr>
              <a:t>controlled</a:t>
            </a:r>
            <a:r>
              <a:rPr lang="en-US" altLang="zh-TW" u="sng" dirty="0"/>
              <a:t> access</a:t>
            </a:r>
            <a:r>
              <a:rPr lang="en-US" altLang="zh-TW" dirty="0"/>
              <a:t> to data in the database.</a:t>
            </a:r>
          </a:p>
          <a:p>
            <a:endParaRPr lang="en-US" altLang="zh-TW" dirty="0">
              <a:solidFill>
                <a:srgbClr val="990000"/>
              </a:solidFill>
            </a:endParaRPr>
          </a:p>
          <a:p>
            <a:r>
              <a:rPr lang="en-US" altLang="zh-TW" dirty="0">
                <a:solidFill>
                  <a:srgbClr val="990000"/>
                </a:solidFill>
              </a:rPr>
              <a:t>Relational Database </a:t>
            </a:r>
            <a:r>
              <a:rPr lang="en-US" altLang="zh-TW" dirty="0"/>
              <a:t>– data is organized into 2       		dimensional tables</a:t>
            </a:r>
            <a:endParaRPr lang="en-US" altLang="zh-TW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29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990000"/>
                </a:solidFill>
              </a:rPr>
              <a:t>Relational model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981200"/>
            <a:ext cx="8964612" cy="3886200"/>
          </a:xfrm>
        </p:spPr>
        <p:txBody>
          <a:bodyPr/>
          <a:lstStyle/>
          <a:p>
            <a:r>
              <a:rPr lang="en-US" altLang="zh-TW"/>
              <a:t>Tables </a:t>
            </a:r>
            <a:r>
              <a:rPr lang="en-US" altLang="zh-TW" dirty="0"/>
              <a:t>are the external view</a:t>
            </a:r>
          </a:p>
          <a:p>
            <a:pPr lvl="1"/>
            <a:r>
              <a:rPr lang="en-US" altLang="zh-TW" dirty="0"/>
              <a:t>The data are represented as a </a:t>
            </a:r>
            <a:r>
              <a:rPr lang="en-US" altLang="zh-TW" u="sng" dirty="0"/>
              <a:t>set of relations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dirty="0">
                <a:solidFill>
                  <a:srgbClr val="990000"/>
                </a:solidFill>
              </a:rPr>
              <a:t>relation</a:t>
            </a:r>
            <a:r>
              <a:rPr lang="en-US" altLang="zh-TW" dirty="0"/>
              <a:t> is a </a:t>
            </a:r>
            <a:r>
              <a:rPr lang="en-US" altLang="zh-TW" u="sng" dirty="0"/>
              <a:t>two-dimensional table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This </a:t>
            </a:r>
            <a:r>
              <a:rPr lang="en-US" altLang="zh-TW" dirty="0">
                <a:solidFill>
                  <a:srgbClr val="006600"/>
                </a:solidFill>
              </a:rPr>
              <a:t>doesn’t</a:t>
            </a:r>
            <a:r>
              <a:rPr lang="en-US" altLang="zh-TW" dirty="0"/>
              <a:t> mean that </a:t>
            </a:r>
            <a:r>
              <a:rPr lang="en-US" altLang="zh-TW" u="sng" dirty="0"/>
              <a:t>data are stored as tables</a:t>
            </a:r>
            <a:r>
              <a:rPr lang="en-US" altLang="zh-TW" dirty="0"/>
              <a:t>; </a:t>
            </a:r>
            <a:br>
              <a:rPr lang="en-US" altLang="zh-TW" dirty="0"/>
            </a:br>
            <a:r>
              <a:rPr lang="en-US" altLang="zh-TW" dirty="0"/>
              <a:t>the </a:t>
            </a:r>
            <a:r>
              <a:rPr lang="en-US" altLang="zh-TW" u="sng" dirty="0"/>
              <a:t>physical storage of the data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rgbClr val="006600"/>
                </a:solidFill>
              </a:rPr>
              <a:t>independent</a:t>
            </a:r>
            <a:r>
              <a:rPr lang="en-US" altLang="zh-TW" dirty="0"/>
              <a:t> of </a:t>
            </a:r>
            <a:br>
              <a:rPr lang="en-US" altLang="zh-TW" dirty="0"/>
            </a:br>
            <a:r>
              <a:rPr lang="en-US" altLang="zh-TW" u="sng" dirty="0"/>
              <a:t>the way the data are logically organized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9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524001" y="476250"/>
            <a:ext cx="118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Times New Roman" charset="0"/>
              </a:rPr>
              <a:t>Figure 14-2</a:t>
            </a:r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33400"/>
            <a:ext cx="5246688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8305800" y="76200"/>
            <a:ext cx="23066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charset="0"/>
              </a:rPr>
              <a:t>DBMS </a:t>
            </a:r>
          </a:p>
          <a:p>
            <a:r>
              <a:rPr lang="en-US" altLang="zh-TW" sz="3200" b="1" dirty="0">
                <a:latin typeface="Times New Roman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77803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739775"/>
          </a:xfrm>
        </p:spPr>
        <p:txBody>
          <a:bodyPr/>
          <a:lstStyle/>
          <a:p>
            <a:r>
              <a:rPr lang="en-US" altLang="zh-TW" sz="4000"/>
              <a:t>Architecture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6"/>
            <a:ext cx="8229600" cy="5400675"/>
          </a:xfrm>
        </p:spPr>
        <p:txBody>
          <a:bodyPr/>
          <a:lstStyle/>
          <a:p>
            <a:r>
              <a:rPr lang="en-US" altLang="zh-TW">
                <a:solidFill>
                  <a:srgbClr val="990000"/>
                </a:solidFill>
              </a:rPr>
              <a:t>Internal level</a:t>
            </a:r>
            <a:r>
              <a:rPr lang="en-US" altLang="zh-TW"/>
              <a:t> – </a:t>
            </a:r>
          </a:p>
          <a:p>
            <a:pPr lvl="1"/>
            <a:r>
              <a:rPr lang="en-US" altLang="zh-TW"/>
              <a:t>Determines </a:t>
            </a:r>
            <a:r>
              <a:rPr lang="en-US" altLang="zh-TW" u="sng"/>
              <a:t>where data are actually stored</a:t>
            </a:r>
            <a:r>
              <a:rPr lang="en-US" altLang="zh-TW"/>
              <a:t> on the </a:t>
            </a:r>
            <a:r>
              <a:rPr lang="en-US" altLang="zh-TW" u="sng"/>
              <a:t>storage device</a:t>
            </a:r>
            <a:r>
              <a:rPr lang="en-US" altLang="zh-TW"/>
              <a:t>.</a:t>
            </a:r>
          </a:p>
          <a:p>
            <a:pPr lvl="1"/>
            <a:r>
              <a:rPr lang="en-US" altLang="zh-TW">
                <a:solidFill>
                  <a:srgbClr val="006600"/>
                </a:solidFill>
              </a:rPr>
              <a:t>Low-level access method</a:t>
            </a:r>
          </a:p>
          <a:p>
            <a:r>
              <a:rPr lang="en-US" altLang="zh-TW">
                <a:solidFill>
                  <a:srgbClr val="990000"/>
                </a:solidFill>
              </a:rPr>
              <a:t>Conceptual level</a:t>
            </a:r>
            <a:r>
              <a:rPr lang="en-US" altLang="zh-TW"/>
              <a:t> – </a:t>
            </a:r>
          </a:p>
          <a:p>
            <a:pPr lvl="1"/>
            <a:r>
              <a:rPr lang="en-US" altLang="zh-TW"/>
              <a:t>Defines the </a:t>
            </a:r>
            <a:r>
              <a:rPr lang="en-US" altLang="zh-TW" u="sng">
                <a:solidFill>
                  <a:srgbClr val="006600"/>
                </a:solidFill>
              </a:rPr>
              <a:t>logical view</a:t>
            </a:r>
            <a:r>
              <a:rPr lang="en-US" altLang="zh-TW" u="sng"/>
              <a:t> of the data</a:t>
            </a:r>
          </a:p>
          <a:p>
            <a:pPr lvl="1"/>
            <a:r>
              <a:rPr lang="en-US" altLang="zh-TW"/>
              <a:t>The </a:t>
            </a:r>
            <a:r>
              <a:rPr lang="en-US" altLang="zh-TW" u="sng"/>
              <a:t>main functions of DBMS</a:t>
            </a:r>
            <a:r>
              <a:rPr lang="en-US" altLang="zh-TW"/>
              <a:t> are in this level.</a:t>
            </a:r>
          </a:p>
          <a:p>
            <a:r>
              <a:rPr lang="en-US" altLang="zh-TW">
                <a:solidFill>
                  <a:srgbClr val="990000"/>
                </a:solidFill>
              </a:rPr>
              <a:t>External level</a:t>
            </a:r>
            <a:r>
              <a:rPr lang="en-US" altLang="zh-TW"/>
              <a:t> –</a:t>
            </a:r>
          </a:p>
          <a:p>
            <a:pPr lvl="1"/>
            <a:r>
              <a:rPr lang="en-US" altLang="zh-TW"/>
              <a:t>Interacts directly with the </a:t>
            </a:r>
            <a:r>
              <a:rPr lang="en-US" altLang="zh-TW">
                <a:solidFill>
                  <a:srgbClr val="006600"/>
                </a:solidFill>
              </a:rPr>
              <a:t>user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Change the data coming </a:t>
            </a:r>
            <a:r>
              <a:rPr lang="en-US" altLang="zh-TW" u="sng"/>
              <a:t>from the conceptual level</a:t>
            </a:r>
            <a:r>
              <a:rPr lang="en-US" altLang="zh-TW"/>
              <a:t> to a </a:t>
            </a:r>
            <a:r>
              <a:rPr lang="en-US" altLang="zh-TW">
                <a:solidFill>
                  <a:srgbClr val="006600"/>
                </a:solidFill>
              </a:rPr>
              <a:t>format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6600"/>
                </a:solidFill>
              </a:rPr>
              <a:t>view</a:t>
            </a:r>
            <a:r>
              <a:rPr lang="en-US" altLang="zh-TW"/>
              <a:t> that are </a:t>
            </a:r>
            <a:r>
              <a:rPr lang="en-US" altLang="zh-TW" u="sng"/>
              <a:t>familiar to the users</a:t>
            </a:r>
            <a:r>
              <a:rPr lang="en-US" altLang="zh-TW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107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24001" y="333375"/>
            <a:ext cx="118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Times New Roman" charset="0"/>
              </a:rPr>
              <a:t>Figure 14-5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440238" y="260350"/>
            <a:ext cx="3128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solidFill>
                  <a:srgbClr val="990000"/>
                </a:solidFill>
                <a:latin typeface="Times New Roman" charset="0"/>
              </a:rPr>
              <a:t>Relational model</a:t>
            </a:r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068638"/>
            <a:ext cx="7848600" cy="363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1981200" y="981076"/>
            <a:ext cx="82296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altLang="zh-TW" sz="2800"/>
              <a:t>Data are organized in </a:t>
            </a:r>
            <a:r>
              <a:rPr lang="en-US" altLang="zh-TW" sz="2800" u="sng">
                <a:solidFill>
                  <a:srgbClr val="006600"/>
                </a:solidFill>
              </a:rPr>
              <a:t>two-dimensional tables</a:t>
            </a:r>
            <a:r>
              <a:rPr lang="en-US" altLang="zh-TW" sz="2800"/>
              <a:t> called </a:t>
            </a:r>
            <a:r>
              <a:rPr lang="en-US" altLang="zh-TW" sz="2800">
                <a:solidFill>
                  <a:srgbClr val="990000"/>
                </a:solidFill>
              </a:rPr>
              <a:t>relations</a:t>
            </a:r>
            <a:r>
              <a:rPr lang="en-US" altLang="zh-TW" sz="2800"/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altLang="zh-TW" sz="2800"/>
              <a:t>The tables are </a:t>
            </a:r>
            <a:r>
              <a:rPr lang="en-US" altLang="zh-TW" sz="2800" u="sng">
                <a:solidFill>
                  <a:srgbClr val="006600"/>
                </a:solidFill>
              </a:rPr>
              <a:t>related</a:t>
            </a:r>
            <a:r>
              <a:rPr lang="en-US" altLang="zh-TW" sz="2800" u="sng"/>
              <a:t> to each other</a:t>
            </a:r>
            <a:r>
              <a:rPr lang="en-US" altLang="zh-TW" sz="2800"/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altLang="zh-TW" sz="2800"/>
              <a:t>The </a:t>
            </a:r>
            <a:r>
              <a:rPr lang="en-US" altLang="zh-TW" sz="2800" u="sng"/>
              <a:t>most popular model</a:t>
            </a:r>
            <a:r>
              <a:rPr lang="en-US" altLang="zh-TW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393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410200" y="106364"/>
            <a:ext cx="165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solidFill>
                  <a:srgbClr val="990000"/>
                </a:solidFill>
                <a:latin typeface="Times New Roman" charset="0"/>
              </a:rPr>
              <a:t>Relation</a:t>
            </a:r>
          </a:p>
        </p:txBody>
      </p:sp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3644901"/>
            <a:ext cx="5305425" cy="304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1703388" y="908051"/>
            <a:ext cx="8964612" cy="244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altLang="zh-TW" sz="2400">
                <a:solidFill>
                  <a:srgbClr val="990000"/>
                </a:solidFill>
              </a:rPr>
              <a:t>Name</a:t>
            </a:r>
            <a:r>
              <a:rPr lang="en-US" altLang="zh-TW" sz="2400"/>
              <a:t> – </a:t>
            </a:r>
            <a:r>
              <a:rPr lang="en-US" altLang="zh-TW" sz="2000"/>
              <a:t>each relation in a relational database should have a name that is </a:t>
            </a:r>
            <a:r>
              <a:rPr lang="en-US" altLang="zh-TW" sz="2000">
                <a:solidFill>
                  <a:srgbClr val="006600"/>
                </a:solidFill>
              </a:rPr>
              <a:t>unique</a:t>
            </a:r>
            <a:r>
              <a:rPr lang="en-US" altLang="zh-TW" sz="2000"/>
              <a:t> among other relations.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altLang="zh-TW" sz="2400">
                <a:solidFill>
                  <a:srgbClr val="990000"/>
                </a:solidFill>
              </a:rPr>
              <a:t>Attribute</a:t>
            </a:r>
            <a:r>
              <a:rPr lang="en-US" altLang="zh-TW" sz="2400"/>
              <a:t> – each </a:t>
            </a:r>
            <a:r>
              <a:rPr lang="en-US" altLang="zh-TW" sz="2400">
                <a:solidFill>
                  <a:srgbClr val="006600"/>
                </a:solidFill>
              </a:rPr>
              <a:t>column</a:t>
            </a:r>
            <a:r>
              <a:rPr lang="en-US" altLang="zh-TW" sz="2400"/>
              <a:t> in a relation.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en-US" altLang="zh-TW" sz="2000"/>
              <a:t>The </a:t>
            </a:r>
            <a:r>
              <a:rPr lang="en-US" altLang="zh-TW" sz="2000" u="sng">
                <a:solidFill>
                  <a:srgbClr val="990000"/>
                </a:solidFill>
              </a:rPr>
              <a:t>degree</a:t>
            </a:r>
            <a:r>
              <a:rPr lang="en-US" altLang="zh-TW" sz="2000" u="sng"/>
              <a:t> of the relation</a:t>
            </a:r>
            <a:r>
              <a:rPr lang="en-US" altLang="zh-TW" sz="2000"/>
              <a:t> – the total </a:t>
            </a:r>
            <a:r>
              <a:rPr lang="en-US" altLang="zh-TW" sz="2000" u="sng"/>
              <a:t>number of attributes</a:t>
            </a:r>
            <a:r>
              <a:rPr lang="en-US" altLang="zh-TW" sz="2000"/>
              <a:t> for a relation.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altLang="zh-TW" sz="2400">
                <a:solidFill>
                  <a:srgbClr val="990000"/>
                </a:solidFill>
              </a:rPr>
              <a:t>Tuple</a:t>
            </a:r>
            <a:r>
              <a:rPr lang="en-US" altLang="zh-TW" sz="2400"/>
              <a:t> – each </a:t>
            </a:r>
            <a:r>
              <a:rPr lang="en-US" altLang="zh-TW" sz="2400">
                <a:solidFill>
                  <a:srgbClr val="006600"/>
                </a:solidFill>
              </a:rPr>
              <a:t>row</a:t>
            </a:r>
            <a:r>
              <a:rPr lang="en-US" altLang="zh-TW" sz="2400"/>
              <a:t> in a relation.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en-US" altLang="zh-TW" sz="2000"/>
              <a:t>The </a:t>
            </a:r>
            <a:r>
              <a:rPr lang="en-US" altLang="zh-TW" sz="2000" u="sng">
                <a:solidFill>
                  <a:srgbClr val="990000"/>
                </a:solidFill>
              </a:rPr>
              <a:t>cardinality</a:t>
            </a:r>
            <a:r>
              <a:rPr lang="en-US" altLang="zh-TW" sz="2000" u="sng"/>
              <a:t> of the relation</a:t>
            </a:r>
            <a:r>
              <a:rPr lang="en-US" altLang="zh-TW" sz="2000"/>
              <a:t> – the total </a:t>
            </a:r>
            <a:r>
              <a:rPr lang="en-US" altLang="zh-TW" sz="2000" u="sng"/>
              <a:t>number of rows</a:t>
            </a:r>
            <a:r>
              <a:rPr lang="en-US" altLang="zh-TW" sz="2000"/>
              <a:t> in a relation. </a:t>
            </a:r>
          </a:p>
        </p:txBody>
      </p:sp>
    </p:spTree>
    <p:extLst>
      <p:ext uri="{BB962C8B-B14F-4D97-AF65-F5344CB8AC3E}">
        <p14:creationId xmlns:p14="http://schemas.microsoft.com/office/powerpoint/2010/main" val="309058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Definition:</a:t>
            </a:r>
          </a:p>
          <a:p>
            <a:pPr lvl="1"/>
            <a:r>
              <a:rPr lang="en-US"/>
              <a:t>Data stored in tables that are associated by shared attributes (keys).  </a:t>
            </a:r>
          </a:p>
          <a:p>
            <a:pPr lvl="1"/>
            <a:r>
              <a:rPr lang="en-US"/>
              <a:t>Any data element (or entity) can be found in the database through the name of the table, the attribute name, and the value of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217876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attribute has a unique name within an entity</a:t>
            </a:r>
          </a:p>
          <a:p>
            <a:r>
              <a:rPr lang="en-US"/>
              <a:t>All entries in the column are examples of it</a:t>
            </a:r>
          </a:p>
          <a:p>
            <a:r>
              <a:rPr lang="en-US"/>
              <a:t>Each row is unique</a:t>
            </a:r>
          </a:p>
          <a:p>
            <a:r>
              <a:rPr lang="en-US"/>
              <a:t>Ordering of rows and columns is unimportant</a:t>
            </a:r>
          </a:p>
          <a:p>
            <a:r>
              <a:rPr lang="en-US"/>
              <a:t>Each position (tuple) is limited to a single entry.</a:t>
            </a:r>
          </a:p>
        </p:txBody>
      </p:sp>
    </p:spTree>
    <p:extLst>
      <p:ext uri="{BB962C8B-B14F-4D97-AF65-F5344CB8AC3E}">
        <p14:creationId xmlns:p14="http://schemas.microsoft.com/office/powerpoint/2010/main" val="395956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532</Words>
  <Application>Microsoft Macintosh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Monotype Sorts</vt:lpstr>
      <vt:lpstr>Times New Roman</vt:lpstr>
      <vt:lpstr>Wingdings</vt:lpstr>
      <vt:lpstr>Office Theme</vt:lpstr>
      <vt:lpstr>02 Introduction to Relational Databases &amp; DBMS</vt:lpstr>
      <vt:lpstr>Recap</vt:lpstr>
      <vt:lpstr>Relational model</vt:lpstr>
      <vt:lpstr>PowerPoint Presentation</vt:lpstr>
      <vt:lpstr>Architecture</vt:lpstr>
      <vt:lpstr>PowerPoint Presentation</vt:lpstr>
      <vt:lpstr>PowerPoint Presentation</vt:lpstr>
      <vt:lpstr>Relational Database</vt:lpstr>
      <vt:lpstr>The Relational Model</vt:lpstr>
      <vt:lpstr>Database Table Example</vt:lpstr>
      <vt:lpstr>PowerPoint Presentation</vt:lpstr>
      <vt:lpstr>Types of Keys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Relational Databases</dc:title>
  <dc:creator>Smart, Christopher</dc:creator>
  <cp:lastModifiedBy>Smart, Christopher</cp:lastModifiedBy>
  <cp:revision>18</cp:revision>
  <dcterms:created xsi:type="dcterms:W3CDTF">2020-08-26T10:18:12Z</dcterms:created>
  <dcterms:modified xsi:type="dcterms:W3CDTF">2020-09-23T15:11:05Z</dcterms:modified>
</cp:coreProperties>
</file>