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6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9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6BAF-09FC-5A4F-9F1A-8337B89CFFD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720F9-ADD1-694F-926A-AF469BB0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9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220C4-381B-5047-ADFD-99FBA41B9D7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F21F9-7671-9346-BAEE-1EB7649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0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31177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2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5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7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0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0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1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0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8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31177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8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B3DC-A09C-A84B-9DF7-5F7EF62EE78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DBFF-5986-544E-AD4D-A7AEAE9D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EER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 classes and sub classes</a:t>
            </a:r>
          </a:p>
        </p:txBody>
      </p:sp>
    </p:spTree>
    <p:extLst>
      <p:ext uri="{BB962C8B-B14F-4D97-AF65-F5344CB8AC3E}">
        <p14:creationId xmlns:p14="http://schemas.microsoft.com/office/powerpoint/2010/main" val="168181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5520" y="485800"/>
            <a:ext cx="9155360" cy="1143000"/>
          </a:xfrm>
        </p:spPr>
        <p:txBody>
          <a:bodyPr>
            <a:noAutofit/>
          </a:bodyPr>
          <a:lstStyle/>
          <a:p>
            <a:r>
              <a:rPr lang="en-GB" sz="3200" dirty="0"/>
              <a:t>S/G of Staff Entity: Job Role Subclasses 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4" name="Picture 9" descr="DS3-Figure 12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579" y="1319453"/>
            <a:ext cx="7772400" cy="4916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85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9496" y="274638"/>
            <a:ext cx="9289032" cy="1143000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S/G of Staff Entity: Job Roles &amp; Contracts</a:t>
            </a:r>
          </a:p>
        </p:txBody>
      </p:sp>
      <p:pic>
        <p:nvPicPr>
          <p:cNvPr id="4" name="Picture 9" descr="DS3-Figure 12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43050"/>
            <a:ext cx="8229600" cy="4751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763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on Subclasses</a:t>
            </a:r>
          </a:p>
        </p:txBody>
      </p:sp>
      <p:pic>
        <p:nvPicPr>
          <p:cNvPr id="4" name="Picture 9" descr="DS3-Figure 12-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528" y="1447800"/>
            <a:ext cx="6705600" cy="5011738"/>
          </a:xfrm>
          <a:prstGeom prst="rect">
            <a:avLst/>
          </a:prstGeom>
          <a:noFill/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23992" y="1600200"/>
            <a:ext cx="4392488" cy="5141168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GB" sz="2400" b="1" dirty="0"/>
              <a:t>shared Subclass</a:t>
            </a:r>
          </a:p>
          <a:p>
            <a:pPr algn="r">
              <a:lnSpc>
                <a:spcPct val="100000"/>
              </a:lnSpc>
            </a:pPr>
            <a:r>
              <a:rPr lang="en-GB" sz="2400" b="1" dirty="0"/>
              <a:t>subclass with its own Subclass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895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153-8502-B147-BA4B-45657600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E454-BB75-9541-B926-54363251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Relationships</a:t>
            </a:r>
          </a:p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16452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Enhanced Entity-Relationship (EER)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5510" y="1484784"/>
            <a:ext cx="8820980" cy="511602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ER Diagram can’t capture  Specialisation / Generalisation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Bank staff are:	 	Managers, Supervisors, Assistants, ...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Hospital staff are:	Medical staff, Admin staff, Facility staff, etc.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Medical staff are:		Doctors, Nurses, Technicians, etc. </a:t>
            </a:r>
          </a:p>
          <a:p>
            <a:pPr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Specific staff group have particular attributes relationships</a:t>
            </a:r>
          </a:p>
          <a:p>
            <a:pPr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ER model cannot represent this - EER can</a:t>
            </a:r>
            <a:r>
              <a:rPr lang="en-GB" dirty="0"/>
              <a:t>!</a:t>
            </a:r>
            <a:endParaRPr lang="en-GB" b="1" dirty="0"/>
          </a:p>
          <a:p>
            <a:pPr>
              <a:lnSpc>
                <a:spcPct val="220000"/>
              </a:lnSpc>
            </a:pPr>
            <a:r>
              <a:rPr lang="en-GB" b="1" dirty="0">
                <a:highlight>
                  <a:srgbClr val="FFFF00"/>
                </a:highlight>
              </a:rPr>
              <a:t>Enhanced Entity-Relationship </a:t>
            </a:r>
            <a:r>
              <a:rPr lang="en-GB" dirty="0">
                <a:highlight>
                  <a:srgbClr val="FFFF00"/>
                </a:highlight>
              </a:rPr>
              <a:t>(EER) Model</a:t>
            </a:r>
          </a:p>
          <a:p>
            <a:pPr marL="857250" lvl="1" indent="-457200"/>
            <a:r>
              <a:rPr lang="en-GB" dirty="0">
                <a:highlight>
                  <a:srgbClr val="FFFF00"/>
                </a:highlight>
              </a:rPr>
              <a:t>an ER model with additional semantic concepts </a:t>
            </a:r>
          </a:p>
          <a:p>
            <a:pPr marL="857250" lvl="1" indent="-457200"/>
            <a:r>
              <a:rPr lang="en-GB" dirty="0">
                <a:highlight>
                  <a:srgbClr val="FFFF00"/>
                </a:highlight>
              </a:rPr>
              <a:t>represented in UML</a:t>
            </a:r>
          </a:p>
        </p:txBody>
      </p:sp>
    </p:spTree>
    <p:extLst>
      <p:ext uri="{BB962C8B-B14F-4D97-AF65-F5344CB8AC3E}">
        <p14:creationId xmlns:p14="http://schemas.microsoft.com/office/powerpoint/2010/main" val="35715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Entity Type Hierarchy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8"/>
            <a:ext cx="8401080" cy="52600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 hierarchy contains of </a:t>
            </a:r>
            <a:r>
              <a:rPr lang="en-GB" i="1" dirty="0"/>
              <a:t>Subclasses</a:t>
            </a:r>
            <a:r>
              <a:rPr lang="en-GB" dirty="0"/>
              <a:t> and </a:t>
            </a:r>
            <a:r>
              <a:rPr lang="en-GB" i="1" dirty="0" err="1"/>
              <a:t>Superclasses</a:t>
            </a:r>
            <a:r>
              <a:rPr lang="en-GB" i="1" dirty="0"/>
              <a:t> </a:t>
            </a:r>
          </a:p>
          <a:p>
            <a:pPr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An entity instance of a </a:t>
            </a:r>
            <a:r>
              <a:rPr lang="en-GB" i="1" dirty="0">
                <a:highlight>
                  <a:srgbClr val="FFFF00"/>
                </a:highlight>
              </a:rPr>
              <a:t>Subclass </a:t>
            </a:r>
            <a:r>
              <a:rPr lang="en-GB" b="1" i="1" dirty="0">
                <a:highlight>
                  <a:srgbClr val="FFFF00"/>
                </a:highlight>
              </a:rPr>
              <a:t>IS A </a:t>
            </a:r>
            <a:r>
              <a:rPr lang="en-GB" dirty="0">
                <a:highlight>
                  <a:srgbClr val="FFFF00"/>
                </a:highlight>
              </a:rPr>
              <a:t>entity instance of a</a:t>
            </a:r>
            <a:r>
              <a:rPr lang="en-GB" i="1" dirty="0">
                <a:highlight>
                  <a:srgbClr val="FFFF00"/>
                </a:highlight>
              </a:rPr>
              <a:t> Superclass</a:t>
            </a:r>
          </a:p>
          <a:p>
            <a:pPr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Subclass</a:t>
            </a:r>
            <a:r>
              <a:rPr lang="en-GB" dirty="0">
                <a:highlight>
                  <a:srgbClr val="FFFF00"/>
                </a:highlight>
              </a:rPr>
              <a:t> – a  distinct sub-grouping of occurrences of an entity type			   		 (e.g. Manager, Sales Personnel, Secretary) </a:t>
            </a:r>
            <a:r>
              <a:rPr lang="en-GB" b="1" dirty="0">
                <a:highlight>
                  <a:srgbClr val="FFFF00"/>
                </a:highlight>
              </a:rPr>
              <a:t>IS A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i="1" dirty="0">
                <a:highlight>
                  <a:srgbClr val="FFFF00"/>
                </a:highlight>
              </a:rPr>
              <a:t>Staff</a:t>
            </a:r>
          </a:p>
          <a:p>
            <a:pPr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Superclass</a:t>
            </a:r>
            <a:r>
              <a:rPr lang="en-GB" dirty="0">
                <a:highlight>
                  <a:srgbClr val="FFFF00"/>
                </a:highlight>
              </a:rPr>
              <a:t> – an entity type with distinct subclasses (e.g. </a:t>
            </a:r>
            <a:r>
              <a:rPr lang="en-GB" i="1" dirty="0">
                <a:highlight>
                  <a:srgbClr val="FFFF00"/>
                </a:highlight>
              </a:rPr>
              <a:t>Staff</a:t>
            </a:r>
            <a:r>
              <a:rPr lang="en-GB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highlight>
                  <a:srgbClr val="FFFF00"/>
                </a:highlight>
              </a:rPr>
              <a:t>Subtypes are related to </a:t>
            </a:r>
            <a:r>
              <a:rPr lang="en-US" dirty="0" err="1">
                <a:highlight>
                  <a:srgbClr val="FFFF00"/>
                </a:highlight>
              </a:rPr>
              <a:t>supertypes</a:t>
            </a:r>
            <a:r>
              <a:rPr lang="en-US" dirty="0">
                <a:highlight>
                  <a:srgbClr val="FFFF00"/>
                </a:highlight>
              </a:rPr>
              <a:t> through the “IS A” relationship:</a:t>
            </a:r>
          </a:p>
          <a:p>
            <a:pPr marL="857250" lvl="1" indent="-457200"/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en-US" i="1" dirty="0">
                <a:highlight>
                  <a:srgbClr val="FFFF00"/>
                </a:highlight>
              </a:rPr>
              <a:t>Manager IS A Staff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pPr marL="857250" lvl="1" indent="-457200"/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en-US" i="1" dirty="0">
                <a:highlight>
                  <a:srgbClr val="FFFF00"/>
                </a:highlight>
              </a:rPr>
              <a:t>Sales Personnel” IS A Staff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en-US" dirty="0">
                <a:highlight>
                  <a:srgbClr val="FFFF00"/>
                </a:highlight>
              </a:rPr>
              <a:t>A subclass may also have one or more subclasses</a:t>
            </a:r>
            <a:r>
              <a:rPr lang="en-US" dirty="0"/>
              <a:t>, e.g.</a:t>
            </a:r>
          </a:p>
          <a:p>
            <a:pPr lvl="1">
              <a:lnSpc>
                <a:spcPct val="100000"/>
              </a:lnSpc>
            </a:pPr>
            <a:r>
              <a:rPr lang="en-US" sz="3200" i="1" dirty="0">
                <a:highlight>
                  <a:srgbClr val="FFFF00"/>
                </a:highlight>
              </a:rPr>
              <a:t>Staff</a:t>
            </a:r>
            <a:r>
              <a:rPr lang="en-US" sz="3200" dirty="0">
                <a:highlight>
                  <a:srgbClr val="FFFF00"/>
                </a:highlight>
              </a:rPr>
              <a:t> is a </a:t>
            </a:r>
            <a:r>
              <a:rPr lang="en-US" sz="3200" dirty="0" err="1">
                <a:highlight>
                  <a:srgbClr val="FFFF00"/>
                </a:highlight>
              </a:rPr>
              <a:t>supertype</a:t>
            </a:r>
            <a:r>
              <a:rPr lang="en-US" sz="3200" dirty="0">
                <a:highlight>
                  <a:srgbClr val="FFFF00"/>
                </a:highlight>
              </a:rPr>
              <a:t> of </a:t>
            </a:r>
            <a:r>
              <a:rPr lang="en-US" sz="3200" i="1" dirty="0" err="1">
                <a:highlight>
                  <a:srgbClr val="FFFF00"/>
                </a:highlight>
              </a:rPr>
              <a:t>MedicalStaff</a:t>
            </a:r>
            <a:r>
              <a:rPr lang="en-US" sz="3200" dirty="0">
                <a:highlight>
                  <a:srgbClr val="FFFF00"/>
                </a:highlight>
              </a:rPr>
              <a:t>; </a:t>
            </a:r>
            <a:r>
              <a:rPr lang="en-US" sz="3200" i="1" dirty="0" err="1">
                <a:highlight>
                  <a:srgbClr val="FFFF00"/>
                </a:highlight>
              </a:rPr>
              <a:t>MedicalStaff</a:t>
            </a:r>
            <a:r>
              <a:rPr lang="en-US" sz="3200" i="1" dirty="0">
                <a:highlight>
                  <a:srgbClr val="FFFF00"/>
                </a:highlight>
              </a:rPr>
              <a:t> </a:t>
            </a:r>
            <a:r>
              <a:rPr lang="en-US" sz="3200" dirty="0">
                <a:highlight>
                  <a:srgbClr val="FFFF00"/>
                </a:highlight>
              </a:rPr>
              <a:t>is its subtype</a:t>
            </a:r>
          </a:p>
          <a:p>
            <a:pPr lvl="1">
              <a:lnSpc>
                <a:spcPct val="100000"/>
              </a:lnSpc>
            </a:pPr>
            <a:r>
              <a:rPr lang="en-US" sz="3200" i="1" dirty="0" err="1">
                <a:highlight>
                  <a:srgbClr val="FFFF00"/>
                </a:highlight>
              </a:rPr>
              <a:t>MedicalStaff</a:t>
            </a:r>
            <a:r>
              <a:rPr lang="en-US" sz="3200" dirty="0">
                <a:highlight>
                  <a:srgbClr val="FFFF00"/>
                </a:highlight>
              </a:rPr>
              <a:t> is </a:t>
            </a:r>
            <a:r>
              <a:rPr lang="en-US" sz="3200" dirty="0" err="1">
                <a:highlight>
                  <a:srgbClr val="FFFF00"/>
                </a:highlight>
              </a:rPr>
              <a:t>supertype</a:t>
            </a:r>
            <a:r>
              <a:rPr lang="en-US" sz="3200" dirty="0">
                <a:highlight>
                  <a:srgbClr val="FFFF00"/>
                </a:highlight>
              </a:rPr>
              <a:t> of </a:t>
            </a:r>
            <a:r>
              <a:rPr lang="en-US" sz="3200" i="1" dirty="0">
                <a:highlight>
                  <a:srgbClr val="FFFF00"/>
                </a:highlight>
              </a:rPr>
              <a:t>Doctor</a:t>
            </a:r>
            <a:r>
              <a:rPr lang="en-US" sz="3200" dirty="0">
                <a:highlight>
                  <a:srgbClr val="FFFF00"/>
                </a:highlight>
              </a:rPr>
              <a:t>; </a:t>
            </a:r>
            <a:r>
              <a:rPr lang="en-US" sz="3200" i="1" dirty="0">
                <a:highlight>
                  <a:srgbClr val="FFFF00"/>
                </a:highlight>
              </a:rPr>
              <a:t>Doctor </a:t>
            </a:r>
            <a:r>
              <a:rPr lang="en-US" sz="3200" dirty="0">
                <a:highlight>
                  <a:srgbClr val="FFFF00"/>
                </a:highlight>
              </a:rPr>
              <a:t>is its subtype</a:t>
            </a:r>
            <a:endParaRPr lang="en-GB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87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Superclass</a:t>
            </a:r>
            <a:r>
              <a:rPr lang="en-GB" sz="3600" dirty="0"/>
              <a:t>/Subclass Relationships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1504" y="1600200"/>
            <a:ext cx="9217024" cy="4925144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GB" sz="2500" dirty="0">
                <a:highlight>
                  <a:srgbClr val="FFFF00"/>
                </a:highlight>
              </a:rPr>
              <a:t>Each member of subclass is also a member of the superclass</a:t>
            </a:r>
          </a:p>
          <a:p>
            <a:pPr marL="857250" lvl="1" indent="-457200">
              <a:spcBef>
                <a:spcPts val="800"/>
              </a:spcBef>
              <a:spcAft>
                <a:spcPts val="800"/>
              </a:spcAft>
            </a:pPr>
            <a:r>
              <a:rPr lang="en-GB" sz="2500" dirty="0"/>
              <a:t>all </a:t>
            </a:r>
            <a:r>
              <a:rPr lang="en-GB" sz="2500" i="1" dirty="0"/>
              <a:t>Doctor </a:t>
            </a:r>
            <a:r>
              <a:rPr lang="en-GB" sz="2500" dirty="0"/>
              <a:t>entities are </a:t>
            </a:r>
            <a:r>
              <a:rPr lang="en-US" i="1" dirty="0" err="1"/>
              <a:t>MedicalStaff</a:t>
            </a:r>
            <a:endParaRPr lang="en-GB" sz="2500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GB" sz="2500" dirty="0">
                <a:highlight>
                  <a:srgbClr val="FFFF00"/>
                </a:highlight>
              </a:rPr>
              <a:t>Superclass may contain subclasses that are overlapping or distinct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GB" sz="2500" dirty="0">
                <a:highlight>
                  <a:srgbClr val="FFFF00"/>
                </a:highlight>
              </a:rPr>
              <a:t>Not all members of superclass must be member of a subclass</a:t>
            </a:r>
          </a:p>
          <a:p>
            <a:pPr marL="857250" lvl="1" indent="-457200">
              <a:spcBef>
                <a:spcPts val="800"/>
              </a:spcBef>
              <a:spcAft>
                <a:spcPts val="800"/>
              </a:spcAft>
            </a:pPr>
            <a:r>
              <a:rPr lang="en-GB" sz="2500" dirty="0"/>
              <a:t>an entity can be </a:t>
            </a:r>
            <a:r>
              <a:rPr lang="en-US" i="1" dirty="0" err="1"/>
              <a:t>MedicalStaff</a:t>
            </a:r>
            <a:r>
              <a:rPr lang="en-GB" sz="2500" dirty="0"/>
              <a:t> without belonging to a subclass</a:t>
            </a:r>
          </a:p>
        </p:txBody>
      </p:sp>
    </p:spTree>
    <p:extLst>
      <p:ext uri="{BB962C8B-B14F-4D97-AF65-F5344CB8AC3E}">
        <p14:creationId xmlns:p14="http://schemas.microsoft.com/office/powerpoint/2010/main" val="16288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Common and Specific Attributes</a:t>
            </a:r>
          </a:p>
        </p:txBody>
      </p:sp>
      <p:pic>
        <p:nvPicPr>
          <p:cNvPr id="4" name="Picture 3" descr="DS3-Figure 12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447802"/>
            <a:ext cx="8153400" cy="4067175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431704" y="2107200"/>
            <a:ext cx="1008112" cy="216024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0016" y="2107200"/>
            <a:ext cx="1008112" cy="216024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37319" y="1904004"/>
            <a:ext cx="812780" cy="432048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25004" y="1904004"/>
            <a:ext cx="1152128" cy="432048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Superclass/Subclass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8"/>
            <a:ext cx="8401080" cy="518803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Each subclass inherits all attributes of its </a:t>
            </a:r>
            <a:r>
              <a:rPr lang="en-GB" dirty="0" err="1">
                <a:highlight>
                  <a:srgbClr val="FFFF00"/>
                </a:highlight>
              </a:rPr>
              <a:t>superclass</a:t>
            </a:r>
            <a:endParaRPr lang="en-GB" dirty="0">
              <a:highlight>
                <a:srgbClr val="FFFF00"/>
              </a:highlight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Staff</a:t>
            </a:r>
            <a:r>
              <a:rPr lang="en-GB" dirty="0"/>
              <a:t> : {</a:t>
            </a:r>
            <a:r>
              <a:rPr lang="en-GB" dirty="0" err="1"/>
              <a:t>staffNo</a:t>
            </a:r>
            <a:r>
              <a:rPr lang="en-GB" dirty="0"/>
              <a:t>,  name, address, salary}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Managers </a:t>
            </a:r>
            <a:r>
              <a:rPr lang="en-GB" dirty="0"/>
              <a:t>: {above attributes} 			+ {</a:t>
            </a:r>
            <a:r>
              <a:rPr lang="en-GB" dirty="0" err="1"/>
              <a:t>mgrStartDate</a:t>
            </a:r>
            <a:r>
              <a:rPr lang="en-GB" dirty="0"/>
              <a:t>, Bonus}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i="1" dirty="0" err="1"/>
              <a:t>SalesPersonnel</a:t>
            </a:r>
            <a:r>
              <a:rPr lang="en-GB" dirty="0"/>
              <a:t>: {above attributes} 			+ {</a:t>
            </a:r>
            <a:r>
              <a:rPr lang="en-GB" dirty="0" err="1"/>
              <a:t>salesArea</a:t>
            </a:r>
            <a:r>
              <a:rPr lang="en-GB" dirty="0"/>
              <a:t>, </a:t>
            </a:r>
            <a:r>
              <a:rPr lang="en-GB" dirty="0" err="1"/>
              <a:t>carAllowance</a:t>
            </a:r>
            <a:r>
              <a:rPr lang="en-GB" dirty="0"/>
              <a:t>}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Secretarial</a:t>
            </a:r>
            <a:r>
              <a:rPr lang="en-GB" dirty="0"/>
              <a:t> staff have: {above attributes}	+ {typing Speed}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In EER diagram, inherited attributes only appear once              </a:t>
            </a:r>
          </a:p>
          <a:p>
            <a:pPr marL="857250" lvl="1" indent="-457200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they go in the highest superclass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highlight>
                  <a:srgbClr val="FFFF00"/>
                </a:highlight>
              </a:rPr>
              <a:t>Multiple inheritance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a subclass may also have more than one superclass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such a subclass is called a </a:t>
            </a:r>
            <a:r>
              <a:rPr lang="en-GB" b="1" dirty="0">
                <a:highlight>
                  <a:srgbClr val="FFFF00"/>
                </a:highlight>
              </a:rPr>
              <a:t>shared subclass</a:t>
            </a:r>
            <a:endParaRPr lang="en-GB" dirty="0">
              <a:highlight>
                <a:srgbClr val="FFFF00"/>
              </a:highlight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the attributes of the </a:t>
            </a:r>
            <a:r>
              <a:rPr lang="en-GB" dirty="0" err="1">
                <a:highlight>
                  <a:srgbClr val="FFFF00"/>
                </a:highlight>
              </a:rPr>
              <a:t>superclasses</a:t>
            </a:r>
            <a:r>
              <a:rPr lang="en-GB" dirty="0">
                <a:highlight>
                  <a:srgbClr val="FFFF00"/>
                </a:highlight>
              </a:rPr>
              <a:t> are inherited by the shared subclass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53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884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Specialisation/Generalisation (S/G)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Specialisation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process of maximising differences between members of an entity by identifying their distinguishing characteristics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a top-down approach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process of identifying differences between entities that we previously grouped together</a:t>
            </a:r>
          </a:p>
          <a:p>
            <a:pPr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Generalisation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process of minimising differences between entities by identifying their common characteristics 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a bottom-up approach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process of identifying similarities between different entities through common attributes and/or relationships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67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>
            <a:normAutofit/>
          </a:bodyPr>
          <a:lstStyle/>
          <a:p>
            <a:r>
              <a:rPr lang="en-GB" dirty="0"/>
              <a:t>Constraints on S/G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093076"/>
            <a:ext cx="8686800" cy="544522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highlight>
                  <a:srgbClr val="FFFF00"/>
                </a:highlight>
              </a:rPr>
              <a:t>{Mandatory/Optional, And/Or}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highlight>
                  <a:srgbClr val="FFFF00"/>
                </a:highlight>
              </a:rPr>
              <a:t>Participation constraint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determines whether every member in superclass must participate as a member of subclass: mandatory | optional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highlight>
                  <a:srgbClr val="FFFF00"/>
                </a:highlight>
              </a:rPr>
              <a:t>mandatory participation									  </a:t>
            </a:r>
            <a:r>
              <a:rPr lang="en-GB" dirty="0">
                <a:highlight>
                  <a:srgbClr val="FFFF00"/>
                </a:highlight>
              </a:rPr>
              <a:t>every member of staff must have a contract of employment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highlight>
                  <a:srgbClr val="FFFF00"/>
                </a:highlight>
              </a:rPr>
              <a:t>optional participation											  </a:t>
            </a:r>
            <a:r>
              <a:rPr lang="en-GB" dirty="0">
                <a:highlight>
                  <a:srgbClr val="FFFF00"/>
                </a:highlight>
              </a:rPr>
              <a:t>a member of staff need not to have an additional job role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highlight>
                  <a:srgbClr val="FFFF00"/>
                </a:highlight>
              </a:rPr>
              <a:t>Disjoint constraint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describes relationship between members of the subclasses and indicates whether a member of a superclass can be a member of one, or more than one, subclass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may be </a:t>
            </a:r>
            <a:r>
              <a:rPr lang="en-GB" i="1" dirty="0">
                <a:highlight>
                  <a:srgbClr val="FFFF00"/>
                </a:highlight>
              </a:rPr>
              <a:t>disjoint </a:t>
            </a:r>
            <a:r>
              <a:rPr lang="en-GB" dirty="0">
                <a:highlight>
                  <a:srgbClr val="FFFF00"/>
                </a:highlight>
              </a:rPr>
              <a:t>{Or} or </a:t>
            </a:r>
            <a:r>
              <a:rPr lang="en-GB" i="1" dirty="0">
                <a:highlight>
                  <a:srgbClr val="FFFF00"/>
                </a:highlight>
              </a:rPr>
              <a:t>non-disjoint </a:t>
            </a:r>
            <a:r>
              <a:rPr lang="en-GB" dirty="0">
                <a:highlight>
                  <a:srgbClr val="FFFF00"/>
                </a:highlight>
              </a:rPr>
              <a:t>{And}.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05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625</Words>
  <Application>Microsoft Office PowerPoint</Application>
  <PresentationFormat>Widescreen</PresentationFormat>
  <Paragraphs>71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EER Modelling</vt:lpstr>
      <vt:lpstr>So far we have covered</vt:lpstr>
      <vt:lpstr>Enhanced Entity-Relationship (EER) model</vt:lpstr>
      <vt:lpstr>Entity Type Hierarchy</vt:lpstr>
      <vt:lpstr>Superclass/Subclass Relationships</vt:lpstr>
      <vt:lpstr>Common and Specific Attributes</vt:lpstr>
      <vt:lpstr>Superclass/Subclass Attributes</vt:lpstr>
      <vt:lpstr>Specialisation/Generalisation (S/G)</vt:lpstr>
      <vt:lpstr>Constraints on S/G</vt:lpstr>
      <vt:lpstr>S/G of Staff Entity: Job Role Subclasses  </vt:lpstr>
      <vt:lpstr>S/G of Staff Entity: Job Roles &amp; Contracts</vt:lpstr>
      <vt:lpstr>More on Subclasses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Modelling</dc:title>
  <dc:creator>Smart, Chris</dc:creator>
  <cp:lastModifiedBy>Jurij Sevcenko</cp:lastModifiedBy>
  <cp:revision>34</cp:revision>
  <cp:lastPrinted>2017-11-02T15:17:10Z</cp:lastPrinted>
  <dcterms:created xsi:type="dcterms:W3CDTF">2016-10-27T17:05:57Z</dcterms:created>
  <dcterms:modified xsi:type="dcterms:W3CDTF">2021-11-01T08:48:29Z</dcterms:modified>
</cp:coreProperties>
</file>