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465" r:id="rId5"/>
    <p:sldId id="260" r:id="rId6"/>
    <p:sldId id="261" r:id="rId7"/>
    <p:sldId id="264" r:id="rId8"/>
    <p:sldId id="263" r:id="rId9"/>
    <p:sldId id="259" r:id="rId10"/>
    <p:sldId id="265" r:id="rId11"/>
    <p:sldId id="460" r:id="rId12"/>
    <p:sldId id="466" r:id="rId13"/>
    <p:sldId id="4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9"/>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60A29-5B1C-1642-92E5-7EF203289673}" type="datetimeFigureOut">
              <a:rPr lang="en-US" smtClean="0"/>
              <a:t>10/12/21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B163C-478F-F143-BC2F-1D7FA28C3E08}" type="slidenum">
              <a:rPr lang="en-US" smtClean="0"/>
              <a:t>‹#›</a:t>
            </a:fld>
            <a:endParaRPr lang="en-US"/>
          </a:p>
        </p:txBody>
      </p:sp>
    </p:spTree>
    <p:extLst>
      <p:ext uri="{BB962C8B-B14F-4D97-AF65-F5344CB8AC3E}">
        <p14:creationId xmlns:p14="http://schemas.microsoft.com/office/powerpoint/2010/main" val="279446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3992" y="-1471"/>
            <a:ext cx="2974009"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1" name="Rectangle 3"/>
          <p:cNvSpPr>
            <a:spLocks noChangeArrowheads="1"/>
          </p:cNvSpPr>
          <p:nvPr/>
        </p:nvSpPr>
        <p:spPr bwMode="auto">
          <a:xfrm>
            <a:off x="3883992" y="8686580"/>
            <a:ext cx="2974009"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9050" tIns="0" rIns="19050" bIns="0" anchor="b"/>
          <a:lstStyle/>
          <a:p>
            <a:pPr algn="r" defTabSz="892175" eaLnBrk="0" hangingPunct="0"/>
            <a:r>
              <a:rPr lang="en-CA" sz="1000" i="1">
                <a:latin typeface="Times New Roman" charset="0"/>
              </a:rPr>
              <a:t>2</a:t>
            </a:r>
          </a:p>
        </p:txBody>
      </p:sp>
      <p:sp>
        <p:nvSpPr>
          <p:cNvPr id="7172" name="Rectangle 4"/>
          <p:cNvSpPr>
            <a:spLocks noChangeArrowheads="1"/>
          </p:cNvSpPr>
          <p:nvPr/>
        </p:nvSpPr>
        <p:spPr bwMode="auto">
          <a:xfrm>
            <a:off x="-1616" y="8686580"/>
            <a:ext cx="2974010"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3" name="Rectangle 5"/>
          <p:cNvSpPr>
            <a:spLocks noChangeArrowheads="1"/>
          </p:cNvSpPr>
          <p:nvPr/>
        </p:nvSpPr>
        <p:spPr bwMode="auto">
          <a:xfrm>
            <a:off x="-1616" y="-1471"/>
            <a:ext cx="2974010"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4" name="Rectangle 6"/>
          <p:cNvSpPr>
            <a:spLocks noGrp="1" noChangeArrowheads="1"/>
          </p:cNvSpPr>
          <p:nvPr>
            <p:ph type="body" idx="1"/>
          </p:nvPr>
        </p:nvSpPr>
        <p:spPr>
          <a:xfrm>
            <a:off x="909984" y="4344761"/>
            <a:ext cx="5034802" cy="3847628"/>
          </a:xfrm>
          <a:noFill/>
          <a:ln/>
        </p:spPr>
        <p:txBody>
          <a:bodyPr/>
          <a:lstStyle/>
          <a:p>
            <a:r>
              <a:rPr lang="en-CA"/>
              <a:t>Web good at displaying - good interface and broad access - but not so good at organising information</a:t>
            </a:r>
          </a:p>
          <a:p>
            <a:r>
              <a:rPr lang="en-CA"/>
              <a:t>Databases are good at organising so combination of both is best.  Easier to search for information -the web interface makes everything much more user friendly - user can specify exactly what he's looking for and a dynamically produced page can be composed for that individual - in the correct order as well.  You cant do this with static pages.</a:t>
            </a:r>
          </a:p>
          <a:p>
            <a:r>
              <a:rPr lang="en-CA"/>
              <a:t>Managing info - content and appearance separated- different formats/pages can be produced automatically from same data.   A good database will also lead to improved accuracy of info - because things are only stored once e.g telephone number is not written in 10 different places I.e one centralized copy kept (you can if necessary control and record versioning information, authoring, amendments, date of changes etc). Changes can be made to everyone instantaneously - update once, - this can be essential for some types of info e.g pricing information, procedures to follow. </a:t>
            </a:r>
          </a:p>
          <a:p>
            <a:endParaRPr lang="en-CA"/>
          </a:p>
        </p:txBody>
      </p:sp>
      <p:sp>
        <p:nvSpPr>
          <p:cNvPr id="7175" name="Rectangle 7"/>
          <p:cNvSpPr>
            <a:spLocks noGrp="1" noRot="1" noChangeAspect="1" noChangeArrowheads="1" noTextEdit="1"/>
          </p:cNvSpPr>
          <p:nvPr>
            <p:ph type="sldImg"/>
          </p:nvPr>
        </p:nvSpPr>
        <p:spPr>
          <a:xfrm>
            <a:off x="393700" y="693738"/>
            <a:ext cx="6069013" cy="3414712"/>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09166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6713" y="1227138"/>
            <a:ext cx="5883275" cy="3309937"/>
          </a:xfrm>
          <a:prstGeom prst="rect">
            <a:avLst/>
          </a:prstGeom>
          <a:noFill/>
          <a:ln w="12700">
            <a:solidFill>
              <a:prstClr val="black"/>
            </a:solidFill>
          </a:ln>
        </p:spPr>
      </p:sp>
      <p:sp>
        <p:nvSpPr>
          <p:cNvPr id="3" name="Notes Placeholder 2"/>
          <p:cNvSpPr>
            <a:spLocks noGrp="1"/>
          </p:cNvSpPr>
          <p:nvPr>
            <p:ph type="body" idx="1"/>
          </p:nvPr>
        </p:nvSpPr>
        <p:spPr>
          <a:xfrm>
            <a:off x="661988" y="4721225"/>
            <a:ext cx="5292725" cy="3863975"/>
          </a:xfrm>
          <a:prstGeom prst="rect">
            <a:avLst/>
          </a:prstGeom>
        </p:spPr>
        <p:txBody>
          <a:bodyPr/>
          <a:lstStyle/>
          <a:p>
            <a:endParaRPr lang="en-GB" dirty="0"/>
          </a:p>
        </p:txBody>
      </p:sp>
    </p:spTree>
    <p:extLst>
      <p:ext uri="{BB962C8B-B14F-4D97-AF65-F5344CB8AC3E}">
        <p14:creationId xmlns:p14="http://schemas.microsoft.com/office/powerpoint/2010/main" val="138475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3992" y="-1471"/>
            <a:ext cx="2974009"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9" name="Rectangle 3"/>
          <p:cNvSpPr>
            <a:spLocks noChangeArrowheads="1"/>
          </p:cNvSpPr>
          <p:nvPr/>
        </p:nvSpPr>
        <p:spPr bwMode="auto">
          <a:xfrm>
            <a:off x="3883992" y="8686580"/>
            <a:ext cx="2974009"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9050" tIns="0" rIns="19050" bIns="0" anchor="b"/>
          <a:lstStyle/>
          <a:p>
            <a:pPr algn="r" defTabSz="892175" eaLnBrk="0" hangingPunct="0"/>
            <a:r>
              <a:rPr lang="en-CA" sz="1000" i="1">
                <a:latin typeface="Times New Roman" charset="0"/>
              </a:rPr>
              <a:t>2</a:t>
            </a:r>
          </a:p>
        </p:txBody>
      </p:sp>
      <p:sp>
        <p:nvSpPr>
          <p:cNvPr id="9220" name="Rectangle 4"/>
          <p:cNvSpPr>
            <a:spLocks noChangeArrowheads="1"/>
          </p:cNvSpPr>
          <p:nvPr/>
        </p:nvSpPr>
        <p:spPr bwMode="auto">
          <a:xfrm>
            <a:off x="-1616" y="8686580"/>
            <a:ext cx="2974010"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Rectangle 5"/>
          <p:cNvSpPr>
            <a:spLocks noChangeArrowheads="1"/>
          </p:cNvSpPr>
          <p:nvPr/>
        </p:nvSpPr>
        <p:spPr bwMode="auto">
          <a:xfrm>
            <a:off x="-1616" y="-1471"/>
            <a:ext cx="2974010" cy="457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Rectangle 6"/>
          <p:cNvSpPr>
            <a:spLocks noGrp="1" noChangeArrowheads="1"/>
          </p:cNvSpPr>
          <p:nvPr>
            <p:ph type="body" idx="1"/>
          </p:nvPr>
        </p:nvSpPr>
        <p:spPr>
          <a:xfrm>
            <a:off x="909984" y="4344761"/>
            <a:ext cx="5034802" cy="3847628"/>
          </a:xfrm>
          <a:noFill/>
          <a:ln/>
        </p:spPr>
        <p:txBody>
          <a:bodyPr/>
          <a:lstStyle/>
          <a:p>
            <a:pPr eaLnBrk="0" hangingPunct="0"/>
            <a:r>
              <a:rPr lang="en-CA"/>
              <a:t>Organisational/institutional information services e.g phone directories, libraries, staff information</a:t>
            </a:r>
          </a:p>
          <a:p>
            <a:pPr eaLnBrk="0" hangingPunct="0"/>
            <a:r>
              <a:rPr lang="en-CA"/>
              <a:t>Facilities booking &amp; timetabling -centralized, easy  &amp; flexible access</a:t>
            </a:r>
          </a:p>
          <a:p>
            <a:pPr eaLnBrk="0" hangingPunct="0"/>
            <a:r>
              <a:rPr lang="en-CA"/>
              <a:t>Electronic commerce - e.g. Web bookshop: amazon.com</a:t>
            </a:r>
          </a:p>
          <a:p>
            <a:pPr eaLnBrk="0" hangingPunct="0"/>
            <a:r>
              <a:rPr lang="en-CA"/>
              <a:t>Website automation- what I mean here is Web developers without database knowledge are starting to realize the potential efficiency savings of using a database to drive a website.</a:t>
            </a:r>
          </a:p>
        </p:txBody>
      </p:sp>
      <p:sp>
        <p:nvSpPr>
          <p:cNvPr id="9223" name="Rectangle 7"/>
          <p:cNvSpPr>
            <a:spLocks noGrp="1" noRot="1" noChangeAspect="1" noChangeArrowheads="1" noTextEdit="1"/>
          </p:cNvSpPr>
          <p:nvPr>
            <p:ph type="sldImg"/>
          </p:nvPr>
        </p:nvSpPr>
        <p:spPr>
          <a:xfrm>
            <a:off x="1152525" y="693738"/>
            <a:ext cx="4551363" cy="3414712"/>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5310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582613" y="800100"/>
            <a:ext cx="5691187" cy="3201988"/>
          </a:xfrm>
          <a:ln cap="flat"/>
          <a:extLst>
            <a:ext uri="{FAA26D3D-D897-4be2-8F04-BA451C77F1D7}">
              <ma14:placeholderFlag xmlns:ma14="http://schemas.microsoft.com/office/mac/drawingml/2011/main" xmlns="" val="1"/>
            </a:ext>
          </a:extLst>
        </p:spPr>
      </p:sp>
      <p:sp>
        <p:nvSpPr>
          <p:cNvPr id="13315" name="Rectangle 3"/>
          <p:cNvSpPr>
            <a:spLocks noGrp="1" noChangeArrowheads="1"/>
          </p:cNvSpPr>
          <p:nvPr>
            <p:ph type="body" idx="1"/>
          </p:nvPr>
        </p:nvSpPr>
        <p:spPr>
          <a:ln/>
        </p:spPr>
        <p:txBody>
          <a:bodyPr/>
          <a:lstStyle/>
          <a:p>
            <a:pPr eaLnBrk="0" hangingPunct="0"/>
            <a:endParaRPr lang="en-US"/>
          </a:p>
        </p:txBody>
      </p:sp>
    </p:spTree>
    <p:extLst>
      <p:ext uri="{BB962C8B-B14F-4D97-AF65-F5344CB8AC3E}">
        <p14:creationId xmlns:p14="http://schemas.microsoft.com/office/powerpoint/2010/main" val="271056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582613" y="800100"/>
            <a:ext cx="5691187" cy="3201988"/>
          </a:xfrm>
          <a:ln cap="flat"/>
          <a:extLst>
            <a:ext uri="{FAA26D3D-D897-4be2-8F04-BA451C77F1D7}">
              <ma14:placeholderFlag xmlns:ma14="http://schemas.microsoft.com/office/mac/drawingml/2011/main" xmlns="" val="1"/>
            </a:ext>
          </a:extLst>
        </p:spPr>
      </p:sp>
      <p:sp>
        <p:nvSpPr>
          <p:cNvPr id="17411" name="Rectangle 3"/>
          <p:cNvSpPr>
            <a:spLocks noGrp="1" noChangeArrowheads="1"/>
          </p:cNvSpPr>
          <p:nvPr>
            <p:ph type="body" idx="1"/>
          </p:nvPr>
        </p:nvSpPr>
        <p:spPr>
          <a:ln/>
        </p:spPr>
        <p:txBody>
          <a:bodyPr/>
          <a:lstStyle/>
          <a:p>
            <a:pPr eaLnBrk="0" hangingPunct="0"/>
            <a:endParaRPr lang="en-US"/>
          </a:p>
        </p:txBody>
      </p:sp>
    </p:spTree>
    <p:extLst>
      <p:ext uri="{BB962C8B-B14F-4D97-AF65-F5344CB8AC3E}">
        <p14:creationId xmlns:p14="http://schemas.microsoft.com/office/powerpoint/2010/main" val="286041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418-CB8A-EF49-B006-28C315B84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03300-3503-CF4B-8175-2DD4EE35F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D3E0A-2079-024C-A33A-FA22E185A380}"/>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5" name="Footer Placeholder 4">
            <a:extLst>
              <a:ext uri="{FF2B5EF4-FFF2-40B4-BE49-F238E27FC236}">
                <a16:creationId xmlns:a16="http://schemas.microsoft.com/office/drawing/2014/main" id="{2072EF14-1FA1-3D40-B3F7-C0444E31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2DA69-584D-D54A-9CB2-7BD890F34AE3}"/>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229862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8159-F2F0-E24E-AD88-562038A796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70EEC-21A0-E342-836D-C0040D4ABB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85B0F-7046-7147-A1FC-2555B1254B8B}"/>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5" name="Footer Placeholder 4">
            <a:extLst>
              <a:ext uri="{FF2B5EF4-FFF2-40B4-BE49-F238E27FC236}">
                <a16:creationId xmlns:a16="http://schemas.microsoft.com/office/drawing/2014/main" id="{C9D119D9-DF36-BE40-9DC2-BA956239C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9678E-3C65-6B48-A397-B2B0902A8A40}"/>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37371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9E6C3-D65B-DB45-907D-E8C59E9EC9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1B2C0-B4F0-0D47-A528-71832E45B5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711B2-BFAB-0E4E-AAD9-7CA367F8B5B4}"/>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5" name="Footer Placeholder 4">
            <a:extLst>
              <a:ext uri="{FF2B5EF4-FFF2-40B4-BE49-F238E27FC236}">
                <a16:creationId xmlns:a16="http://schemas.microsoft.com/office/drawing/2014/main" id="{FBA49CF7-DE94-F34E-B6A7-9F6C4683C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8AFAE-4C4D-A043-BBCE-3B145D63C284}"/>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234639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otal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68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CA63-04B1-D64D-8810-BE6301C8D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651B0-5966-C443-A949-24DAA39147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FE683-689B-A549-9193-066E73DF62B8}"/>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5" name="Footer Placeholder 4">
            <a:extLst>
              <a:ext uri="{FF2B5EF4-FFF2-40B4-BE49-F238E27FC236}">
                <a16:creationId xmlns:a16="http://schemas.microsoft.com/office/drawing/2014/main" id="{08D8756C-B096-104B-8920-A2064ED18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2B1C6-1DCF-2E4E-9FA6-FC8ABF4F0544}"/>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310784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C81-A57A-DA4B-B2AD-0EA8B4B57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B8693C-D946-9641-85F7-8EC108230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A85095-E0F3-6D47-962F-3785C63D25A2}"/>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5" name="Footer Placeholder 4">
            <a:extLst>
              <a:ext uri="{FF2B5EF4-FFF2-40B4-BE49-F238E27FC236}">
                <a16:creationId xmlns:a16="http://schemas.microsoft.com/office/drawing/2014/main" id="{4A98EF3E-ABDC-384E-A963-9FA35DBB8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B74AD-CDF7-804A-A37B-CA17CA6CA8D7}"/>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200703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69A2-A1BA-F242-8B54-F92E44776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1E0A8-8335-A640-B1A9-EF7157E228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4AA1F-172F-B043-8F11-13C646CF3C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554F7E-F2D2-464B-9079-33F2316DB04B}"/>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6" name="Footer Placeholder 5">
            <a:extLst>
              <a:ext uri="{FF2B5EF4-FFF2-40B4-BE49-F238E27FC236}">
                <a16:creationId xmlns:a16="http://schemas.microsoft.com/office/drawing/2014/main" id="{2E03548A-C851-6C47-9F71-C4F1F4DC8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80DCA-925F-BA41-B8CD-63DB1ED725AA}"/>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370077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C5-31D1-E748-937F-044448B1E0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BA2A6-E36E-2142-BFFC-B3B5AD184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E097B8-B312-A943-99FA-6F1CCDB8ED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54910-2A2D-1349-BF4A-C550ED363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8CB770-5F42-8B49-BC3F-ACBF464A3E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6D6645-5A90-1D47-8E8B-3D104D3BE7E9}"/>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8" name="Footer Placeholder 7">
            <a:extLst>
              <a:ext uri="{FF2B5EF4-FFF2-40B4-BE49-F238E27FC236}">
                <a16:creationId xmlns:a16="http://schemas.microsoft.com/office/drawing/2014/main" id="{5B10A291-1956-2A49-BE08-92765B1D7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E377FA-C154-FC40-84A1-835CC176164C}"/>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50626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D14D-F33E-1241-98B9-64DEA8BF21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64207A-3285-FE4F-A0DD-4C2F03325AC4}"/>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4" name="Footer Placeholder 3">
            <a:extLst>
              <a:ext uri="{FF2B5EF4-FFF2-40B4-BE49-F238E27FC236}">
                <a16:creationId xmlns:a16="http://schemas.microsoft.com/office/drawing/2014/main" id="{90B09434-87D5-764F-B1B5-B84A3BC1B6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20C18-A05C-A946-B0A8-88B35C10D28C}"/>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254676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EDD13-B406-4A4F-84EF-AF90925C25B3}"/>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3" name="Footer Placeholder 2">
            <a:extLst>
              <a:ext uri="{FF2B5EF4-FFF2-40B4-BE49-F238E27FC236}">
                <a16:creationId xmlns:a16="http://schemas.microsoft.com/office/drawing/2014/main" id="{4FD823D6-8AF4-1C45-B3F0-E0E42D4B0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8F110-159A-8E46-ACBC-D0325FF5FB22}"/>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373367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9AFA-DB2E-6947-91F3-9F8380C7F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2A164E-537D-8146-9452-C86A0FB72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44FBA9-1755-374B-85B5-F0960692A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EB798-353D-3B4F-9580-1A2CC02C54E8}"/>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6" name="Footer Placeholder 5">
            <a:extLst>
              <a:ext uri="{FF2B5EF4-FFF2-40B4-BE49-F238E27FC236}">
                <a16:creationId xmlns:a16="http://schemas.microsoft.com/office/drawing/2014/main" id="{7494E50D-03E1-ED43-80CB-C53DC922F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1BE4E-BF07-9049-9D1A-43BBC1B66F95}"/>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224240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0363-B3D4-204A-A27B-1C9F51CB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F0B22-5A83-AC49-B793-588A7B2FF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A12FAA-FB3E-864A-A7B1-372DCB1B6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57AD03-4BF2-684E-BD81-4F698A3DF57F}"/>
              </a:ext>
            </a:extLst>
          </p:cNvPr>
          <p:cNvSpPr>
            <a:spLocks noGrp="1"/>
          </p:cNvSpPr>
          <p:nvPr>
            <p:ph type="dt" sz="half" idx="10"/>
          </p:nvPr>
        </p:nvSpPr>
        <p:spPr/>
        <p:txBody>
          <a:bodyPr/>
          <a:lstStyle/>
          <a:p>
            <a:fld id="{B7417449-73BA-E64E-8BDB-86321578EBF5}" type="datetimeFigureOut">
              <a:rPr lang="en-US" smtClean="0"/>
              <a:t>10/12/21</a:t>
            </a:fld>
            <a:endParaRPr lang="en-US"/>
          </a:p>
        </p:txBody>
      </p:sp>
      <p:sp>
        <p:nvSpPr>
          <p:cNvPr id="6" name="Footer Placeholder 5">
            <a:extLst>
              <a:ext uri="{FF2B5EF4-FFF2-40B4-BE49-F238E27FC236}">
                <a16:creationId xmlns:a16="http://schemas.microsoft.com/office/drawing/2014/main" id="{BECE13AB-1348-244F-909C-7A9D9C89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ABEC5-81E3-D846-BC53-EC367BF1392C}"/>
              </a:ext>
            </a:extLst>
          </p:cNvPr>
          <p:cNvSpPr>
            <a:spLocks noGrp="1"/>
          </p:cNvSpPr>
          <p:nvPr>
            <p:ph type="sldNum" sz="quarter" idx="12"/>
          </p:nvPr>
        </p:nvSpPr>
        <p:spPr/>
        <p:txBody>
          <a:bodyPr/>
          <a:lstStyle/>
          <a:p>
            <a:fld id="{75741764-1889-E242-B1C3-A00494C44077}" type="slidenum">
              <a:rPr lang="en-US" smtClean="0"/>
              <a:t>‹#›</a:t>
            </a:fld>
            <a:endParaRPr lang="en-US"/>
          </a:p>
        </p:txBody>
      </p:sp>
    </p:spTree>
    <p:extLst>
      <p:ext uri="{BB962C8B-B14F-4D97-AF65-F5344CB8AC3E}">
        <p14:creationId xmlns:p14="http://schemas.microsoft.com/office/powerpoint/2010/main" val="59467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84F59-3DA8-1F46-8C8C-876D30965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31981-472D-234A-B59F-7AC92CA36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824AE-57AA-8249-BE05-DC6EEB2C8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17449-73BA-E64E-8BDB-86321578EBF5}" type="datetimeFigureOut">
              <a:rPr lang="en-US" smtClean="0"/>
              <a:t>10/12/21</a:t>
            </a:fld>
            <a:endParaRPr lang="en-US"/>
          </a:p>
        </p:txBody>
      </p:sp>
      <p:sp>
        <p:nvSpPr>
          <p:cNvPr id="5" name="Footer Placeholder 4">
            <a:extLst>
              <a:ext uri="{FF2B5EF4-FFF2-40B4-BE49-F238E27FC236}">
                <a16:creationId xmlns:a16="http://schemas.microsoft.com/office/drawing/2014/main" id="{3AE79C31-D9B7-644A-96BE-E3FAF3F3A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D98ECF-1765-0A4F-99EC-0083F416A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41764-1889-E242-B1C3-A00494C44077}" type="slidenum">
              <a:rPr lang="en-US" smtClean="0"/>
              <a:t>‹#›</a:t>
            </a:fld>
            <a:endParaRPr lang="en-US"/>
          </a:p>
        </p:txBody>
      </p:sp>
    </p:spTree>
    <p:extLst>
      <p:ext uri="{BB962C8B-B14F-4D97-AF65-F5344CB8AC3E}">
        <p14:creationId xmlns:p14="http://schemas.microsoft.com/office/powerpoint/2010/main" val="3546870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3E5C-6592-4F4F-9BCA-BF470BD34B66}"/>
              </a:ext>
            </a:extLst>
          </p:cNvPr>
          <p:cNvSpPr>
            <a:spLocks noGrp="1"/>
          </p:cNvSpPr>
          <p:nvPr>
            <p:ph type="ctrTitle"/>
          </p:nvPr>
        </p:nvSpPr>
        <p:spPr>
          <a:xfrm>
            <a:off x="1620982" y="526618"/>
            <a:ext cx="9144000" cy="2387600"/>
          </a:xfrm>
        </p:spPr>
        <p:txBody>
          <a:bodyPr>
            <a:normAutofit/>
          </a:bodyPr>
          <a:lstStyle/>
          <a:p>
            <a:r>
              <a:rPr lang="en-US"/>
              <a:t>IN1013</a:t>
            </a:r>
            <a:br>
              <a:rPr lang="en-US"/>
            </a:br>
            <a:r>
              <a:rPr lang="en-US"/>
              <a:t>Databases</a:t>
            </a:r>
            <a:endParaRPr lang="en-US" dirty="0"/>
          </a:p>
        </p:txBody>
      </p:sp>
      <p:sp>
        <p:nvSpPr>
          <p:cNvPr id="3" name="Subtitle 2">
            <a:extLst>
              <a:ext uri="{FF2B5EF4-FFF2-40B4-BE49-F238E27FC236}">
                <a16:creationId xmlns:a16="http://schemas.microsoft.com/office/drawing/2014/main" id="{0DA31723-4E8F-5544-AD3B-03EFCB810495}"/>
              </a:ext>
            </a:extLst>
          </p:cNvPr>
          <p:cNvSpPr>
            <a:spLocks noGrp="1"/>
          </p:cNvSpPr>
          <p:nvPr>
            <p:ph type="subTitle" idx="1"/>
          </p:nvPr>
        </p:nvSpPr>
        <p:spPr>
          <a:xfrm>
            <a:off x="1524000" y="3892983"/>
            <a:ext cx="9144000" cy="1655762"/>
          </a:xfrm>
        </p:spPr>
        <p:txBody>
          <a:bodyPr>
            <a:normAutofit/>
          </a:bodyPr>
          <a:lstStyle/>
          <a:p>
            <a:r>
              <a:rPr lang="en-US" sz="4400" dirty="0">
                <a:solidFill>
                  <a:schemeClr val="accent1"/>
                </a:solidFill>
              </a:rPr>
              <a:t>01 Overview of Database Technology</a:t>
            </a:r>
          </a:p>
        </p:txBody>
      </p:sp>
    </p:spTree>
    <p:extLst>
      <p:ext uri="{BB962C8B-B14F-4D97-AF65-F5344CB8AC3E}">
        <p14:creationId xmlns:p14="http://schemas.microsoft.com/office/powerpoint/2010/main" val="385159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t> </a:t>
            </a:r>
            <a:fld id="{BBA55303-804B-EE40-AF00-EF9D1D1B34B6}" type="slidenum">
              <a:rPr lang="en-US" smtClean="0"/>
              <a:pPr eaLnBrk="1" hangingPunct="1">
                <a:defRPr/>
              </a:pPr>
              <a:t>10</a:t>
            </a:fld>
            <a:endParaRPr lang="en-US"/>
          </a:p>
        </p:txBody>
      </p:sp>
      <p:sp>
        <p:nvSpPr>
          <p:cNvPr id="37892" name="Rectangle 2"/>
          <p:cNvSpPr>
            <a:spLocks noGrp="1" noChangeArrowheads="1"/>
          </p:cNvSpPr>
          <p:nvPr>
            <p:ph type="title"/>
          </p:nvPr>
        </p:nvSpPr>
        <p:spPr>
          <a:xfrm>
            <a:off x="1981200" y="274638"/>
            <a:ext cx="8229600" cy="741362"/>
          </a:xfrm>
        </p:spPr>
        <p:txBody>
          <a:bodyPr>
            <a:normAutofit/>
          </a:bodyPr>
          <a:lstStyle/>
          <a:p>
            <a:pPr eaLnBrk="1" hangingPunct="1">
              <a:defRPr/>
            </a:pPr>
            <a:r>
              <a:rPr lang="en-US" sz="4000" dirty="0">
                <a:latin typeface="Arial" charset="0"/>
              </a:rPr>
              <a:t>Client/Server Architecture</a:t>
            </a:r>
          </a:p>
        </p:txBody>
      </p:sp>
      <p:sp>
        <p:nvSpPr>
          <p:cNvPr id="37893" name="Text Box 5"/>
          <p:cNvSpPr txBox="1">
            <a:spLocks noChangeArrowheads="1"/>
          </p:cNvSpPr>
          <p:nvPr/>
        </p:nvSpPr>
        <p:spPr bwMode="auto">
          <a:xfrm>
            <a:off x="2973856" y="5941829"/>
            <a:ext cx="57865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000" b="1" dirty="0"/>
              <a:t>The design of a three-tier client/server system</a:t>
            </a:r>
          </a:p>
        </p:txBody>
      </p:sp>
      <p:pic>
        <p:nvPicPr>
          <p:cNvPr id="378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752601"/>
            <a:ext cx="7629525" cy="3668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2590800" y="1016000"/>
            <a:ext cx="1724212" cy="584776"/>
          </a:xfrm>
          <a:prstGeom prst="rect">
            <a:avLst/>
          </a:prstGeom>
          <a:noFill/>
        </p:spPr>
        <p:txBody>
          <a:bodyPr wrap="square" rtlCol="0">
            <a:spAutoFit/>
          </a:bodyPr>
          <a:lstStyle/>
          <a:p>
            <a:r>
              <a:rPr lang="en-US" sz="3200" dirty="0">
                <a:solidFill>
                  <a:srgbClr val="FF0000"/>
                </a:solidFill>
              </a:rPr>
              <a:t>HTML</a:t>
            </a:r>
          </a:p>
        </p:txBody>
      </p:sp>
      <p:sp>
        <p:nvSpPr>
          <p:cNvPr id="3" name="TextBox 2"/>
          <p:cNvSpPr txBox="1"/>
          <p:nvPr/>
        </p:nvSpPr>
        <p:spPr>
          <a:xfrm>
            <a:off x="5528235" y="1030941"/>
            <a:ext cx="1524000" cy="584776"/>
          </a:xfrm>
          <a:prstGeom prst="rect">
            <a:avLst/>
          </a:prstGeom>
          <a:noFill/>
        </p:spPr>
        <p:txBody>
          <a:bodyPr wrap="square" rtlCol="0">
            <a:spAutoFit/>
          </a:bodyPr>
          <a:lstStyle/>
          <a:p>
            <a:r>
              <a:rPr lang="en-US" sz="3200" dirty="0">
                <a:solidFill>
                  <a:srgbClr val="FF0000"/>
                </a:solidFill>
              </a:rPr>
              <a:t>PHP</a:t>
            </a:r>
          </a:p>
        </p:txBody>
      </p:sp>
      <p:sp>
        <p:nvSpPr>
          <p:cNvPr id="4" name="TextBox 3"/>
          <p:cNvSpPr txBox="1"/>
          <p:nvPr/>
        </p:nvSpPr>
        <p:spPr>
          <a:xfrm>
            <a:off x="8377335" y="1030941"/>
            <a:ext cx="1802466" cy="584776"/>
          </a:xfrm>
          <a:prstGeom prst="rect">
            <a:avLst/>
          </a:prstGeom>
          <a:noFill/>
        </p:spPr>
        <p:txBody>
          <a:bodyPr wrap="square" rtlCol="0">
            <a:spAutoFit/>
          </a:bodyPr>
          <a:lstStyle/>
          <a:p>
            <a:r>
              <a:rPr lang="en-US" sz="3200" dirty="0">
                <a:solidFill>
                  <a:srgbClr val="FF0000"/>
                </a:solidFill>
              </a:rPr>
              <a:t>MySQL</a:t>
            </a:r>
          </a:p>
        </p:txBody>
      </p:sp>
    </p:spTree>
    <p:extLst>
      <p:ext uri="{BB962C8B-B14F-4D97-AF65-F5344CB8AC3E}">
        <p14:creationId xmlns:p14="http://schemas.microsoft.com/office/powerpoint/2010/main" val="401080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Data era – new database technologies</a:t>
            </a:r>
          </a:p>
        </p:txBody>
      </p:sp>
      <p:pic>
        <p:nvPicPr>
          <p:cNvPr id="2052" name="Picture 4" descr="http://aryannava.files.wordpress.com/2014/04/nosql-database-famil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9088" y="1340768"/>
            <a:ext cx="6973824"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8C99-2CA2-0149-8F89-D4A43A694CC4}"/>
              </a:ext>
            </a:extLst>
          </p:cNvPr>
          <p:cNvSpPr>
            <a:spLocks noGrp="1"/>
          </p:cNvSpPr>
          <p:nvPr>
            <p:ph type="title"/>
          </p:nvPr>
        </p:nvSpPr>
        <p:spPr/>
        <p:txBody>
          <a:bodyPr/>
          <a:lstStyle/>
          <a:p>
            <a:r>
              <a:rPr lang="en-US" dirty="0"/>
              <a:t>Why Relational Databases are so widely used</a:t>
            </a:r>
          </a:p>
        </p:txBody>
      </p:sp>
      <p:sp>
        <p:nvSpPr>
          <p:cNvPr id="3" name="Content Placeholder 2">
            <a:extLst>
              <a:ext uri="{FF2B5EF4-FFF2-40B4-BE49-F238E27FC236}">
                <a16:creationId xmlns:a16="http://schemas.microsoft.com/office/drawing/2014/main" id="{764580FA-3352-594B-BD2B-FB6E0925BECE}"/>
              </a:ext>
            </a:extLst>
          </p:cNvPr>
          <p:cNvSpPr>
            <a:spLocks noGrp="1"/>
          </p:cNvSpPr>
          <p:nvPr>
            <p:ph idx="1"/>
          </p:nvPr>
        </p:nvSpPr>
        <p:spPr/>
        <p:txBody>
          <a:bodyPr/>
          <a:lstStyle/>
          <a:p>
            <a:r>
              <a:rPr lang="en-US" b="1" dirty="0"/>
              <a:t>Organization</a:t>
            </a:r>
            <a:r>
              <a:rPr lang="en-US" dirty="0"/>
              <a:t> - Easy to categorize and store data</a:t>
            </a:r>
          </a:p>
          <a:p>
            <a:r>
              <a:rPr lang="en-US" b="1" dirty="0"/>
              <a:t>Extensible</a:t>
            </a:r>
            <a:r>
              <a:rPr lang="en-US" dirty="0"/>
              <a:t> - </a:t>
            </a:r>
            <a:r>
              <a:rPr lang="en-GB" dirty="0"/>
              <a:t>easy to extend and not reliant on physical organization.</a:t>
            </a:r>
          </a:p>
          <a:p>
            <a:r>
              <a:rPr lang="en-GB" b="1" dirty="0"/>
              <a:t>Accuracy:</a:t>
            </a:r>
            <a:r>
              <a:rPr lang="en-GB" dirty="0"/>
              <a:t> Data is stored just once</a:t>
            </a:r>
          </a:p>
          <a:p>
            <a:r>
              <a:rPr lang="en-GB" b="1" dirty="0"/>
              <a:t>Flexibility:</a:t>
            </a:r>
            <a:r>
              <a:rPr lang="en-GB" dirty="0"/>
              <a:t> Complex queries are easy for users to carry out.</a:t>
            </a:r>
          </a:p>
          <a:p>
            <a:r>
              <a:rPr lang="en-GB" b="1" dirty="0"/>
              <a:t>Collaboration:</a:t>
            </a:r>
            <a:r>
              <a:rPr lang="en-GB" dirty="0"/>
              <a:t> Multiple users can access the same database.</a:t>
            </a:r>
          </a:p>
          <a:p>
            <a:r>
              <a:rPr lang="en-GB" b="1" dirty="0"/>
              <a:t>Trust:</a:t>
            </a:r>
            <a:r>
              <a:rPr lang="en-GB" dirty="0"/>
              <a:t> Relational database models are mature and well-understood.</a:t>
            </a:r>
          </a:p>
          <a:p>
            <a:r>
              <a:rPr lang="en-GB" b="1" dirty="0"/>
              <a:t>Security:</a:t>
            </a:r>
            <a:r>
              <a:rPr lang="en-GB" dirty="0"/>
              <a:t> Data in tables within a RDBMS can be limited to allow access by only specific users.</a:t>
            </a:r>
          </a:p>
          <a:p>
            <a:endParaRPr lang="en-US" dirty="0"/>
          </a:p>
        </p:txBody>
      </p:sp>
    </p:spTree>
    <p:extLst>
      <p:ext uri="{BB962C8B-B14F-4D97-AF65-F5344CB8AC3E}">
        <p14:creationId xmlns:p14="http://schemas.microsoft.com/office/powerpoint/2010/main" val="401919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B00F-A98E-8741-8C71-1DCD8F16991F}"/>
              </a:ext>
            </a:extLst>
          </p:cNvPr>
          <p:cNvSpPr>
            <a:spLocks noGrp="1"/>
          </p:cNvSpPr>
          <p:nvPr>
            <p:ph type="title"/>
          </p:nvPr>
        </p:nvSpPr>
        <p:spPr>
          <a:xfrm>
            <a:off x="838200" y="365125"/>
            <a:ext cx="10515600" cy="3181639"/>
          </a:xfrm>
        </p:spPr>
        <p:txBody>
          <a:bodyPr/>
          <a:lstStyle/>
          <a:p>
            <a:r>
              <a:rPr lang="en-US" dirty="0"/>
              <a:t>Next up – Relational Database core concepts</a:t>
            </a:r>
          </a:p>
        </p:txBody>
      </p:sp>
    </p:spTree>
    <p:extLst>
      <p:ext uri="{BB962C8B-B14F-4D97-AF65-F5344CB8AC3E}">
        <p14:creationId xmlns:p14="http://schemas.microsoft.com/office/powerpoint/2010/main" val="365954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27385" y="6248400"/>
            <a:ext cx="1899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47" name="Rectangle 3"/>
          <p:cNvSpPr>
            <a:spLocks noChangeArrowheads="1"/>
          </p:cNvSpPr>
          <p:nvPr/>
        </p:nvSpPr>
        <p:spPr bwMode="auto">
          <a:xfrm>
            <a:off x="4689231" y="6248400"/>
            <a:ext cx="28135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48" name="Rectangle 4"/>
          <p:cNvSpPr>
            <a:spLocks noChangeArrowheads="1"/>
          </p:cNvSpPr>
          <p:nvPr/>
        </p:nvSpPr>
        <p:spPr bwMode="auto">
          <a:xfrm>
            <a:off x="1664677" y="6248400"/>
            <a:ext cx="562708"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49" name="Rectangle 5"/>
          <p:cNvSpPr>
            <a:spLocks noChangeArrowheads="1"/>
          </p:cNvSpPr>
          <p:nvPr/>
        </p:nvSpPr>
        <p:spPr bwMode="auto">
          <a:xfrm>
            <a:off x="6447693" y="6324600"/>
            <a:ext cx="1055077"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0" name="Rectangle 6"/>
          <p:cNvSpPr>
            <a:spLocks noGrp="1" noChangeArrowheads="1"/>
          </p:cNvSpPr>
          <p:nvPr>
            <p:ph type="title"/>
          </p:nvPr>
        </p:nvSpPr>
        <p:spPr>
          <a:xfrm>
            <a:off x="2240574" y="347665"/>
            <a:ext cx="7680080" cy="947737"/>
          </a:xfrm>
          <a:noFill/>
          <a:ln/>
        </p:spPr>
        <p:txBody>
          <a:bodyPr>
            <a:normAutofit fontScale="90000"/>
          </a:bodyPr>
          <a:lstStyle/>
          <a:p>
            <a:pPr eaLnBrk="0" hangingPunct="0"/>
            <a:r>
              <a:rPr lang="en-CA" dirty="0"/>
              <a:t>Why are </a:t>
            </a:r>
            <a:r>
              <a:rPr lang="ja-JP" altLang="en-CA">
                <a:latin typeface="Arial"/>
              </a:rPr>
              <a:t>‘</a:t>
            </a:r>
            <a:r>
              <a:rPr lang="en-CA" i="0" dirty="0"/>
              <a:t>Databases on the Web</a:t>
            </a:r>
            <a:r>
              <a:rPr lang="ja-JP" altLang="en-CA">
                <a:latin typeface="Arial"/>
              </a:rPr>
              <a:t>’</a:t>
            </a:r>
            <a:r>
              <a:rPr lang="en-CA" dirty="0"/>
              <a:t> Important?</a:t>
            </a:r>
          </a:p>
        </p:txBody>
      </p:sp>
      <p:sp>
        <p:nvSpPr>
          <p:cNvPr id="6151" name="Rectangle 7"/>
          <p:cNvSpPr>
            <a:spLocks noGrp="1" noChangeArrowheads="1"/>
          </p:cNvSpPr>
          <p:nvPr>
            <p:ph type="body" idx="1"/>
          </p:nvPr>
        </p:nvSpPr>
        <p:spPr>
          <a:xfrm>
            <a:off x="2227385" y="1828800"/>
            <a:ext cx="7385538" cy="4114800"/>
          </a:xfrm>
          <a:noFill/>
          <a:ln/>
        </p:spPr>
        <p:txBody>
          <a:bodyPr>
            <a:normAutofit/>
          </a:bodyPr>
          <a:lstStyle/>
          <a:p>
            <a:pPr marL="377825" indent="-377825" eaLnBrk="0" hangingPunct="0">
              <a:buClr>
                <a:srgbClr val="640064"/>
              </a:buClr>
              <a:buSzPct val="75000"/>
              <a:buFont typeface="Monotype Sorts" charset="0"/>
              <a:buChar char="l"/>
            </a:pPr>
            <a:r>
              <a:rPr lang="en-CA"/>
              <a:t>Databases are established technology for managing large amounts of data</a:t>
            </a:r>
          </a:p>
          <a:p>
            <a:pPr marL="377825" indent="-377825" eaLnBrk="0" hangingPunct="0">
              <a:buClr>
                <a:srgbClr val="640064"/>
              </a:buClr>
              <a:buSzPct val="75000"/>
              <a:buFont typeface="Monotype Sorts" charset="0"/>
              <a:buChar char="l"/>
            </a:pPr>
            <a:r>
              <a:rPr lang="en-CA"/>
              <a:t>The Web is a good way to present information</a:t>
            </a:r>
          </a:p>
          <a:p>
            <a:pPr marL="377825" indent="-377825" eaLnBrk="0" hangingPunct="0">
              <a:buClr>
                <a:srgbClr val="640064"/>
              </a:buClr>
              <a:buSzPct val="75000"/>
              <a:buFont typeface="Monotype Sorts" charset="0"/>
              <a:buChar char="l"/>
            </a:pPr>
            <a:r>
              <a:rPr lang="en-CA"/>
              <a:t>Separating data management from presentation improves efficiency</a:t>
            </a:r>
          </a:p>
          <a:p>
            <a:pPr marL="962025" lvl="1" indent="-285750"/>
            <a:r>
              <a:rPr lang="en-CA"/>
              <a:t>updating</a:t>
            </a:r>
          </a:p>
          <a:p>
            <a:pPr marL="962025" lvl="1" indent="-285750"/>
            <a:r>
              <a:rPr lang="en-CA"/>
              <a:t>finding information</a:t>
            </a:r>
          </a:p>
        </p:txBody>
      </p:sp>
      <p:pic>
        <p:nvPicPr>
          <p:cNvPr id="6152"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461" y="3784600"/>
            <a:ext cx="1992923" cy="215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8018827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Businesses use database technology</a:t>
            </a:r>
          </a:p>
        </p:txBody>
      </p:sp>
      <p:pic>
        <p:nvPicPr>
          <p:cNvPr id="4" name="Content Placeholder 3" descr="dhl.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3305" t="-82992" r="-287507" b="-542592"/>
          <a:stretch/>
        </p:blipFill>
        <p:spPr>
          <a:xfrm>
            <a:off x="1981200" y="1205127"/>
            <a:ext cx="8229600" cy="4981742"/>
          </a:xfrm>
        </p:spPr>
      </p:pic>
      <p:pic>
        <p:nvPicPr>
          <p:cNvPr id="5" name="Picture 4" descr="alibab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482" y="1600200"/>
            <a:ext cx="3026353" cy="1317354"/>
          </a:xfrm>
          <a:prstGeom prst="rect">
            <a:avLst/>
          </a:prstGeom>
        </p:spPr>
      </p:pic>
      <p:pic>
        <p:nvPicPr>
          <p:cNvPr id="6" name="Picture 5" descr="tesc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282" y="2917554"/>
            <a:ext cx="2886347" cy="1321460"/>
          </a:xfrm>
          <a:prstGeom prst="rect">
            <a:avLst/>
          </a:prstGeom>
        </p:spPr>
      </p:pic>
      <p:pic>
        <p:nvPicPr>
          <p:cNvPr id="7" name="Picture 6" descr="amazon.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2344" y="3246801"/>
            <a:ext cx="2493561" cy="1396394"/>
          </a:xfrm>
          <a:prstGeom prst="rect">
            <a:avLst/>
          </a:prstGeom>
        </p:spPr>
      </p:pic>
      <p:pic>
        <p:nvPicPr>
          <p:cNvPr id="8" name="Picture 7" descr="de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335" y="4517755"/>
            <a:ext cx="1676565" cy="1669114"/>
          </a:xfrm>
          <a:prstGeom prst="rect">
            <a:avLst/>
          </a:prstGeom>
        </p:spPr>
      </p:pic>
      <p:pic>
        <p:nvPicPr>
          <p:cNvPr id="9" name="Picture 8" descr="g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8966" y="4770783"/>
            <a:ext cx="1686876" cy="1686876"/>
          </a:xfrm>
          <a:prstGeom prst="rect">
            <a:avLst/>
          </a:prstGeom>
        </p:spPr>
      </p:pic>
    </p:spTree>
    <p:extLst>
      <p:ext uri="{BB962C8B-B14F-4D97-AF65-F5344CB8AC3E}">
        <p14:creationId xmlns:p14="http://schemas.microsoft.com/office/powerpoint/2010/main" val="200331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517282"/>
            <a:ext cx="8229600" cy="871903"/>
          </a:xfrm>
        </p:spPr>
        <p:txBody>
          <a:bodyPr/>
          <a:lstStyle/>
          <a:p>
            <a:r>
              <a:rPr lang="en-GB" dirty="0"/>
              <a:t>Growing at a rate of %40</a:t>
            </a:r>
          </a:p>
        </p:txBody>
      </p:sp>
      <p:pic>
        <p:nvPicPr>
          <p:cNvPr id="2050" name="Picture 2" descr="http://www.atkearney.co.uk/documents/10192/698536/FG-Big-Data-and-the-Creative-Destruction-of-Todays-Business-Models-1.png/0c519468-de82-45cb-afde-5d7b431b00b5?t=1358296806758"/>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127163" y="1273868"/>
            <a:ext cx="7446328" cy="49624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80290A-EA33-704F-A077-1CD964A209A4}"/>
              </a:ext>
            </a:extLst>
          </p:cNvPr>
          <p:cNvSpPr txBox="1"/>
          <p:nvPr/>
        </p:nvSpPr>
        <p:spPr>
          <a:xfrm>
            <a:off x="2307272" y="6121028"/>
            <a:ext cx="3888244" cy="369332"/>
          </a:xfrm>
          <a:prstGeom prst="rect">
            <a:avLst/>
          </a:prstGeom>
          <a:noFill/>
        </p:spPr>
        <p:txBody>
          <a:bodyPr wrap="none" rtlCol="0">
            <a:spAutoFit/>
          </a:bodyPr>
          <a:lstStyle/>
          <a:p>
            <a:r>
              <a:rPr lang="en-GB" dirty="0"/>
              <a:t>1 zettabyte = 1 million million gigabytes</a:t>
            </a:r>
            <a:endParaRPr lang="en-US" dirty="0"/>
          </a:p>
        </p:txBody>
      </p:sp>
    </p:spTree>
    <p:extLst>
      <p:ext uri="{BB962C8B-B14F-4D97-AF65-F5344CB8AC3E}">
        <p14:creationId xmlns:p14="http://schemas.microsoft.com/office/powerpoint/2010/main" val="362471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27385" y="6248400"/>
            <a:ext cx="1899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5" name="Rectangle 3"/>
          <p:cNvSpPr>
            <a:spLocks noChangeArrowheads="1"/>
          </p:cNvSpPr>
          <p:nvPr/>
        </p:nvSpPr>
        <p:spPr bwMode="auto">
          <a:xfrm>
            <a:off x="4689231" y="6248400"/>
            <a:ext cx="28135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Rectangle 4"/>
          <p:cNvSpPr>
            <a:spLocks noChangeArrowheads="1"/>
          </p:cNvSpPr>
          <p:nvPr/>
        </p:nvSpPr>
        <p:spPr bwMode="auto">
          <a:xfrm>
            <a:off x="1664677" y="6248400"/>
            <a:ext cx="562708"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Rectangle 5"/>
          <p:cNvSpPr>
            <a:spLocks noChangeArrowheads="1"/>
          </p:cNvSpPr>
          <p:nvPr/>
        </p:nvSpPr>
        <p:spPr bwMode="auto">
          <a:xfrm>
            <a:off x="6447693" y="6324600"/>
            <a:ext cx="1055077"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Rectangle 6"/>
          <p:cNvSpPr>
            <a:spLocks noGrp="1" noChangeArrowheads="1"/>
          </p:cNvSpPr>
          <p:nvPr>
            <p:ph type="title"/>
          </p:nvPr>
        </p:nvSpPr>
        <p:spPr>
          <a:xfrm>
            <a:off x="2521928" y="347665"/>
            <a:ext cx="7680080" cy="947737"/>
          </a:xfrm>
          <a:noFill/>
          <a:ln/>
        </p:spPr>
        <p:txBody>
          <a:bodyPr>
            <a:normAutofit fontScale="90000"/>
          </a:bodyPr>
          <a:lstStyle/>
          <a:p>
            <a:pPr eaLnBrk="0" hangingPunct="0"/>
            <a:r>
              <a:rPr lang="en-CA"/>
              <a:t>Examples of Websites </a:t>
            </a:r>
            <a:br>
              <a:rPr lang="en-CA"/>
            </a:br>
            <a:r>
              <a:rPr lang="en-CA"/>
              <a:t>Using Databases </a:t>
            </a:r>
          </a:p>
        </p:txBody>
      </p:sp>
      <p:sp>
        <p:nvSpPr>
          <p:cNvPr id="8199" name="Rectangle 7"/>
          <p:cNvSpPr>
            <a:spLocks noGrp="1" noChangeArrowheads="1"/>
          </p:cNvSpPr>
          <p:nvPr>
            <p:ph type="body" idx="1"/>
          </p:nvPr>
        </p:nvSpPr>
        <p:spPr>
          <a:xfrm>
            <a:off x="2579077" y="2057400"/>
            <a:ext cx="7244862" cy="4419600"/>
          </a:xfrm>
          <a:noFill/>
          <a:ln/>
        </p:spPr>
        <p:txBody>
          <a:bodyPr/>
          <a:lstStyle/>
          <a:p>
            <a:pPr marL="377825" indent="-377825" eaLnBrk="0" hangingPunct="0">
              <a:buClr>
                <a:srgbClr val="640064"/>
              </a:buClr>
              <a:buSzPct val="75000"/>
              <a:buFont typeface="Monotype Sorts" charset="0"/>
              <a:buChar char="l"/>
            </a:pPr>
            <a:r>
              <a:rPr lang="en-CA" dirty="0"/>
              <a:t>Organizational information services</a:t>
            </a:r>
          </a:p>
          <a:p>
            <a:pPr marL="962025" lvl="1" indent="-285750"/>
            <a:r>
              <a:rPr lang="en-CA" dirty="0"/>
              <a:t>employee directories</a:t>
            </a:r>
          </a:p>
          <a:p>
            <a:pPr marL="377825" indent="-377825" eaLnBrk="0" hangingPunct="0">
              <a:buClr>
                <a:srgbClr val="640064"/>
              </a:buClr>
              <a:buSzPct val="75000"/>
              <a:buFont typeface="Monotype Sorts" charset="0"/>
              <a:buChar char="l"/>
            </a:pPr>
            <a:r>
              <a:rPr lang="en-CA" dirty="0"/>
              <a:t>Booking &amp; scheduling</a:t>
            </a:r>
          </a:p>
          <a:p>
            <a:pPr marL="962025" lvl="1" indent="-285750"/>
            <a:r>
              <a:rPr lang="en-CA" dirty="0"/>
              <a:t>airlines, university courses signup</a:t>
            </a:r>
          </a:p>
          <a:p>
            <a:pPr marL="377825" indent="-377825" eaLnBrk="0" hangingPunct="0">
              <a:buClr>
                <a:srgbClr val="640064"/>
              </a:buClr>
              <a:buSzPct val="75000"/>
              <a:buFont typeface="Monotype Sorts" charset="0"/>
              <a:buChar char="l"/>
            </a:pPr>
            <a:r>
              <a:rPr lang="en-CA" dirty="0"/>
              <a:t>Electronic commerce</a:t>
            </a:r>
          </a:p>
          <a:p>
            <a:pPr marL="377825" indent="-377825" eaLnBrk="0" hangingPunct="0">
              <a:buClr>
                <a:srgbClr val="640064"/>
              </a:buClr>
              <a:buSzPct val="75000"/>
              <a:buFont typeface="Monotype Sorts" charset="0"/>
              <a:buChar char="l"/>
            </a:pPr>
            <a:r>
              <a:rPr lang="en-CA" dirty="0"/>
              <a:t>Website automation</a:t>
            </a:r>
          </a:p>
          <a:p>
            <a:pPr marL="962025" lvl="1" indent="-285750"/>
            <a:r>
              <a:rPr lang="en-CA" sz="2200" dirty="0" err="1"/>
              <a:t>www.google.com</a:t>
            </a:r>
            <a:endParaRPr lang="en-CA" sz="2200" dirty="0"/>
          </a:p>
          <a:p>
            <a:pPr marL="962025" lvl="1" indent="-285750"/>
            <a:r>
              <a:rPr lang="en-CA" sz="2200" dirty="0" err="1"/>
              <a:t>www.webmonkey.com</a:t>
            </a:r>
            <a:endParaRPr lang="en-CA" sz="2200" dirty="0"/>
          </a:p>
        </p:txBody>
      </p:sp>
    </p:spTree>
    <p:extLst>
      <p:ext uri="{BB962C8B-B14F-4D97-AF65-F5344CB8AC3E}">
        <p14:creationId xmlns:p14="http://schemas.microsoft.com/office/powerpoint/2010/main" val="255688638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CA"/>
              <a:t>Databases</a:t>
            </a:r>
          </a:p>
        </p:txBody>
      </p:sp>
      <p:sp>
        <p:nvSpPr>
          <p:cNvPr id="12291" name="Rectangle 3"/>
          <p:cNvSpPr>
            <a:spLocks noGrp="1" noChangeArrowheads="1"/>
          </p:cNvSpPr>
          <p:nvPr>
            <p:ph type="body" idx="1"/>
          </p:nvPr>
        </p:nvSpPr>
        <p:spPr>
          <a:xfrm>
            <a:off x="1371600" y="1295400"/>
            <a:ext cx="8663354" cy="4495800"/>
          </a:xfrm>
          <a:noFill/>
          <a:ln/>
        </p:spPr>
        <p:txBody>
          <a:bodyPr>
            <a:noAutofit/>
          </a:bodyPr>
          <a:lstStyle/>
          <a:p>
            <a:pPr lvl="1"/>
            <a:r>
              <a:rPr lang="en-CA" sz="3200" dirty="0"/>
              <a:t>Database</a:t>
            </a:r>
          </a:p>
          <a:p>
            <a:pPr lvl="2"/>
            <a:r>
              <a:rPr lang="en-CA" sz="3200" dirty="0"/>
              <a:t>an organized collection of data</a:t>
            </a:r>
          </a:p>
          <a:p>
            <a:pPr lvl="3"/>
            <a:r>
              <a:rPr lang="en-CA" sz="3200" dirty="0"/>
              <a:t>paper-based</a:t>
            </a:r>
          </a:p>
          <a:p>
            <a:pPr lvl="2"/>
            <a:r>
              <a:rPr lang="en-CA" sz="3200" dirty="0"/>
              <a:t>DBMS (database management system)</a:t>
            </a:r>
          </a:p>
          <a:p>
            <a:pPr lvl="3"/>
            <a:r>
              <a:rPr lang="en-CA" sz="3200" dirty="0"/>
              <a:t>software to enable user to create and maintain databases</a:t>
            </a:r>
          </a:p>
          <a:p>
            <a:pPr lvl="1"/>
            <a:r>
              <a:rPr lang="en-CA" sz="3200" dirty="0"/>
              <a:t>Relational database</a:t>
            </a:r>
          </a:p>
          <a:p>
            <a:pPr lvl="2"/>
            <a:r>
              <a:rPr lang="en-CA" sz="3200" dirty="0"/>
              <a:t>organizes data into tables</a:t>
            </a:r>
          </a:p>
          <a:p>
            <a:pPr lvl="2"/>
            <a:r>
              <a:rPr lang="en-CA" sz="3200" dirty="0"/>
              <a:t>RDBMS</a:t>
            </a:r>
          </a:p>
        </p:txBody>
      </p:sp>
    </p:spTree>
    <p:extLst>
      <p:ext uri="{BB962C8B-B14F-4D97-AF65-F5344CB8AC3E}">
        <p14:creationId xmlns:p14="http://schemas.microsoft.com/office/powerpoint/2010/main" val="248802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t> </a:t>
            </a:r>
            <a:fld id="{BBA55303-804B-EE40-AF00-EF9D1D1B34B6}" type="slidenum">
              <a:rPr lang="en-US" smtClean="0"/>
              <a:pPr eaLnBrk="1" hangingPunct="1">
                <a:defRPr/>
              </a:pPr>
              <a:t>7</a:t>
            </a:fld>
            <a:endParaRPr lang="en-US"/>
          </a:p>
        </p:txBody>
      </p:sp>
      <p:sp>
        <p:nvSpPr>
          <p:cNvPr id="37892" name="Rectangle 2"/>
          <p:cNvSpPr>
            <a:spLocks noGrp="1" noChangeArrowheads="1"/>
          </p:cNvSpPr>
          <p:nvPr>
            <p:ph type="title"/>
          </p:nvPr>
        </p:nvSpPr>
        <p:spPr>
          <a:xfrm>
            <a:off x="1981200" y="274638"/>
            <a:ext cx="8229600" cy="950538"/>
          </a:xfrm>
        </p:spPr>
        <p:txBody>
          <a:bodyPr>
            <a:normAutofit/>
          </a:bodyPr>
          <a:lstStyle/>
          <a:p>
            <a:pPr eaLnBrk="1" hangingPunct="1">
              <a:defRPr/>
            </a:pPr>
            <a:r>
              <a:rPr lang="en-US" sz="4000" dirty="0">
                <a:latin typeface="Arial" charset="0"/>
              </a:rPr>
              <a:t>Client/Server Architecture</a:t>
            </a:r>
          </a:p>
        </p:txBody>
      </p:sp>
      <p:sp>
        <p:nvSpPr>
          <p:cNvPr id="37893" name="Text Box 5"/>
          <p:cNvSpPr txBox="1">
            <a:spLocks noChangeArrowheads="1"/>
          </p:cNvSpPr>
          <p:nvPr/>
        </p:nvSpPr>
        <p:spPr bwMode="auto">
          <a:xfrm>
            <a:off x="2590801" y="5470525"/>
            <a:ext cx="57865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000" b="1" dirty="0"/>
              <a:t>The design of a three-tier client/server system</a:t>
            </a:r>
          </a:p>
        </p:txBody>
      </p:sp>
      <p:pic>
        <p:nvPicPr>
          <p:cNvPr id="378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752601"/>
            <a:ext cx="7629525" cy="3668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4568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457451" y="347665"/>
            <a:ext cx="7155473" cy="1100137"/>
          </a:xfrm>
          <a:noFill/>
          <a:ln/>
        </p:spPr>
        <p:txBody>
          <a:bodyPr>
            <a:normAutofit fontScale="90000"/>
          </a:bodyPr>
          <a:lstStyle/>
          <a:p>
            <a:pPr eaLnBrk="0" hangingPunct="0"/>
            <a:r>
              <a:rPr lang="en-CA" dirty="0"/>
              <a:t>How do Databases</a:t>
            </a:r>
            <a:br>
              <a:rPr lang="en-CA" dirty="0"/>
            </a:br>
            <a:r>
              <a:rPr lang="en-CA" dirty="0"/>
              <a:t> integrate with the Web?</a:t>
            </a:r>
          </a:p>
        </p:txBody>
      </p:sp>
      <p:sp>
        <p:nvSpPr>
          <p:cNvPr id="16387" name="Rectangle 3"/>
          <p:cNvSpPr>
            <a:spLocks noGrp="1" noChangeArrowheads="1"/>
          </p:cNvSpPr>
          <p:nvPr>
            <p:ph type="body" idx="1"/>
          </p:nvPr>
        </p:nvSpPr>
        <p:spPr>
          <a:xfrm>
            <a:off x="2451590" y="1905000"/>
            <a:ext cx="6668965" cy="4519706"/>
          </a:xfrm>
          <a:noFill/>
          <a:ln/>
        </p:spPr>
        <p:txBody>
          <a:bodyPr>
            <a:normAutofit/>
          </a:bodyPr>
          <a:lstStyle/>
          <a:p>
            <a:pPr lvl="1">
              <a:lnSpc>
                <a:spcPct val="90000"/>
              </a:lnSpc>
            </a:pPr>
            <a:r>
              <a:rPr lang="en-CA" dirty="0"/>
              <a:t>Databases</a:t>
            </a:r>
          </a:p>
          <a:p>
            <a:pPr lvl="2">
              <a:lnSpc>
                <a:spcPct val="90000"/>
              </a:lnSpc>
            </a:pPr>
            <a:r>
              <a:rPr lang="en-CA" dirty="0"/>
              <a:t>MS Access</a:t>
            </a:r>
          </a:p>
          <a:p>
            <a:pPr lvl="2">
              <a:lnSpc>
                <a:spcPct val="90000"/>
              </a:lnSpc>
            </a:pPr>
            <a:r>
              <a:rPr lang="en-CA" dirty="0">
                <a:solidFill>
                  <a:srgbClr val="FF0000"/>
                </a:solidFill>
              </a:rPr>
              <a:t>MySQL</a:t>
            </a:r>
            <a:r>
              <a:rPr lang="en-CA" dirty="0"/>
              <a:t>, </a:t>
            </a:r>
            <a:r>
              <a:rPr lang="en-CA" dirty="0" err="1"/>
              <a:t>mSQL</a:t>
            </a:r>
            <a:endParaRPr lang="en-CA" dirty="0"/>
          </a:p>
          <a:p>
            <a:pPr lvl="2">
              <a:lnSpc>
                <a:spcPct val="90000"/>
              </a:lnSpc>
            </a:pPr>
            <a:r>
              <a:rPr lang="en-CA" dirty="0"/>
              <a:t>Oracle, Sybase, MS SQL Server</a:t>
            </a:r>
          </a:p>
          <a:p>
            <a:pPr lvl="1">
              <a:lnSpc>
                <a:spcPct val="90000"/>
              </a:lnSpc>
            </a:pPr>
            <a:r>
              <a:rPr lang="en-CA" dirty="0"/>
              <a:t>Integration tools</a:t>
            </a:r>
          </a:p>
          <a:p>
            <a:pPr lvl="2">
              <a:lnSpc>
                <a:spcPct val="90000"/>
              </a:lnSpc>
            </a:pPr>
            <a:r>
              <a:rPr lang="en-CA" dirty="0">
                <a:solidFill>
                  <a:srgbClr val="FF0000"/>
                </a:solidFill>
              </a:rPr>
              <a:t>Java EE, </a:t>
            </a:r>
            <a:r>
              <a:rPr lang="en-CA" dirty="0"/>
              <a:t>PHP or CGI</a:t>
            </a:r>
            <a:r>
              <a:rPr lang="en-US" dirty="0"/>
              <a:t>, Servlets, JSP, ASP etc.</a:t>
            </a:r>
            <a:endParaRPr lang="en-CA" dirty="0"/>
          </a:p>
          <a:p>
            <a:pPr lvl="2">
              <a:lnSpc>
                <a:spcPct val="90000"/>
              </a:lnSpc>
            </a:pPr>
            <a:r>
              <a:rPr lang="ja-JP" altLang="en-CA" dirty="0">
                <a:latin typeface="Arial"/>
              </a:rPr>
              <a:t>“</a:t>
            </a:r>
            <a:r>
              <a:rPr lang="en-CA" dirty="0"/>
              <a:t>Middleware</a:t>
            </a:r>
            <a:r>
              <a:rPr lang="ja-JP" altLang="en-CA" dirty="0">
                <a:latin typeface="Arial"/>
              </a:rPr>
              <a:t>”</a:t>
            </a:r>
            <a:r>
              <a:rPr lang="en-CA" dirty="0"/>
              <a:t>: e.g. ColdFusion</a:t>
            </a:r>
          </a:p>
          <a:p>
            <a:pPr lvl="1">
              <a:lnSpc>
                <a:spcPct val="90000"/>
              </a:lnSpc>
            </a:pPr>
            <a:r>
              <a:rPr lang="en-CA" dirty="0"/>
              <a:t>Browsers (Firefox, Chrome </a:t>
            </a:r>
            <a:r>
              <a:rPr lang="en-CA" dirty="0" err="1"/>
              <a:t>etc</a:t>
            </a:r>
            <a:r>
              <a:rPr lang="en-CA" dirty="0"/>
              <a:t>)</a:t>
            </a:r>
          </a:p>
          <a:p>
            <a:pPr lvl="2">
              <a:lnSpc>
                <a:spcPct val="90000"/>
              </a:lnSpc>
            </a:pPr>
            <a:r>
              <a:rPr lang="en-CA" dirty="0">
                <a:solidFill>
                  <a:srgbClr val="FF0000"/>
                </a:solidFill>
              </a:rPr>
              <a:t>HTML</a:t>
            </a:r>
          </a:p>
          <a:p>
            <a:pPr lvl="2">
              <a:lnSpc>
                <a:spcPct val="90000"/>
              </a:lnSpc>
            </a:pPr>
            <a:r>
              <a:rPr lang="en-CA" dirty="0">
                <a:solidFill>
                  <a:srgbClr val="FF0000"/>
                </a:solidFill>
              </a:rPr>
              <a:t>CSS</a:t>
            </a:r>
          </a:p>
          <a:p>
            <a:pPr lvl="2">
              <a:lnSpc>
                <a:spcPct val="90000"/>
              </a:lnSpc>
            </a:pPr>
            <a:r>
              <a:rPr lang="en-CA" dirty="0" err="1"/>
              <a:t>Javascript</a:t>
            </a:r>
            <a:endParaRPr lang="en-CA" dirty="0"/>
          </a:p>
          <a:p>
            <a:pPr marL="0" indent="0" eaLnBrk="0" hangingPunct="0">
              <a:buNone/>
            </a:pPr>
            <a:endParaRPr lang="en-CA" sz="2400" dirty="0"/>
          </a:p>
        </p:txBody>
      </p:sp>
    </p:spTree>
    <p:extLst>
      <p:ext uri="{BB962C8B-B14F-4D97-AF65-F5344CB8AC3E}">
        <p14:creationId xmlns:p14="http://schemas.microsoft.com/office/powerpoint/2010/main" val="292673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Web-enabled database technology</a:t>
            </a:r>
          </a:p>
        </p:txBody>
      </p:sp>
      <p:sp>
        <p:nvSpPr>
          <p:cNvPr id="3" name="Content Placeholder 2"/>
          <p:cNvSpPr>
            <a:spLocks noGrp="1"/>
          </p:cNvSpPr>
          <p:nvPr>
            <p:ph idx="1"/>
          </p:nvPr>
        </p:nvSpPr>
        <p:spPr/>
        <p:txBody>
          <a:bodyPr/>
          <a:lstStyle/>
          <a:p>
            <a:pPr marL="0" indent="0">
              <a:buNone/>
            </a:pPr>
            <a:r>
              <a:rPr lang="en-US" dirty="0"/>
              <a:t>Browser – presentation of data</a:t>
            </a:r>
          </a:p>
          <a:p>
            <a:pPr marL="0" indent="0">
              <a:buNone/>
            </a:pPr>
            <a:endParaRPr lang="en-US" dirty="0"/>
          </a:p>
          <a:p>
            <a:pPr marL="0" indent="0">
              <a:buNone/>
            </a:pPr>
            <a:endParaRPr lang="en-US" dirty="0"/>
          </a:p>
          <a:p>
            <a:pPr marL="0" indent="0">
              <a:buNone/>
            </a:pPr>
            <a:r>
              <a:rPr lang="en-US" dirty="0"/>
              <a:t>		Integration layer – logic and functionality</a:t>
            </a:r>
          </a:p>
          <a:p>
            <a:pPr marL="0" indent="0">
              <a:buNone/>
            </a:pPr>
            <a:endParaRPr lang="en-US" dirty="0"/>
          </a:p>
          <a:p>
            <a:pPr marL="0" indent="0">
              <a:buNone/>
            </a:pPr>
            <a:endParaRPr lang="en-US" dirty="0"/>
          </a:p>
          <a:p>
            <a:pPr marL="0" indent="0">
              <a:buNone/>
            </a:pPr>
            <a:endParaRPr lang="en-US" dirty="0"/>
          </a:p>
          <a:p>
            <a:pPr marL="0" indent="0">
              <a:buNone/>
            </a:pPr>
            <a:r>
              <a:rPr lang="en-US" dirty="0"/>
              <a:t>Database – storage of data</a:t>
            </a:r>
          </a:p>
        </p:txBody>
      </p:sp>
      <p:pic>
        <p:nvPicPr>
          <p:cNvPr id="4" name="Picture 3" descr="2 arrow.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295" y="2360705"/>
            <a:ext cx="1016000" cy="866588"/>
          </a:xfrm>
          <a:prstGeom prst="rect">
            <a:avLst/>
          </a:prstGeom>
        </p:spPr>
      </p:pic>
      <p:pic>
        <p:nvPicPr>
          <p:cNvPr id="5" name="Picture 4" descr="2 arrow.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295" y="4183531"/>
            <a:ext cx="1016000" cy="986117"/>
          </a:xfrm>
          <a:prstGeom prst="rect">
            <a:avLst/>
          </a:prstGeom>
        </p:spPr>
      </p:pic>
    </p:spTree>
    <p:extLst>
      <p:ext uri="{BB962C8B-B14F-4D97-AF65-F5344CB8AC3E}">
        <p14:creationId xmlns:p14="http://schemas.microsoft.com/office/powerpoint/2010/main" val="2595959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11702</TotalTime>
  <Words>597</Words>
  <Application>Microsoft Macintosh PowerPoint</Application>
  <PresentationFormat>Widescreen</PresentationFormat>
  <Paragraphs>78</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Monotype Sorts</vt:lpstr>
      <vt:lpstr>Times New Roman</vt:lpstr>
      <vt:lpstr>Office Theme</vt:lpstr>
      <vt:lpstr>IN1013 Databases</vt:lpstr>
      <vt:lpstr>Why are ‘Databases on the Web’ Important?</vt:lpstr>
      <vt:lpstr>Businesses use database technology</vt:lpstr>
      <vt:lpstr>Growing at a rate of %40</vt:lpstr>
      <vt:lpstr>Examples of Websites  Using Databases </vt:lpstr>
      <vt:lpstr>Databases</vt:lpstr>
      <vt:lpstr>Client/Server Architecture</vt:lpstr>
      <vt:lpstr>How do Databases  integrate with the Web?</vt:lpstr>
      <vt:lpstr>Web-enabled database technology</vt:lpstr>
      <vt:lpstr>Client/Server Architecture</vt:lpstr>
      <vt:lpstr>Big Data era – new database technologies</vt:lpstr>
      <vt:lpstr>Why Relational Databases are so widely used</vt:lpstr>
      <vt:lpstr>Next up – Relational Database core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Database Technology</dc:title>
  <dc:creator>Smart, Christopher</dc:creator>
  <cp:lastModifiedBy>Smart, Christopher</cp:lastModifiedBy>
  <cp:revision>17</cp:revision>
  <cp:lastPrinted>2020-08-25T16:01:59Z</cp:lastPrinted>
  <dcterms:created xsi:type="dcterms:W3CDTF">2020-08-17T10:57:38Z</dcterms:created>
  <dcterms:modified xsi:type="dcterms:W3CDTF">2021-10-12T17:42:47Z</dcterms:modified>
</cp:coreProperties>
</file>