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403" r:id="rId2"/>
    <p:sldId id="498" r:id="rId3"/>
    <p:sldId id="406" r:id="rId4"/>
    <p:sldId id="407" r:id="rId5"/>
    <p:sldId id="408" r:id="rId6"/>
    <p:sldId id="409" r:id="rId7"/>
    <p:sldId id="410" r:id="rId8"/>
    <p:sldId id="411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515" r:id="rId18"/>
    <p:sldId id="514" r:id="rId19"/>
    <p:sldId id="469" r:id="rId20"/>
    <p:sldId id="470" r:id="rId21"/>
    <p:sldId id="471" r:id="rId22"/>
    <p:sldId id="472" r:id="rId23"/>
    <p:sldId id="473" r:id="rId24"/>
    <p:sldId id="474" r:id="rId25"/>
    <p:sldId id="437" r:id="rId26"/>
    <p:sldId id="475" r:id="rId27"/>
    <p:sldId id="4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F6901-F284-3D43-A801-358349B38D1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61AE-36AE-0C44-AB3B-6142991C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0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Good place</a:t>
            </a:r>
            <a:r>
              <a:rPr lang="en-GB" baseline="0" dirty="0"/>
              <a:t> for early break?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2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Q: ASK – Can you remember what</a:t>
            </a:r>
            <a:r>
              <a:rPr lang="en-GB" baseline="0" dirty="0"/>
              <a:t> a binary relationship is?</a:t>
            </a:r>
          </a:p>
          <a:p>
            <a:r>
              <a:rPr lang="en-GB" baseline="0" dirty="0"/>
              <a:t>END - If the relationship has attributes … store in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97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PARTICIPATION is 1/0 at START of MULTIPLICITY ?..*</a:t>
            </a:r>
          </a:p>
          <a:p>
            <a:r>
              <a:rPr lang="en-GB" dirty="0"/>
              <a:t>CARDINALITY is</a:t>
            </a:r>
            <a:r>
              <a:rPr lang="en-GB" baseline="0" dirty="0"/>
              <a:t> 1/* at END of MULTIPLICITY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80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e.g. </a:t>
            </a:r>
            <a:r>
              <a:rPr lang="en-GB" baseline="0" dirty="0"/>
              <a:t>Client / Preference in C&amp;B </a:t>
            </a:r>
            <a:r>
              <a:rPr lang="en-GB" baseline="0" dirty="0" err="1"/>
              <a:t>DreamHome</a:t>
            </a:r>
            <a:r>
              <a:rPr lang="en-GB" baseline="0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981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Case B – again, if relationship has entities,</a:t>
            </a:r>
            <a:r>
              <a:rPr lang="en-GB" baseline="0" dirty="0"/>
              <a:t> these are stored in CHILD.</a:t>
            </a:r>
            <a:endParaRPr lang="en-GB" dirty="0"/>
          </a:p>
          <a:p>
            <a:r>
              <a:rPr lang="en-GB" dirty="0"/>
              <a:t>Case C – but</a:t>
            </a:r>
            <a:r>
              <a:rPr lang="en-GB" baseline="0" dirty="0"/>
              <a:t> we always need two relations?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19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34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Here a RELATION</a:t>
            </a:r>
            <a:r>
              <a:rPr lang="en-GB" baseline="0" dirty="0"/>
              <a:t> is generated out of relationship rather than entity.</a:t>
            </a:r>
          </a:p>
          <a:p>
            <a:r>
              <a:rPr lang="en-GB" baseline="0" dirty="0"/>
              <a:t>*:*  as any number of clients may view a property; a property may be viewed by any number of clients</a:t>
            </a:r>
          </a:p>
          <a:p>
            <a:r>
              <a:rPr lang="en-GB" baseline="0" dirty="0"/>
              <a:t>May need attributes of relationship as PK too – see next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615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Here a RELATION</a:t>
            </a:r>
            <a:r>
              <a:rPr lang="en-GB" baseline="0" dirty="0"/>
              <a:t> is generated out of relationship rather than entity.</a:t>
            </a:r>
          </a:p>
          <a:p>
            <a:r>
              <a:rPr lang="en-GB" baseline="0" dirty="0"/>
              <a:t>*:*  as any number of clients may view a property; a property may be viewed by any number of clients</a:t>
            </a:r>
          </a:p>
          <a:p>
            <a:r>
              <a:rPr lang="en-GB" baseline="0" dirty="0"/>
              <a:t>May need attributes of relationship as PK too – see next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86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Movies2actors</a:t>
            </a:r>
            <a:r>
              <a:rPr lang="en-GB" baseline="0" dirty="0"/>
              <a:t> = ACTING: STARRED / ACTEDIN</a:t>
            </a:r>
          </a:p>
          <a:p>
            <a:r>
              <a:rPr lang="en-GB" baseline="0" dirty="0"/>
              <a:t>Movies2directors = DIRECTION : DIRECTED / WASDIRECTEDBY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10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?Q: ASK – comment on</a:t>
            </a:r>
            <a:r>
              <a:rPr lang="en-GB" baseline="0" dirty="0"/>
              <a:t> PKs in booking – what does it allow / disallow?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044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?Q: ASK – comment on</a:t>
            </a:r>
            <a:r>
              <a:rPr lang="en-GB" baseline="0" dirty="0"/>
              <a:t> PKs in booking – what does it allow / disallow?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1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22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Two separate relationships between entities.</a:t>
            </a:r>
          </a:p>
          <a:p>
            <a:r>
              <a:rPr lang="en-GB" dirty="0"/>
              <a:t>Add appropriately re-named</a:t>
            </a:r>
            <a:r>
              <a:rPr lang="en-GB" baseline="0" dirty="0"/>
              <a:t> copy of PK as FK in child relation.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7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Q: ASK – describe</a:t>
            </a:r>
            <a:r>
              <a:rPr lang="en-GB" baseline="0" dirty="0"/>
              <a:t> relationship as it might be specified in requirements / scenario.</a:t>
            </a:r>
            <a:endParaRPr lang="en-GB" dirty="0"/>
          </a:p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Owner CAN have private</a:t>
            </a:r>
            <a:r>
              <a:rPr lang="en-GB" baseline="0" dirty="0"/>
              <a:t> owner or business owner (optional) but not both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83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More specific rules for strong / weak entities</a:t>
            </a:r>
          </a:p>
          <a:p>
            <a:r>
              <a:rPr lang="en-GB" dirty="0"/>
              <a:t>Leave MULTI-VALUE</a:t>
            </a:r>
            <a:r>
              <a:rPr lang="en-GB" baseline="0" dirty="0"/>
              <a:t> attributes until later!</a:t>
            </a:r>
          </a:p>
          <a:p>
            <a:r>
              <a:rPr lang="en-GB" baseline="0" dirty="0"/>
              <a:t>(slide 41)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08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31177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NOTE : Room -&gt; Guest is binary relationship, but CARDINALITY</a:t>
            </a:r>
            <a:r>
              <a:rPr lang="en-GB" baseline="0" dirty="0"/>
              <a:t> </a:t>
            </a:r>
            <a:r>
              <a:rPr lang="en-GB" dirty="0"/>
              <a:t>is not 1:*  (it’s *:*)</a:t>
            </a:r>
          </a:p>
        </p:txBody>
      </p:sp>
    </p:spTree>
    <p:extLst>
      <p:ext uri="{BB962C8B-B14F-4D97-AF65-F5344CB8AC3E}">
        <p14:creationId xmlns:p14="http://schemas.microsoft.com/office/powerpoint/2010/main" val="42131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More specific rules for strong / weak entities</a:t>
            </a:r>
          </a:p>
          <a:p>
            <a:r>
              <a:rPr lang="en-GB" dirty="0"/>
              <a:t>Leave MULTI-VALUE</a:t>
            </a:r>
            <a:r>
              <a:rPr lang="en-GB" baseline="0" dirty="0"/>
              <a:t> attributes until later!</a:t>
            </a:r>
          </a:p>
          <a:p>
            <a:r>
              <a:rPr lang="en-GB" baseline="0" dirty="0"/>
              <a:t>(slide 41)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98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31177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NOTE : Room -&gt; Guest is binary relationship, but CARDINALITY</a:t>
            </a:r>
            <a:r>
              <a:rPr lang="en-GB" baseline="0" dirty="0"/>
              <a:t> </a:t>
            </a:r>
            <a:r>
              <a:rPr lang="en-GB" dirty="0"/>
              <a:t>is not 1:*  (it’s *:*)</a:t>
            </a:r>
          </a:p>
        </p:txBody>
      </p:sp>
    </p:spTree>
    <p:extLst>
      <p:ext uri="{BB962C8B-B14F-4D97-AF65-F5344CB8AC3E}">
        <p14:creationId xmlns:p14="http://schemas.microsoft.com/office/powerpoint/2010/main" val="329542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31177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NOTE : Room -&gt; Guest is binary relationship, but CARDINALITY</a:t>
            </a:r>
            <a:r>
              <a:rPr lang="en-GB" baseline="0" dirty="0"/>
              <a:t> </a:t>
            </a:r>
            <a:r>
              <a:rPr lang="en-GB" dirty="0"/>
              <a:t>is not 1:*  (it’s *:*)</a:t>
            </a:r>
          </a:p>
        </p:txBody>
      </p:sp>
    </p:spTree>
    <p:extLst>
      <p:ext uri="{BB962C8B-B14F-4D97-AF65-F5344CB8AC3E}">
        <p14:creationId xmlns:p14="http://schemas.microsoft.com/office/powerpoint/2010/main" val="1351412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Q: ASK – Can you remember what</a:t>
            </a:r>
            <a:r>
              <a:rPr lang="en-GB" baseline="0" dirty="0"/>
              <a:t> a binary relationship is?</a:t>
            </a:r>
          </a:p>
          <a:p>
            <a:r>
              <a:rPr lang="en-GB" baseline="0" dirty="0"/>
              <a:t>END - If the relationship has attributes … store in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7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736600"/>
            <a:ext cx="6537325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1988" y="4660900"/>
            <a:ext cx="5292725" cy="44148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Q: ASK – Can you remember what</a:t>
            </a:r>
            <a:r>
              <a:rPr lang="en-GB" baseline="0" dirty="0"/>
              <a:t> a binary relationship is?</a:t>
            </a:r>
          </a:p>
          <a:p>
            <a:r>
              <a:rPr lang="en-GB" baseline="0" dirty="0"/>
              <a:t>END - If the relationship has attributes … store in CHILD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1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5379-6086-6C4F-B92B-57AE9964D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ED92E-95CE-9B4D-B2D3-551672E57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08C2-FEF1-6043-B87C-01DBE4BF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9B04-A8C2-6644-9108-AE366E55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4CE0-FBB1-1740-A6B8-76D5C4A3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567D-A444-2241-A368-5285C5AF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E052-7432-0344-AFB3-156B27A3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37A0-DD43-5749-8385-A1869FF3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43C0-9AFD-B54E-B81F-9FA1990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6146-AA06-154D-AE48-20BF1EFC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F6B9F-85FA-514E-8B75-6EC533A9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34DA-41CE-3646-A62F-01FF9EAA9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8ABE-50CC-3641-9084-D1D85A93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EEE1-AAF4-274E-8E42-AA0F3FFA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7AA3-F95A-994F-A9DC-68424467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91B7-DF7D-2C4D-90DE-65AFC9C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0C90-362D-E647-BAB0-791199CB6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F94F-BC11-2D48-BEDF-CC65A41B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385A-C5D1-3347-8CDA-627BCDBE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0763-2ABB-794B-9BAF-78393E91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8678-F180-C748-BD51-41B62737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E0A1-750E-1441-A686-ABC0B3F2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7BFE-A72D-4F4C-A4F3-6208264A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07AA-0178-0F47-A0E2-96C5BC7B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59DE-4FA8-4D41-A6D6-F77A50F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247E-E09F-4A47-A32A-6E498B43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155D-9F97-C94F-8C39-FE5445878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5150-528C-694D-BF59-D3F22CE9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29C2B-EE86-7447-B31E-2FB02764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2BA1-9374-1B49-B353-AA8C0306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B9C0-4AA5-FC46-B57A-3F79D51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1D4D-9236-DE4E-BB5A-ECDCFE63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7D06E-556F-FA45-849C-149DFFEE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F1BF6-E65D-1D42-8735-1AD4563CB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3BA77-E3F9-464F-8127-2B74DACA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EF3F5-F248-9D46-B89D-66259854D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20AC2-5458-1C49-A18F-8FE962C6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5E7F3-42DA-7946-980E-796AAB47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1C353-9B17-9143-ABBD-1FF02AB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F4B0-230D-A141-BFA1-76ABD578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4B89B-3943-D844-B115-115C4E4A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ABE42-1F1A-EA49-8FDE-B86FA183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C1DA2-F0D2-824B-8132-1AB9E409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0463A-C4BA-5D49-9BFA-FBD991D2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94C77-62B2-6E43-9626-FE26E403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F1C3-50B8-6846-93E3-9573D86C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7AB-7D5C-254C-A87E-3CEF3311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C8FF-0618-2B4D-B47D-C4AD03DC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3B4E2-1D5F-0049-820B-5B0552273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F54F3-6486-BC47-B251-8D3B56A9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A3BC-26FF-ED4E-9B0F-741DCAA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3FDF-8C2B-414C-A3F5-AB852F47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5442-0604-D84D-A9CC-BAFA0730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DFD22-5496-7744-B1FE-C923E568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5B059-2AAB-314D-877B-FDC29471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68613-E2C5-1B49-862A-2B5F95EE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89FA-55EA-A242-9F30-1F411342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3135E-0B89-5248-A6BF-1286D1AE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04764-6CC7-9E46-8E82-C00F9F9E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EC5F-4129-9146-928D-B23D52E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DE44-EDF7-1145-9E84-FEDA83E51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2855-AFCA-6948-91BD-61C9ACBC116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78C2-A187-304A-B87A-EACFBEEA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CF8D-180B-8A44-8291-623CD925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2959-9DD3-CB4E-8F86-31B04804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4000" dirty="0">
                <a:latin typeface="+mj-lt"/>
              </a:rPr>
              <a:t>Translating from an ER model to a Relational model</a:t>
            </a:r>
          </a:p>
          <a:p>
            <a:endParaRPr lang="en-GB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6112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relationships		</a:t>
            </a:r>
            <a:r>
              <a:rPr lang="en-GB" dirty="0"/>
              <a:t>1:*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3512" y="1484784"/>
            <a:ext cx="8784976" cy="50691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highlight>
                  <a:srgbClr val="FFFF00"/>
                </a:highlight>
              </a:rPr>
              <a:t>For each 1:* binary relationship …</a:t>
            </a:r>
          </a:p>
          <a:p>
            <a:pPr marL="857250" lvl="1" indent="-457200"/>
            <a:r>
              <a:rPr lang="en-GB" sz="1800" dirty="0">
                <a:highlight>
                  <a:srgbClr val="FFFF00"/>
                </a:highlight>
              </a:rPr>
              <a:t>the entity on the ‘</a:t>
            </a:r>
            <a:r>
              <a:rPr lang="en-GB" sz="1800" b="1" dirty="0">
                <a:highlight>
                  <a:srgbClr val="FFFF00"/>
                </a:highlight>
              </a:rPr>
              <a:t>one side</a:t>
            </a:r>
            <a:r>
              <a:rPr lang="en-GB" sz="1800" dirty="0">
                <a:highlight>
                  <a:srgbClr val="FFFF00"/>
                </a:highlight>
              </a:rPr>
              <a:t>’ of the relationship is designated as </a:t>
            </a:r>
            <a:r>
              <a:rPr lang="en-GB" sz="1800" b="1" dirty="0">
                <a:highlight>
                  <a:srgbClr val="FFFF00"/>
                </a:highlight>
              </a:rPr>
              <a:t>parent</a:t>
            </a:r>
          </a:p>
          <a:p>
            <a:pPr marL="857250" lvl="1" indent="-457200"/>
            <a:r>
              <a:rPr lang="en-GB" sz="1800" dirty="0">
                <a:highlight>
                  <a:srgbClr val="FFFF00"/>
                </a:highlight>
              </a:rPr>
              <a:t>the entity on the ‘</a:t>
            </a:r>
            <a:r>
              <a:rPr lang="en-GB" sz="1800" b="1" dirty="0">
                <a:highlight>
                  <a:srgbClr val="FFFF00"/>
                </a:highlight>
              </a:rPr>
              <a:t>many side</a:t>
            </a:r>
            <a:r>
              <a:rPr lang="en-GB" sz="1800" dirty="0">
                <a:highlight>
                  <a:srgbClr val="FFFF00"/>
                </a:highlight>
              </a:rPr>
              <a:t>’ is designated as </a:t>
            </a:r>
            <a:r>
              <a:rPr lang="en-GB" sz="1800" b="1" dirty="0">
                <a:highlight>
                  <a:srgbClr val="FFFF00"/>
                </a:highlight>
              </a:rPr>
              <a:t>child</a:t>
            </a:r>
            <a:endParaRPr lang="en-GB" sz="1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GB" sz="2400" dirty="0">
                <a:highlight>
                  <a:srgbClr val="FFFF00"/>
                </a:highlight>
              </a:rPr>
              <a:t>To represent this relationship …</a:t>
            </a:r>
          </a:p>
          <a:p>
            <a:pPr marL="914400" lvl="1" indent="-514350"/>
            <a:r>
              <a:rPr lang="en-GB" sz="1800" dirty="0">
                <a:highlight>
                  <a:srgbClr val="FFFF00"/>
                </a:highlight>
              </a:rPr>
              <a:t>post a copy of the primary key attribute(s) of parent entity into the relation representing the child entity, to act as a foreign key. </a:t>
            </a:r>
            <a:endParaRPr lang="en-GB" i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GB" sz="2400" i="1" dirty="0"/>
              <a:t>Example:</a:t>
            </a:r>
            <a:r>
              <a:rPr lang="en-GB" sz="2400" dirty="0"/>
              <a:t> Staff-Client relationship is 1-many (1:*)</a:t>
            </a:r>
          </a:p>
          <a:p>
            <a:pPr lvl="1">
              <a:lnSpc>
                <a:spcPct val="100000"/>
              </a:lnSpc>
            </a:pPr>
            <a:endParaRPr lang="en-GB" sz="1800" dirty="0"/>
          </a:p>
          <a:p>
            <a:pPr marL="457200" lvl="1" indent="0">
              <a:lnSpc>
                <a:spcPct val="60000"/>
              </a:lnSpc>
              <a:buNone/>
            </a:pPr>
            <a:endParaRPr lang="en-GB" sz="1800" i="1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61753" y="4665330"/>
            <a:ext cx="5021560" cy="1415772"/>
            <a:chOff x="2286744" y="5229200"/>
            <a:chExt cx="5021560" cy="1415772"/>
          </a:xfrm>
        </p:grpSpPr>
        <p:grpSp>
          <p:nvGrpSpPr>
            <p:cNvPr id="4" name="Group 3"/>
            <p:cNvGrpSpPr/>
            <p:nvPr/>
          </p:nvGrpSpPr>
          <p:grpSpPr>
            <a:xfrm>
              <a:off x="2286744" y="5229200"/>
              <a:ext cx="1440160" cy="1415772"/>
              <a:chOff x="3600000" y="360000"/>
              <a:chExt cx="1440160" cy="141577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600000" y="360000"/>
                <a:ext cx="144016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Staff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00000" y="606221"/>
                <a:ext cx="1440160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u="sng" dirty="0" err="1"/>
                  <a:t>staffNo</a:t>
                </a:r>
                <a:r>
                  <a:rPr lang="en-GB" sz="1000" dirty="0"/>
                  <a:t> {PK}</a:t>
                </a:r>
              </a:p>
              <a:p>
                <a:r>
                  <a:rPr lang="en-GB" sz="1000" dirty="0"/>
                  <a:t>name</a:t>
                </a:r>
              </a:p>
              <a:p>
                <a:pPr defTabSz="180975"/>
                <a:r>
                  <a:rPr lang="en-GB" sz="1000" dirty="0"/>
                  <a:t>	</a:t>
                </a:r>
                <a:r>
                  <a:rPr lang="en-GB" sz="1000" dirty="0" err="1"/>
                  <a:t>fName</a:t>
                </a:r>
                <a:endParaRPr lang="en-GB" sz="1000" dirty="0"/>
              </a:p>
              <a:p>
                <a:pPr defTabSz="180975"/>
                <a:r>
                  <a:rPr lang="en-GB" sz="1000" dirty="0"/>
                  <a:t>	</a:t>
                </a:r>
                <a:r>
                  <a:rPr lang="en-GB" sz="1000" dirty="0" err="1"/>
                  <a:t>lName</a:t>
                </a:r>
                <a:endParaRPr lang="en-GB" sz="1000" dirty="0"/>
              </a:p>
              <a:p>
                <a:pPr defTabSz="180975"/>
                <a:r>
                  <a:rPr lang="en-GB" sz="1000" dirty="0"/>
                  <a:t>position</a:t>
                </a:r>
              </a:p>
              <a:p>
                <a:pPr defTabSz="180975"/>
                <a:r>
                  <a:rPr lang="en-GB" sz="1000" dirty="0"/>
                  <a:t>sex</a:t>
                </a:r>
              </a:p>
              <a:p>
                <a:pPr defTabSz="180975"/>
                <a:r>
                  <a:rPr lang="en-GB" sz="1000" dirty="0"/>
                  <a:t>DOB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68144" y="5229200"/>
              <a:ext cx="1440160" cy="1107995"/>
              <a:chOff x="3600000" y="360000"/>
              <a:chExt cx="1440160" cy="110799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600000" y="360000"/>
                <a:ext cx="144016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Client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00000" y="606221"/>
                <a:ext cx="1440160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u="sng" dirty="0" err="1"/>
                  <a:t>clientNo</a:t>
                </a:r>
                <a:r>
                  <a:rPr lang="en-GB" sz="1000" dirty="0"/>
                  <a:t> {PK}</a:t>
                </a:r>
              </a:p>
              <a:p>
                <a:r>
                  <a:rPr lang="en-GB" sz="1000" dirty="0"/>
                  <a:t>name</a:t>
                </a:r>
              </a:p>
              <a:p>
                <a:pPr defTabSz="180975"/>
                <a:r>
                  <a:rPr lang="en-GB" sz="1000" dirty="0"/>
                  <a:t>	</a:t>
                </a:r>
                <a:r>
                  <a:rPr lang="en-GB" sz="1000" dirty="0" err="1"/>
                  <a:t>fName</a:t>
                </a:r>
                <a:endParaRPr lang="en-GB" sz="1000" dirty="0"/>
              </a:p>
              <a:p>
                <a:pPr defTabSz="180975"/>
                <a:r>
                  <a:rPr lang="en-GB" sz="1000" dirty="0"/>
                  <a:t>	</a:t>
                </a:r>
                <a:r>
                  <a:rPr lang="en-GB" sz="1000" dirty="0" err="1"/>
                  <a:t>lName</a:t>
                </a:r>
                <a:endParaRPr lang="en-GB" sz="1000" dirty="0"/>
              </a:p>
              <a:p>
                <a:pPr defTabSz="180975"/>
                <a:r>
                  <a:rPr lang="en-GB" sz="1000" dirty="0" err="1"/>
                  <a:t>telNo</a:t>
                </a:r>
                <a:endParaRPr lang="en-GB" sz="1000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583153" y="5126995"/>
            <a:ext cx="2160000" cy="246221"/>
            <a:chOff x="2520000" y="2160000"/>
            <a:chExt cx="4320000" cy="246221"/>
          </a:xfrm>
        </p:grpSpPr>
        <p:sp>
          <p:nvSpPr>
            <p:cNvPr id="11" name="TextBox 10"/>
            <p:cNvSpPr txBox="1"/>
            <p:nvPr/>
          </p:nvSpPr>
          <p:spPr>
            <a:xfrm>
              <a:off x="2520000" y="2160000"/>
              <a:ext cx="8747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1 .. 1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520000" y="2406221"/>
              <a:ext cx="43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57708" y="2160000"/>
              <a:ext cx="8822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000" dirty="0"/>
                <a:t>1 .. 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34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relationships		</a:t>
            </a:r>
            <a:r>
              <a:rPr lang="en-GB" dirty="0"/>
              <a:t>1:*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3512" y="1484784"/>
            <a:ext cx="8784976" cy="50691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dirty="0"/>
              <a:t>For each 1:* binary relationship …</a:t>
            </a:r>
          </a:p>
          <a:p>
            <a:pPr marL="857250" lvl="1" indent="-457200"/>
            <a:r>
              <a:rPr lang="en-GB" sz="1800" dirty="0"/>
              <a:t>the entity on the ‘</a:t>
            </a:r>
            <a:r>
              <a:rPr lang="en-GB" sz="1800" b="1" dirty="0"/>
              <a:t>one side</a:t>
            </a:r>
            <a:r>
              <a:rPr lang="en-GB" sz="1800" dirty="0"/>
              <a:t>’ of the relationship is designated as </a:t>
            </a:r>
            <a:r>
              <a:rPr lang="en-GB" sz="1800" b="1" dirty="0"/>
              <a:t>parent</a:t>
            </a:r>
          </a:p>
          <a:p>
            <a:pPr marL="857250" lvl="1" indent="-457200"/>
            <a:r>
              <a:rPr lang="en-GB" sz="1800" dirty="0"/>
              <a:t>the entity on the ‘</a:t>
            </a:r>
            <a:r>
              <a:rPr lang="en-GB" sz="1800" b="1" dirty="0"/>
              <a:t>many side</a:t>
            </a:r>
            <a:r>
              <a:rPr lang="en-GB" sz="1800" dirty="0"/>
              <a:t>’ is designated as </a:t>
            </a:r>
            <a:r>
              <a:rPr lang="en-GB" sz="1800" b="1" dirty="0"/>
              <a:t>child</a:t>
            </a: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sz="2400" dirty="0"/>
              <a:t>To represent this relationship …</a:t>
            </a:r>
          </a:p>
          <a:p>
            <a:pPr marL="914400" lvl="1" indent="-514350"/>
            <a:r>
              <a:rPr lang="en-GB" sz="1800" dirty="0"/>
              <a:t>post a copy of the primary key attribute(s) of parent entity into the relation representing the child entity, to act as a foreign key. </a:t>
            </a:r>
            <a:endParaRPr lang="en-GB" i="1" dirty="0"/>
          </a:p>
          <a:p>
            <a:pPr>
              <a:lnSpc>
                <a:spcPct val="150000"/>
              </a:lnSpc>
            </a:pPr>
            <a:r>
              <a:rPr lang="en-GB" sz="2400" i="1" dirty="0"/>
              <a:t>Example:</a:t>
            </a:r>
            <a:r>
              <a:rPr lang="en-GB" sz="2400" dirty="0"/>
              <a:t> Staff-Client relationship is 1-many (1:*)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Staff (</a:t>
            </a:r>
            <a:r>
              <a:rPr lang="en-GB" sz="1800" b="1" u="sng" dirty="0" err="1"/>
              <a:t>staffNo</a:t>
            </a:r>
            <a:r>
              <a:rPr lang="en-GB" sz="1800" dirty="0"/>
              <a:t>, </a:t>
            </a:r>
            <a:r>
              <a:rPr lang="en-GB" sz="1800" dirty="0" err="1"/>
              <a:t>fName</a:t>
            </a:r>
            <a:r>
              <a:rPr lang="en-GB" sz="1800" dirty="0"/>
              <a:t>, </a:t>
            </a:r>
            <a:r>
              <a:rPr lang="en-GB" sz="1800" dirty="0" err="1"/>
              <a:t>lName</a:t>
            </a:r>
            <a:r>
              <a:rPr lang="en-GB" sz="1800" dirty="0"/>
              <a:t>, position, sex, DOB)		PARENT</a:t>
            </a:r>
          </a:p>
          <a:p>
            <a:pPr lvl="1">
              <a:lnSpc>
                <a:spcPct val="60000"/>
              </a:lnSpc>
            </a:pPr>
            <a:r>
              <a:rPr lang="en-GB" sz="1800" dirty="0"/>
              <a:t>Client (</a:t>
            </a:r>
            <a:r>
              <a:rPr lang="en-GB" sz="1800" b="1" u="sng" dirty="0" err="1"/>
              <a:t>clientNo</a:t>
            </a:r>
            <a:r>
              <a:rPr lang="en-GB" sz="1800" dirty="0"/>
              <a:t>, </a:t>
            </a:r>
            <a:r>
              <a:rPr lang="en-GB" sz="1800" dirty="0" err="1"/>
              <a:t>fName</a:t>
            </a:r>
            <a:r>
              <a:rPr lang="en-GB" sz="1800" dirty="0"/>
              <a:t>, </a:t>
            </a:r>
            <a:r>
              <a:rPr lang="en-GB" sz="1800" dirty="0" err="1"/>
              <a:t>lName</a:t>
            </a:r>
            <a:r>
              <a:rPr lang="en-GB" sz="1800" dirty="0"/>
              <a:t>, </a:t>
            </a:r>
            <a:r>
              <a:rPr lang="en-GB" sz="1800" dirty="0" err="1"/>
              <a:t>telNo</a:t>
            </a:r>
            <a:r>
              <a:rPr lang="en-GB" sz="1800" dirty="0"/>
              <a:t>, </a:t>
            </a:r>
            <a:r>
              <a:rPr lang="en-GB" sz="1800" dirty="0" err="1">
                <a:solidFill>
                  <a:srgbClr val="FF0000"/>
                </a:solidFill>
              </a:rPr>
              <a:t>staffNo</a:t>
            </a:r>
            <a:r>
              <a:rPr lang="en-GB" sz="1800" dirty="0"/>
              <a:t>)		CHILD		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GB" sz="1800" i="1" dirty="0">
                <a:solidFill>
                  <a:srgbClr val="FF0000"/>
                </a:solidFill>
              </a:rPr>
              <a:t>	</a:t>
            </a:r>
            <a:r>
              <a:rPr lang="en-GB" sz="1800" i="1" dirty="0" err="1">
                <a:solidFill>
                  <a:srgbClr val="FF0000"/>
                </a:solidFill>
              </a:rPr>
              <a:t>staffNo</a:t>
            </a:r>
            <a:r>
              <a:rPr lang="en-GB" sz="1800" i="1" dirty="0">
                <a:solidFill>
                  <a:srgbClr val="FF0000"/>
                </a:solidFill>
              </a:rPr>
              <a:t> is FK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GB" sz="1800" dirty="0"/>
              <a:t>	FOREIGN KEY </a:t>
            </a:r>
            <a:r>
              <a:rPr lang="en-GB" sz="1800" dirty="0" err="1"/>
              <a:t>staffNo</a:t>
            </a:r>
            <a:r>
              <a:rPr lang="en-GB" sz="1800" dirty="0"/>
              <a:t> references Staff (</a:t>
            </a:r>
            <a:r>
              <a:rPr lang="en-GB" sz="1800" dirty="0" err="1"/>
              <a:t>staffNo</a:t>
            </a:r>
            <a:r>
              <a:rPr lang="en-GB" sz="1800" dirty="0"/>
              <a:t>)</a:t>
            </a:r>
            <a:endParaRPr lang="en-GB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6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relationships		</a:t>
            </a:r>
            <a:r>
              <a:rPr lang="en-GB" dirty="0"/>
              <a:t>1:*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50691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Relationships with attributes …</a:t>
            </a:r>
          </a:p>
          <a:p>
            <a:pPr marL="857250" lvl="1" indent="-457200"/>
            <a:r>
              <a:rPr lang="en-GB" sz="2000" dirty="0">
                <a:highlight>
                  <a:srgbClr val="FFFF00"/>
                </a:highlight>
              </a:rPr>
              <a:t>all relationship attributes are posted to the </a:t>
            </a:r>
            <a:r>
              <a:rPr lang="en-GB" sz="2000" b="1" dirty="0">
                <a:highlight>
                  <a:srgbClr val="FFFF00"/>
                </a:highlight>
              </a:rPr>
              <a:t>child relation</a:t>
            </a:r>
          </a:p>
          <a:p>
            <a:pPr marL="400050" lvl="1" indent="0">
              <a:buNone/>
            </a:pPr>
            <a:r>
              <a:rPr lang="en-GB" sz="2000" dirty="0">
                <a:highlight>
                  <a:srgbClr val="FFFF00"/>
                </a:highlight>
              </a:rPr>
              <a:t>		(as attribute for relationship will have </a:t>
            </a:r>
            <a:r>
              <a:rPr lang="en-GB" sz="2000" i="1" dirty="0">
                <a:highlight>
                  <a:srgbClr val="FFFF00"/>
                </a:highlight>
              </a:rPr>
              <a:t>many</a:t>
            </a:r>
            <a:r>
              <a:rPr lang="en-GB" sz="2000" dirty="0">
                <a:highlight>
                  <a:srgbClr val="FFFF00"/>
                </a:highlight>
              </a:rPr>
              <a:t> values)</a:t>
            </a:r>
          </a:p>
        </p:txBody>
      </p:sp>
    </p:spTree>
    <p:extLst>
      <p:ext uri="{BB962C8B-B14F-4D97-AF65-F5344CB8AC3E}">
        <p14:creationId xmlns:p14="http://schemas.microsoft.com/office/powerpoint/2010/main" val="397146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7448" y="-1310764"/>
            <a:ext cx="9921552" cy="85561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55000" b="1" dirty="0">
                <a:solidFill>
                  <a:schemeClr val="bg1">
                    <a:lumMod val="75000"/>
                  </a:schemeClr>
                </a:solidFill>
                <a:cs typeface="Impact"/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9372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relationships:		</a:t>
            </a:r>
            <a:r>
              <a:rPr lang="en-GB" dirty="0"/>
              <a:t>1:1 binary (1/4)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5520" y="1484784"/>
            <a:ext cx="8892480" cy="5373216"/>
          </a:xfrm>
        </p:spPr>
        <p:txBody>
          <a:bodyPr>
            <a:normAutofit fontScale="92500" lnSpcReduction="10000"/>
          </a:bodyPr>
          <a:lstStyle/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68000"/>
              <a:buNone/>
            </a:pPr>
            <a:r>
              <a:rPr lang="en-GB" b="1" dirty="0">
                <a:solidFill>
                  <a:srgbClr val="000000"/>
                </a:solidFill>
                <a:highlight>
                  <a:srgbClr val="FFFF00"/>
                </a:highlight>
              </a:rPr>
              <a:t>participation constraints </a:t>
            </a: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</a:rPr>
              <a:t>used to decide whether best to represent the relationship by …</a:t>
            </a:r>
          </a:p>
          <a:p>
            <a:pPr marL="1024128" lvl="2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GB" sz="2900" dirty="0">
                <a:highlight>
                  <a:srgbClr val="FFFF00"/>
                </a:highlight>
              </a:rPr>
              <a:t>combining the entities involved into one relation, or </a:t>
            </a:r>
          </a:p>
          <a:p>
            <a:pPr marL="1024128" lvl="2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GB" sz="2900" dirty="0">
                <a:highlight>
                  <a:srgbClr val="FFFF00"/>
                </a:highlight>
              </a:rPr>
              <a:t>creating two relations and posting copy of PK from one relation to other </a:t>
            </a:r>
          </a:p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68000"/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68000"/>
              <a:buNone/>
            </a:pPr>
            <a:r>
              <a:rPr lang="en-GB" dirty="0">
                <a:solidFill>
                  <a:schemeClr val="tx1"/>
                </a:solidFill>
              </a:rPr>
              <a:t>Consider the following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lphaLcParenR"/>
            </a:pPr>
            <a:r>
              <a:rPr lang="en-GB" sz="2900" b="1" dirty="0"/>
              <a:t>mandatory</a:t>
            </a:r>
            <a:r>
              <a:rPr lang="en-GB" sz="2900" dirty="0"/>
              <a:t> participation on </a:t>
            </a:r>
            <a:r>
              <a:rPr lang="en-GB" sz="2900" b="1" dirty="0"/>
              <a:t>both</a:t>
            </a:r>
            <a:r>
              <a:rPr lang="en-GB" sz="2900" dirty="0"/>
              <a:t> sides of 1:1 relationship;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lphaLcParenR"/>
            </a:pPr>
            <a:r>
              <a:rPr lang="en-GB" sz="2900" b="1" dirty="0"/>
              <a:t>mandatory</a:t>
            </a:r>
            <a:r>
              <a:rPr lang="en-GB" sz="2900" dirty="0"/>
              <a:t> participation on </a:t>
            </a:r>
            <a:r>
              <a:rPr lang="en-GB" sz="2900" b="1" dirty="0"/>
              <a:t>one</a:t>
            </a:r>
            <a:r>
              <a:rPr lang="en-GB" sz="2900" dirty="0"/>
              <a:t> side of 1:1 relationship;</a:t>
            </a:r>
          </a:p>
          <a:p>
            <a:pPr marL="914400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lphaLcParenR"/>
            </a:pPr>
            <a:r>
              <a:rPr lang="en-GB" sz="2900" b="1" dirty="0"/>
              <a:t>optional</a:t>
            </a:r>
            <a:r>
              <a:rPr lang="en-GB" sz="2900" dirty="0"/>
              <a:t> participation on </a:t>
            </a:r>
            <a:r>
              <a:rPr lang="en-GB" sz="2900" b="1" dirty="0"/>
              <a:t>both</a:t>
            </a:r>
            <a:r>
              <a:rPr lang="en-GB" sz="2900" dirty="0"/>
              <a:t> sides of 1:1 relationship</a:t>
            </a:r>
          </a:p>
          <a:p>
            <a:pPr marL="365760" lvl="1" indent="-256032">
              <a:lnSpc>
                <a:spcPct val="110000"/>
              </a:lnSpc>
              <a:spcBef>
                <a:spcPts val="600"/>
              </a:spcBef>
              <a:buSzPct val="68000"/>
              <a:buFont typeface="Wingdings 3"/>
              <a:buChar char="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relationships:		</a:t>
            </a:r>
            <a:r>
              <a:rPr lang="en-GB" dirty="0"/>
              <a:t>1:1 binary (2/4)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5520" y="1916832"/>
            <a:ext cx="8892480" cy="4941168"/>
          </a:xfrm>
        </p:spPr>
        <p:txBody>
          <a:bodyPr>
            <a:normAutofit/>
          </a:bodyPr>
          <a:lstStyle/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68000"/>
              <a:buNone/>
            </a:pPr>
            <a:r>
              <a:rPr lang="en-GB" dirty="0">
                <a:solidFill>
                  <a:srgbClr val="000000"/>
                </a:solidFill>
              </a:rPr>
              <a:t>Case a)		</a:t>
            </a:r>
            <a:r>
              <a:rPr lang="en-GB" b="1" dirty="0">
                <a:solidFill>
                  <a:srgbClr val="000000"/>
                </a:solidFill>
                <a:highlight>
                  <a:srgbClr val="FFFF00"/>
                </a:highlight>
              </a:rPr>
              <a:t>Mandatory-on-both-sides</a:t>
            </a:r>
          </a:p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100000"/>
              <a:buNone/>
            </a:pPr>
            <a:r>
              <a:rPr lang="en-GB" sz="2100" dirty="0">
                <a:solidFill>
                  <a:srgbClr val="000000"/>
                </a:solidFill>
                <a:highlight>
                  <a:srgbClr val="FFFF00"/>
                </a:highlight>
              </a:rPr>
              <a:t>	Combine entities involved into </a:t>
            </a:r>
            <a:r>
              <a:rPr lang="en-GB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one relation.</a:t>
            </a:r>
          </a:p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100000"/>
              <a:buNone/>
            </a:pPr>
            <a:r>
              <a:rPr lang="en-GB" sz="2100" dirty="0">
                <a:solidFill>
                  <a:srgbClr val="000000"/>
                </a:solidFill>
                <a:highlight>
                  <a:srgbClr val="FFFF00"/>
                </a:highlight>
              </a:rPr>
              <a:t>	Choose one of PKs of original entities as PK of new relation.</a:t>
            </a:r>
          </a:p>
          <a:p>
            <a:pPr marL="109728" lvl="1" indent="0">
              <a:lnSpc>
                <a:spcPct val="110000"/>
              </a:lnSpc>
              <a:spcBef>
                <a:spcPts val="600"/>
              </a:spcBef>
              <a:buSzPct val="100000"/>
              <a:buNone/>
            </a:pPr>
            <a:r>
              <a:rPr lang="en-GB" sz="2100" dirty="0">
                <a:solidFill>
                  <a:srgbClr val="000000"/>
                </a:solidFill>
                <a:highlight>
                  <a:srgbClr val="FFFF00"/>
                </a:highlight>
              </a:rPr>
              <a:t>	Other PK (if one exists) is an alternate key. </a:t>
            </a:r>
          </a:p>
        </p:txBody>
      </p:sp>
    </p:spTree>
    <p:extLst>
      <p:ext uri="{BB962C8B-B14F-4D97-AF65-F5344CB8AC3E}">
        <p14:creationId xmlns:p14="http://schemas.microsoft.com/office/powerpoint/2010/main" val="39207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relationships:		</a:t>
            </a:r>
            <a:r>
              <a:rPr lang="en-GB" dirty="0"/>
              <a:t>1:1 binary (3/4)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1464" y="1484784"/>
            <a:ext cx="9721080" cy="5472608"/>
          </a:xfrm>
        </p:spPr>
        <p:txBody>
          <a:bodyPr>
            <a:normAutofit/>
          </a:bodyPr>
          <a:lstStyle/>
          <a:p>
            <a:pPr marL="109728" lvl="1" indent="0">
              <a:buSzPct val="68000"/>
              <a:buNone/>
            </a:pPr>
            <a:r>
              <a:rPr lang="en-GB" sz="3600" dirty="0">
                <a:solidFill>
                  <a:srgbClr val="000000"/>
                </a:solidFill>
              </a:rPr>
              <a:t>Case b)		</a:t>
            </a:r>
            <a:r>
              <a:rPr lang="en-GB" sz="3600" b="1" dirty="0">
                <a:solidFill>
                  <a:srgbClr val="000000"/>
                </a:solidFill>
                <a:highlight>
                  <a:srgbClr val="FFFF00"/>
                </a:highlight>
              </a:rPr>
              <a:t>Mandatory-on-one-side</a:t>
            </a:r>
          </a:p>
          <a:p>
            <a:pPr marL="109728" lvl="1" indent="0">
              <a:buSzPct val="68000"/>
              <a:buNone/>
            </a:pPr>
            <a:r>
              <a:rPr lang="en-GB" dirty="0">
                <a:highlight>
                  <a:srgbClr val="FFFF00"/>
                </a:highlight>
              </a:rPr>
              <a:t>Entity type with </a:t>
            </a:r>
            <a:r>
              <a:rPr lang="en-GB" b="1" dirty="0">
                <a:highlight>
                  <a:srgbClr val="FFFF00"/>
                </a:highlight>
              </a:rPr>
              <a:t>optional participation </a:t>
            </a:r>
            <a:r>
              <a:rPr lang="en-GB" dirty="0">
                <a:highlight>
                  <a:srgbClr val="FFFF00"/>
                </a:highlight>
              </a:rPr>
              <a:t>in relationship designated as </a:t>
            </a:r>
            <a:r>
              <a:rPr lang="en-GB" b="1" dirty="0">
                <a:highlight>
                  <a:srgbClr val="FFFF00"/>
                </a:highlight>
              </a:rPr>
              <a:t>parent </a:t>
            </a:r>
            <a:r>
              <a:rPr lang="en-GB" dirty="0">
                <a:highlight>
                  <a:srgbClr val="FFFF00"/>
                </a:highlight>
              </a:rPr>
              <a:t>Entity type with </a:t>
            </a:r>
            <a:r>
              <a:rPr lang="en-GB" b="1" dirty="0">
                <a:highlight>
                  <a:srgbClr val="FFFF00"/>
                </a:highlight>
              </a:rPr>
              <a:t>mandatory participation </a:t>
            </a:r>
            <a:r>
              <a:rPr lang="en-GB" dirty="0">
                <a:highlight>
                  <a:srgbClr val="FFFF00"/>
                </a:highlight>
              </a:rPr>
              <a:t>designated as </a:t>
            </a:r>
            <a:r>
              <a:rPr lang="en-GB" b="1" dirty="0">
                <a:highlight>
                  <a:srgbClr val="FFFF00"/>
                </a:highlight>
              </a:rPr>
              <a:t>child</a:t>
            </a:r>
            <a:endParaRPr lang="en-GB" dirty="0">
              <a:highlight>
                <a:srgbClr val="FFFF00"/>
              </a:highlight>
            </a:endParaRPr>
          </a:p>
          <a:p>
            <a:pPr marL="109728" lvl="1" indent="0">
              <a:buSzPct val="68000"/>
              <a:buNone/>
            </a:pPr>
            <a:r>
              <a:rPr lang="en-GB" dirty="0">
                <a:highlight>
                  <a:srgbClr val="FFFF00"/>
                </a:highlight>
              </a:rPr>
              <a:t>Create </a:t>
            </a:r>
            <a:r>
              <a:rPr 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two relations</a:t>
            </a:r>
            <a:endParaRPr lang="en-GB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copy PK of parent entity into the relation representing the child entity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if relationship has one or more attributes, these should follow posting of primary key to child relation</a:t>
            </a:r>
          </a:p>
          <a:p>
            <a:pPr lvl="1">
              <a:lnSpc>
                <a:spcPct val="70000"/>
              </a:lnSpc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87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Example: </a:t>
            </a:r>
            <a:r>
              <a:rPr lang="en-GB" dirty="0"/>
              <a:t>Client states Preference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51585" y="1484784"/>
            <a:ext cx="6875459" cy="564338"/>
            <a:chOff x="4829885" y="3335754"/>
            <a:chExt cx="3107615" cy="255073"/>
          </a:xfrm>
        </p:grpSpPr>
        <p:grpSp>
          <p:nvGrpSpPr>
            <p:cNvPr id="13" name="Group 12"/>
            <p:cNvGrpSpPr/>
            <p:nvPr/>
          </p:nvGrpSpPr>
          <p:grpSpPr>
            <a:xfrm>
              <a:off x="5428250" y="3341805"/>
              <a:ext cx="1747750" cy="166933"/>
              <a:chOff x="2520000" y="812805"/>
              <a:chExt cx="2160000" cy="166933"/>
            </a:xfrm>
          </p:grpSpPr>
          <p:sp>
            <p:nvSpPr>
              <p:cNvPr id="14" name="TextBox 29"/>
              <p:cNvSpPr txBox="1"/>
              <p:nvPr/>
            </p:nvSpPr>
            <p:spPr>
              <a:xfrm>
                <a:off x="3343655" y="812805"/>
                <a:ext cx="512690" cy="166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States </a:t>
                </a:r>
                <a:r>
                  <a:rPr lang="en-GB" sz="1000" dirty="0">
                    <a:sym typeface="Wingdings 3"/>
                  </a:rPr>
                  <a:t></a:t>
                </a:r>
                <a:endParaRPr lang="en-GB" sz="10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520000" y="966221"/>
                <a:ext cx="21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428750" y="3335754"/>
              <a:ext cx="1751731" cy="186895"/>
              <a:chOff x="2520000" y="2246754"/>
              <a:chExt cx="4331079" cy="186895"/>
            </a:xfrm>
          </p:grpSpPr>
          <p:sp>
            <p:nvSpPr>
              <p:cNvPr id="17" name="TextBox 32"/>
              <p:cNvSpPr txBox="1"/>
              <p:nvPr/>
            </p:nvSpPr>
            <p:spPr>
              <a:xfrm>
                <a:off x="2531079" y="2252805"/>
                <a:ext cx="768862" cy="18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dirty="0"/>
                  <a:t>1 .. 1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520000" y="2406221"/>
                <a:ext cx="43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34"/>
              <p:cNvSpPr txBox="1"/>
              <p:nvPr/>
            </p:nvSpPr>
            <p:spPr>
              <a:xfrm>
                <a:off x="6082216" y="2246754"/>
                <a:ext cx="768863" cy="18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2000" dirty="0"/>
                  <a:t>0 .. 1</a:t>
                </a:r>
              </a:p>
            </p:txBody>
          </p:sp>
        </p:grpSp>
        <p:sp>
          <p:nvSpPr>
            <p:cNvPr id="20" name="TextBox 35"/>
            <p:cNvSpPr txBox="1"/>
            <p:nvPr/>
          </p:nvSpPr>
          <p:spPr>
            <a:xfrm>
              <a:off x="4829885" y="3409401"/>
              <a:ext cx="598865" cy="17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54000" bIns="540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/>
                <a:t>Client</a:t>
              </a:r>
            </a:p>
          </p:txBody>
        </p:sp>
        <p:sp>
          <p:nvSpPr>
            <p:cNvPr id="21" name="TextBox 36"/>
            <p:cNvSpPr txBox="1"/>
            <p:nvPr/>
          </p:nvSpPr>
          <p:spPr>
            <a:xfrm>
              <a:off x="7176000" y="3416336"/>
              <a:ext cx="761500" cy="174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54000" bIns="540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/>
                <a:t>Preference</a:t>
              </a:r>
            </a:p>
          </p:txBody>
        </p:sp>
      </p:grp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1324539" y="2307129"/>
            <a:ext cx="9721080" cy="41867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If a Client might state 0 or 1 preference (which means it is </a:t>
            </a: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optional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 for a Client to state a preference) </a:t>
            </a:r>
          </a:p>
          <a:p>
            <a:pPr marL="0" indent="0">
              <a:lnSpc>
                <a:spcPct val="100000"/>
              </a:lnSpc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-  Client becomes parent (optional)</a:t>
            </a:r>
          </a:p>
          <a:p>
            <a:pPr marL="571500" indent="-571500">
              <a:lnSpc>
                <a:spcPct val="100000"/>
              </a:lnSpc>
              <a:buFontTx/>
              <a:buChar char="-"/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Preference becomes child</a:t>
            </a:r>
          </a:p>
          <a:p>
            <a:pPr marL="0" indent="0">
              <a:lnSpc>
                <a:spcPct val="100000"/>
              </a:lnSpc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e.g., </a:t>
            </a:r>
          </a:p>
          <a:p>
            <a:pPr marL="0" indent="0">
              <a:lnSpc>
                <a:spcPct val="100000"/>
              </a:lnSpc>
            </a:pP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Client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(</a:t>
            </a:r>
            <a:r>
              <a:rPr lang="en-GB" sz="36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clientNo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, 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fName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, 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lName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 )</a:t>
            </a:r>
          </a:p>
          <a:p>
            <a:pPr marL="0" indent="0">
              <a:lnSpc>
                <a:spcPct val="100000"/>
              </a:lnSpc>
            </a:pPr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Preference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 (</a:t>
            </a:r>
            <a:r>
              <a:rPr lang="en-GB" sz="3600" b="1" u="sng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prefNo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, 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prefType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, </a:t>
            </a:r>
            <a:r>
              <a:rPr lang="en-GB" sz="36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clientNo</a:t>
            </a: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00000"/>
              </a:lnSpc>
            </a:pPr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    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FK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clientNo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 references Client(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clientNo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ourier" pitchFamily="49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3000" y="6305560"/>
            <a:ext cx="746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j-lt"/>
              </a:rPr>
              <a:t>!! How about the alternative? </a:t>
            </a:r>
            <a:r>
              <a:rPr lang="en-GB" dirty="0">
                <a:latin typeface="+mj-lt"/>
              </a:rPr>
              <a:t>: copy </a:t>
            </a:r>
            <a:r>
              <a:rPr lang="en-GB" dirty="0" err="1">
                <a:latin typeface="Courier" pitchFamily="49" charset="0"/>
              </a:rPr>
              <a:t>prefNo</a:t>
            </a:r>
            <a:r>
              <a:rPr lang="en-GB" dirty="0">
                <a:latin typeface="+mj-lt"/>
              </a:rPr>
              <a:t> from </a:t>
            </a:r>
            <a:r>
              <a:rPr lang="en-GB" dirty="0">
                <a:latin typeface="Courier" pitchFamily="49" charset="0"/>
              </a:rPr>
              <a:t>Preference</a:t>
            </a:r>
            <a:r>
              <a:rPr lang="en-GB" dirty="0">
                <a:latin typeface="+mj-lt"/>
              </a:rPr>
              <a:t> to </a:t>
            </a:r>
            <a:r>
              <a:rPr lang="en-GB" dirty="0">
                <a:latin typeface="Courier" pitchFamily="49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1271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relationships:		</a:t>
            </a:r>
            <a:r>
              <a:rPr lang="en-GB" dirty="0"/>
              <a:t>1:1 binary (4/4)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81200" y="1484784"/>
            <a:ext cx="843528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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Case c) 		</a:t>
            </a:r>
            <a:r>
              <a:rPr lang="en-GB" sz="3600" b="1" dirty="0">
                <a:highlight>
                  <a:srgbClr val="FFFF00"/>
                </a:highlight>
              </a:rPr>
              <a:t>Optional-on-both-sides</a:t>
            </a:r>
          </a:p>
          <a:p>
            <a:pPr marL="57150" lvl="1" indent="0">
              <a:buNone/>
            </a:pPr>
            <a:r>
              <a:rPr lang="en-GB" dirty="0">
                <a:highlight>
                  <a:srgbClr val="FFFF00"/>
                </a:highlight>
              </a:rPr>
              <a:t>Create </a:t>
            </a:r>
            <a:r>
              <a:rPr 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two relations</a:t>
            </a:r>
            <a:endParaRPr lang="en-GB" dirty="0">
              <a:highlight>
                <a:srgbClr val="FFFF00"/>
              </a:highlight>
            </a:endParaRPr>
          </a:p>
          <a:p>
            <a:pPr marL="57150" indent="0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Use case b) approach (above)</a:t>
            </a:r>
          </a:p>
          <a:p>
            <a:pPr marL="57150" indent="0"/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Designation of the </a:t>
            </a:r>
            <a:r>
              <a:rPr lang="en-US" sz="2900" i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parent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and </a:t>
            </a:r>
            <a:r>
              <a:rPr lang="en-US" sz="2900" i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child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entities is arbitrary unless we can find out more about the relationship that can help a decision to be made</a:t>
            </a:r>
          </a:p>
        </p:txBody>
      </p:sp>
    </p:spTree>
    <p:extLst>
      <p:ext uri="{BB962C8B-B14F-4D97-AF65-F5344CB8AC3E}">
        <p14:creationId xmlns:p14="http://schemas.microsoft.com/office/powerpoint/2010/main" val="67504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7448" y="-1310764"/>
            <a:ext cx="9921552" cy="8556188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55000" b="1" dirty="0">
                <a:solidFill>
                  <a:schemeClr val="accent1">
                    <a:lumMod val="75000"/>
                  </a:schemeClr>
                </a:solidFill>
                <a:cs typeface="Impact"/>
              </a:rPr>
              <a:t>*:*</a:t>
            </a:r>
          </a:p>
        </p:txBody>
      </p:sp>
    </p:spTree>
    <p:extLst>
      <p:ext uri="{BB962C8B-B14F-4D97-AF65-F5344CB8AC3E}">
        <p14:creationId xmlns:p14="http://schemas.microsoft.com/office/powerpoint/2010/main" val="20964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Design – Map ER to 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412776"/>
            <a:ext cx="5547147" cy="2973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56993"/>
            <a:ext cx="4548270" cy="328764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04246">
            <a:off x="4474141" y="2856555"/>
            <a:ext cx="2883679" cy="14977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7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relationships:		</a:t>
            </a:r>
            <a:r>
              <a:rPr lang="en-GB" dirty="0"/>
              <a:t>binary *:*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363272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create a relation </a:t>
            </a:r>
            <a:r>
              <a:rPr lang="en-GB" dirty="0">
                <a:highlight>
                  <a:srgbClr val="FFFF00"/>
                </a:highlight>
              </a:rPr>
              <a:t>to 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represent the relationship</a:t>
            </a:r>
            <a:endParaRPr lang="en-GB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ighlight>
                  <a:srgbClr val="FFFF00"/>
                </a:highlight>
              </a:rPr>
              <a:t>include any attributes that are part of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ighlight>
                  <a:srgbClr val="FFFF00"/>
                </a:highlight>
              </a:rPr>
              <a:t>post copy of primary key attribute(s) of participating entities into the new relation, to act as foreign keys. </a:t>
            </a:r>
          </a:p>
          <a:p>
            <a:pPr marL="857250" lvl="1" indent="-457200"/>
            <a:endParaRPr lang="en-GB" dirty="0">
              <a:highlight>
                <a:srgbClr val="FFFF00"/>
              </a:highlight>
            </a:endParaRPr>
          </a:p>
          <a:p>
            <a:pPr marL="857250" lvl="1" indent="-457200"/>
            <a:r>
              <a:rPr lang="en-GB" dirty="0">
                <a:highlight>
                  <a:srgbClr val="FFFF00"/>
                </a:highlight>
              </a:rPr>
              <a:t>foreign keys are (composite) primary key of new relation</a:t>
            </a:r>
          </a:p>
          <a:p>
            <a:pPr marL="857250" lvl="1" indent="-457200"/>
            <a:r>
              <a:rPr lang="en-GB" dirty="0">
                <a:highlight>
                  <a:srgbClr val="FFFF00"/>
                </a:highlight>
              </a:rPr>
              <a:t>possibly in combination with attributes of the relationship</a:t>
            </a:r>
          </a:p>
          <a:p>
            <a:pPr>
              <a:lnSpc>
                <a:spcPct val="100000"/>
              </a:lnSpc>
            </a:pPr>
            <a:endParaRPr lang="en-GB" i="1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/>
                </a:solidFill>
              </a:rPr>
              <a:t>Example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b="1" i="1" dirty="0">
                <a:solidFill>
                  <a:schemeClr val="bg1"/>
                </a:solidFill>
              </a:rPr>
              <a:t>Client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Views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i="1" dirty="0" err="1">
                <a:solidFill>
                  <a:schemeClr val="bg1"/>
                </a:solidFill>
              </a:rPr>
              <a:t>PropertyForRent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Viewing (</a:t>
            </a:r>
            <a:r>
              <a:rPr lang="en-GB" b="1" u="sng" dirty="0" err="1">
                <a:solidFill>
                  <a:schemeClr val="bg1"/>
                </a:solidFill>
              </a:rPr>
              <a:t>clientNo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u="sng" dirty="0" err="1">
                <a:solidFill>
                  <a:schemeClr val="bg1"/>
                </a:solidFill>
              </a:rPr>
              <a:t>propertyNo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dateView</a:t>
            </a:r>
            <a:r>
              <a:rPr lang="en-GB" dirty="0">
                <a:solidFill>
                  <a:schemeClr val="bg1"/>
                </a:solidFill>
              </a:rPr>
              <a:t>, comment)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744" y="5229200"/>
            <a:ext cx="5021560" cy="1415772"/>
            <a:chOff x="2286744" y="5229200"/>
            <a:chExt cx="5021560" cy="1415772"/>
          </a:xfrm>
        </p:grpSpPr>
        <p:grpSp>
          <p:nvGrpSpPr>
            <p:cNvPr id="5" name="Group 4"/>
            <p:cNvGrpSpPr/>
            <p:nvPr/>
          </p:nvGrpSpPr>
          <p:grpSpPr>
            <a:xfrm>
              <a:off x="2286744" y="5229200"/>
              <a:ext cx="1440160" cy="1107995"/>
              <a:chOff x="3600000" y="360000"/>
              <a:chExt cx="1440160" cy="11079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00000" y="360000"/>
                <a:ext cx="144016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Client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00000" y="606221"/>
                <a:ext cx="1440160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err="1"/>
                  <a:t>clientNo</a:t>
                </a:r>
                <a:r>
                  <a:rPr lang="en-GB" sz="1000" dirty="0"/>
                  <a:t> {PK}</a:t>
                </a:r>
              </a:p>
              <a:p>
                <a:r>
                  <a:rPr lang="en-GB" sz="1000" dirty="0"/>
                  <a:t>name</a:t>
                </a:r>
              </a:p>
              <a:p>
                <a:pPr defTabSz="180975"/>
                <a:r>
                  <a:rPr lang="en-GB" sz="1000" dirty="0"/>
                  <a:t>	</a:t>
                </a:r>
                <a:r>
                  <a:rPr lang="en-GB" sz="1000" dirty="0" err="1"/>
                  <a:t>fName</a:t>
                </a:r>
                <a:endParaRPr lang="en-GB" sz="1000" dirty="0"/>
              </a:p>
              <a:p>
                <a:pPr defTabSz="180975"/>
                <a:r>
                  <a:rPr lang="en-GB" sz="1000" dirty="0"/>
                  <a:t>	</a:t>
                </a:r>
                <a:r>
                  <a:rPr lang="en-GB" sz="1000" dirty="0" err="1"/>
                  <a:t>lName</a:t>
                </a:r>
                <a:endParaRPr lang="en-GB" sz="1000" dirty="0"/>
              </a:p>
              <a:p>
                <a:pPr defTabSz="180975"/>
                <a:r>
                  <a:rPr lang="en-GB" sz="1000" dirty="0" err="1"/>
                  <a:t>telNo</a:t>
                </a:r>
                <a:endParaRPr lang="en-GB" sz="10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68144" y="5229200"/>
              <a:ext cx="1440160" cy="1415772"/>
              <a:chOff x="3600000" y="360000"/>
              <a:chExt cx="1440160" cy="141577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600000" y="360000"/>
                <a:ext cx="144016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PropertyForRent</a:t>
                </a:r>
                <a:endParaRPr lang="en-GB" sz="10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00000" y="606221"/>
                <a:ext cx="1440160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u="sng" dirty="0" err="1"/>
                  <a:t>propertyNo</a:t>
                </a:r>
                <a:r>
                  <a:rPr lang="en-GB" sz="1000" dirty="0"/>
                  <a:t> {PK}</a:t>
                </a:r>
              </a:p>
              <a:p>
                <a:r>
                  <a:rPr lang="en-GB" sz="1000" dirty="0"/>
                  <a:t>street</a:t>
                </a:r>
              </a:p>
              <a:p>
                <a:r>
                  <a:rPr lang="en-GB" sz="1000" dirty="0"/>
                  <a:t>city</a:t>
                </a:r>
              </a:p>
              <a:p>
                <a:r>
                  <a:rPr lang="en-GB" sz="1000" dirty="0"/>
                  <a:t>postcode</a:t>
                </a:r>
              </a:p>
              <a:p>
                <a:r>
                  <a:rPr lang="en-GB" sz="1000" dirty="0"/>
                  <a:t>type</a:t>
                </a:r>
              </a:p>
              <a:p>
                <a:r>
                  <a:rPr lang="en-GB" sz="1000" dirty="0"/>
                  <a:t>rooms</a:t>
                </a:r>
              </a:p>
              <a:p>
                <a:r>
                  <a:rPr lang="en-GB" sz="1000" dirty="0"/>
                  <a:t>rent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235144" y="5661250"/>
            <a:ext cx="2160000" cy="278373"/>
            <a:chOff x="3711144" y="5661248"/>
            <a:chExt cx="2160000" cy="278373"/>
          </a:xfrm>
        </p:grpSpPr>
        <p:grpSp>
          <p:nvGrpSpPr>
            <p:cNvPr id="11" name="Group 10"/>
            <p:cNvGrpSpPr/>
            <p:nvPr/>
          </p:nvGrpSpPr>
          <p:grpSpPr>
            <a:xfrm>
              <a:off x="3711144" y="5693400"/>
              <a:ext cx="2160000" cy="246221"/>
              <a:chOff x="2520000" y="2160000"/>
              <a:chExt cx="4320000" cy="24622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520000" y="2160000"/>
                <a:ext cx="8747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/>
                  <a:t>0 .. *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520000" y="2406221"/>
                <a:ext cx="43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957708" y="2160000"/>
                <a:ext cx="88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000" dirty="0"/>
                  <a:t>0 .. *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423650" y="5661248"/>
              <a:ext cx="6415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views </a:t>
              </a:r>
              <a:r>
                <a:rPr lang="en-GB" sz="1000" dirty="0">
                  <a:sym typeface="Wingdings 3"/>
                </a:rPr>
                <a:t>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relationships:		</a:t>
            </a:r>
            <a:r>
              <a:rPr lang="en-GB" dirty="0"/>
              <a:t>binary *:*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363272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create a relation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represent the relationship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include any attributes that are part of the 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post copy of primary key attribute(s) of participating entities into the new relation, to act as foreign keys </a:t>
            </a:r>
          </a:p>
          <a:p>
            <a:pPr marL="857250" lvl="1" indent="-457200"/>
            <a:endParaRPr lang="en-GB" dirty="0"/>
          </a:p>
          <a:p>
            <a:pPr marL="857250" lvl="1" indent="-457200"/>
            <a:r>
              <a:rPr lang="en-GB" dirty="0"/>
              <a:t>foreign keys are (composite) primary key of new relation</a:t>
            </a:r>
          </a:p>
          <a:p>
            <a:pPr marL="857250" lvl="1" indent="-457200"/>
            <a:r>
              <a:rPr lang="en-GB" dirty="0"/>
              <a:t>possibly in combination with attributes of the relationship</a:t>
            </a:r>
          </a:p>
          <a:p>
            <a:pPr>
              <a:lnSpc>
                <a:spcPct val="100000"/>
              </a:lnSpc>
            </a:pPr>
            <a:endParaRPr lang="en-GB" i="1" dirty="0"/>
          </a:p>
          <a:p>
            <a:pPr>
              <a:lnSpc>
                <a:spcPct val="100000"/>
              </a:lnSpc>
            </a:pPr>
            <a:r>
              <a:rPr lang="en-GB" i="1" dirty="0"/>
              <a:t>Example</a:t>
            </a:r>
            <a:r>
              <a:rPr lang="en-GB" dirty="0"/>
              <a:t>: </a:t>
            </a:r>
            <a:r>
              <a:rPr lang="en-GB" b="1" i="1" dirty="0"/>
              <a:t>Client</a:t>
            </a:r>
            <a:r>
              <a:rPr lang="en-GB" dirty="0"/>
              <a:t> </a:t>
            </a:r>
            <a:r>
              <a:rPr lang="en-GB" i="1" dirty="0"/>
              <a:t>Views</a:t>
            </a:r>
            <a:r>
              <a:rPr lang="en-GB" dirty="0"/>
              <a:t> </a:t>
            </a:r>
            <a:r>
              <a:rPr lang="en-GB" b="1" i="1" dirty="0" err="1"/>
              <a:t>PropertyForRent</a:t>
            </a:r>
            <a:br>
              <a:rPr lang="en-GB" dirty="0"/>
            </a:br>
            <a:r>
              <a:rPr lang="en-GB" dirty="0"/>
              <a:t>Viewing (</a:t>
            </a:r>
            <a:r>
              <a:rPr lang="en-GB" b="1" u="sng" dirty="0" err="1"/>
              <a:t>clientNo</a:t>
            </a:r>
            <a:r>
              <a:rPr lang="en-GB" dirty="0"/>
              <a:t>, </a:t>
            </a:r>
            <a:r>
              <a:rPr lang="en-GB" b="1" u="sng" dirty="0" err="1"/>
              <a:t>propertyNo</a:t>
            </a:r>
            <a:r>
              <a:rPr lang="en-GB" dirty="0"/>
              <a:t>, </a:t>
            </a:r>
            <a:r>
              <a:rPr lang="en-GB" dirty="0" err="1"/>
              <a:t>dateView</a:t>
            </a:r>
            <a:r>
              <a:rPr lang="en-GB" dirty="0"/>
              <a:t>, comment)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91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</a:t>
            </a:r>
            <a:r>
              <a:rPr lang="en-GB" dirty="0"/>
              <a:t>		*:*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140968"/>
            <a:ext cx="8229600" cy="3672408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Two *:* binary relationships …	</a:t>
            </a: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r>
              <a:rPr lang="en-GB" dirty="0"/>
              <a:t>	Actor (</a:t>
            </a:r>
            <a:r>
              <a:rPr lang="en-GB" b="1" u="sng" dirty="0" err="1"/>
              <a:t>actorid</a:t>
            </a:r>
            <a:r>
              <a:rPr lang="en-GB" dirty="0"/>
              <a:t>, name, gender)</a:t>
            </a:r>
          </a:p>
          <a:p>
            <a:r>
              <a:rPr lang="en-GB" dirty="0"/>
              <a:t>	Movie (</a:t>
            </a:r>
            <a:r>
              <a:rPr lang="en-GB" b="1" u="sng" dirty="0" err="1"/>
              <a:t>movieid</a:t>
            </a:r>
            <a:r>
              <a:rPr lang="en-GB" dirty="0"/>
              <a:t>, title, year)</a:t>
            </a:r>
          </a:p>
          <a:p>
            <a:r>
              <a:rPr lang="en-GB" dirty="0"/>
              <a:t>	Director (</a:t>
            </a:r>
            <a:r>
              <a:rPr lang="en-GB" b="1" u="sng" dirty="0" err="1"/>
              <a:t>directorid</a:t>
            </a:r>
            <a:r>
              <a:rPr lang="en-GB" dirty="0"/>
              <a:t>, name)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ActsInMovie</a:t>
            </a:r>
            <a:r>
              <a:rPr lang="en-GB" dirty="0"/>
              <a:t> (</a:t>
            </a:r>
            <a:r>
              <a:rPr lang="en-GB" b="1" u="sng" dirty="0" err="1"/>
              <a:t>movieid</a:t>
            </a:r>
            <a:r>
              <a:rPr lang="en-GB" dirty="0"/>
              <a:t>, </a:t>
            </a:r>
            <a:r>
              <a:rPr lang="en-GB" b="1" u="sng" dirty="0" err="1"/>
              <a:t>actorid</a:t>
            </a:r>
            <a:r>
              <a:rPr lang="en-GB" dirty="0"/>
              <a:t>)</a:t>
            </a:r>
          </a:p>
          <a:p>
            <a:r>
              <a:rPr lang="en-GB" dirty="0"/>
              <a:t>	</a:t>
            </a:r>
            <a:r>
              <a:rPr lang="en-GB" dirty="0" err="1"/>
              <a:t>DirectsMovie</a:t>
            </a:r>
            <a:r>
              <a:rPr lang="en-GB" dirty="0"/>
              <a:t> (</a:t>
            </a:r>
            <a:r>
              <a:rPr lang="en-GB" b="1" u="sng" dirty="0" err="1"/>
              <a:t>movieid</a:t>
            </a:r>
            <a:r>
              <a:rPr lang="en-GB" dirty="0"/>
              <a:t>, </a:t>
            </a:r>
            <a:r>
              <a:rPr lang="en-GB" b="1" u="sng" dirty="0" err="1"/>
              <a:t>directorid</a:t>
            </a:r>
            <a:r>
              <a:rPr lang="en-GB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628800"/>
            <a:ext cx="7393381" cy="113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4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relationships:		</a:t>
            </a:r>
            <a:r>
              <a:rPr lang="en-GB" dirty="0"/>
              <a:t>hotel example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81200" y="4149080"/>
            <a:ext cx="8229600" cy="2808312"/>
          </a:xfrm>
        </p:spPr>
        <p:txBody>
          <a:bodyPr>
            <a:normAutofit/>
          </a:bodyPr>
          <a:lstStyle/>
          <a:p>
            <a:r>
              <a:rPr lang="en-US" dirty="0"/>
              <a:t>Relational DBMS:</a:t>
            </a:r>
            <a:endParaRPr lang="en-GB" dirty="0"/>
          </a:p>
          <a:p>
            <a:pPr lvl="1"/>
            <a:r>
              <a:rPr lang="en-US" dirty="0">
                <a:solidFill>
                  <a:srgbClr val="A6A6A6"/>
                </a:solidFill>
              </a:rPr>
              <a:t>Hotel	(</a:t>
            </a:r>
            <a:r>
              <a:rPr lang="en-US" u="sng" dirty="0" err="1">
                <a:solidFill>
                  <a:srgbClr val="A6A6A6"/>
                </a:solidFill>
              </a:rPr>
              <a:t>hotelNo</a:t>
            </a:r>
            <a:r>
              <a:rPr lang="en-US" dirty="0">
                <a:solidFill>
                  <a:srgbClr val="A6A6A6"/>
                </a:solidFill>
              </a:rPr>
              <a:t>, name, address, city)</a:t>
            </a:r>
            <a:endParaRPr lang="en-GB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Room	(</a:t>
            </a:r>
            <a:r>
              <a:rPr lang="en-US" u="sng" dirty="0" err="1">
                <a:solidFill>
                  <a:srgbClr val="A6A6A6"/>
                </a:solidFill>
              </a:rPr>
              <a:t>roomNo</a:t>
            </a:r>
            <a:r>
              <a:rPr lang="en-US" dirty="0">
                <a:solidFill>
                  <a:srgbClr val="A6A6A6"/>
                </a:solidFill>
              </a:rPr>
              <a:t>, </a:t>
            </a:r>
            <a:r>
              <a:rPr lang="en-US" u="sng" dirty="0" err="1">
                <a:solidFill>
                  <a:srgbClr val="A6A6A6"/>
                </a:solidFill>
              </a:rPr>
              <a:t>hotelNo</a:t>
            </a:r>
            <a:r>
              <a:rPr lang="en-US" dirty="0">
                <a:solidFill>
                  <a:srgbClr val="A6A6A6"/>
                </a:solidFill>
              </a:rPr>
              <a:t>, type, price) 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Guest	(</a:t>
            </a:r>
            <a:r>
              <a:rPr lang="en-US" u="sng" dirty="0" err="1">
                <a:solidFill>
                  <a:srgbClr val="A6A6A6"/>
                </a:solidFill>
              </a:rPr>
              <a:t>guestNo</a:t>
            </a:r>
            <a:r>
              <a:rPr lang="en-US" dirty="0">
                <a:solidFill>
                  <a:srgbClr val="A6A6A6"/>
                </a:solidFill>
              </a:rPr>
              <a:t>, name, address)</a:t>
            </a:r>
            <a:endParaRPr lang="en-GB" dirty="0">
              <a:solidFill>
                <a:srgbClr val="A6A6A6"/>
              </a:solidFill>
            </a:endParaRPr>
          </a:p>
          <a:p>
            <a:pPr lvl="1"/>
            <a:r>
              <a:rPr lang="en-US" dirty="0"/>
              <a:t>Booking	(</a:t>
            </a:r>
            <a:r>
              <a:rPr lang="en-US" u="sng" dirty="0" err="1"/>
              <a:t>hotelNo</a:t>
            </a:r>
            <a:r>
              <a:rPr lang="en-US" dirty="0"/>
              <a:t>, </a:t>
            </a:r>
            <a:r>
              <a:rPr lang="en-US" u="sng" dirty="0" err="1"/>
              <a:t>guestNo</a:t>
            </a:r>
            <a:r>
              <a:rPr lang="en-US" dirty="0"/>
              <a:t>, </a:t>
            </a:r>
            <a:r>
              <a:rPr lang="en-US" dirty="0" err="1"/>
              <a:t>dateFrom</a:t>
            </a:r>
            <a:r>
              <a:rPr lang="en-US" dirty="0"/>
              <a:t>, </a:t>
            </a:r>
            <a:r>
              <a:rPr lang="en-US" dirty="0" err="1"/>
              <a:t>dateTo</a:t>
            </a:r>
            <a:r>
              <a:rPr lang="en-US" dirty="0"/>
              <a:t>, </a:t>
            </a:r>
            <a:r>
              <a:rPr lang="en-US" u="sng" dirty="0" err="1"/>
              <a:t>roomNo</a:t>
            </a:r>
            <a:r>
              <a:rPr lang="en-US" dirty="0"/>
              <a:t>)</a:t>
            </a:r>
          </a:p>
          <a:p>
            <a:r>
              <a:rPr lang="en-GB" dirty="0"/>
              <a:t> 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7280517" cy="23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92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relationships:		</a:t>
            </a:r>
            <a:r>
              <a:rPr lang="en-GB" dirty="0"/>
              <a:t>hotel example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81200" y="4149080"/>
            <a:ext cx="8229600" cy="2808312"/>
          </a:xfrm>
        </p:spPr>
        <p:txBody>
          <a:bodyPr>
            <a:normAutofit/>
          </a:bodyPr>
          <a:lstStyle/>
          <a:p>
            <a:r>
              <a:rPr lang="en-US" dirty="0"/>
              <a:t>Relational DBMS:</a:t>
            </a:r>
            <a:endParaRPr lang="en-GB" dirty="0"/>
          </a:p>
          <a:p>
            <a:pPr lvl="1"/>
            <a:r>
              <a:rPr lang="en-US" dirty="0">
                <a:solidFill>
                  <a:srgbClr val="A6A6A6"/>
                </a:solidFill>
              </a:rPr>
              <a:t>Hotel	(</a:t>
            </a:r>
            <a:r>
              <a:rPr lang="en-US" u="sng" dirty="0" err="1">
                <a:solidFill>
                  <a:srgbClr val="A6A6A6"/>
                </a:solidFill>
              </a:rPr>
              <a:t>hotelNo</a:t>
            </a:r>
            <a:r>
              <a:rPr lang="en-US" dirty="0">
                <a:solidFill>
                  <a:srgbClr val="A6A6A6"/>
                </a:solidFill>
              </a:rPr>
              <a:t>, name, address, city)</a:t>
            </a:r>
            <a:endParaRPr lang="en-GB" dirty="0">
              <a:solidFill>
                <a:srgbClr val="A6A6A6"/>
              </a:solidFill>
            </a:endParaRPr>
          </a:p>
          <a:p>
            <a:pPr lvl="1"/>
            <a:r>
              <a:rPr lang="en-US" dirty="0">
                <a:solidFill>
                  <a:srgbClr val="A6A6A6"/>
                </a:solidFill>
              </a:rPr>
              <a:t>Room	(</a:t>
            </a:r>
            <a:r>
              <a:rPr lang="en-US" u="sng" dirty="0" err="1">
                <a:solidFill>
                  <a:srgbClr val="A6A6A6"/>
                </a:solidFill>
              </a:rPr>
              <a:t>roomNo</a:t>
            </a:r>
            <a:r>
              <a:rPr lang="en-US" dirty="0">
                <a:solidFill>
                  <a:srgbClr val="A6A6A6"/>
                </a:solidFill>
              </a:rPr>
              <a:t>, </a:t>
            </a:r>
            <a:r>
              <a:rPr lang="en-US" u="sng" dirty="0" err="1">
                <a:solidFill>
                  <a:srgbClr val="A6A6A6"/>
                </a:solidFill>
              </a:rPr>
              <a:t>hotelNo</a:t>
            </a:r>
            <a:r>
              <a:rPr lang="en-US" dirty="0">
                <a:solidFill>
                  <a:srgbClr val="A6A6A6"/>
                </a:solidFill>
              </a:rPr>
              <a:t>, type, price) 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Guest	(</a:t>
            </a:r>
            <a:r>
              <a:rPr lang="en-US" u="sng" dirty="0" err="1">
                <a:solidFill>
                  <a:srgbClr val="A6A6A6"/>
                </a:solidFill>
              </a:rPr>
              <a:t>guestNo</a:t>
            </a:r>
            <a:r>
              <a:rPr lang="en-US" dirty="0">
                <a:solidFill>
                  <a:srgbClr val="A6A6A6"/>
                </a:solidFill>
              </a:rPr>
              <a:t>, name, address)</a:t>
            </a:r>
            <a:endParaRPr lang="en-GB" dirty="0">
              <a:solidFill>
                <a:srgbClr val="A6A6A6"/>
              </a:solidFill>
            </a:endParaRPr>
          </a:p>
          <a:p>
            <a:pPr lvl="1"/>
            <a:r>
              <a:rPr lang="en-US" dirty="0"/>
              <a:t>Booking	(</a:t>
            </a:r>
            <a:r>
              <a:rPr lang="en-US" u="sng" dirty="0" err="1"/>
              <a:t>hotelNo</a:t>
            </a:r>
            <a:r>
              <a:rPr lang="en-US" dirty="0"/>
              <a:t>, </a:t>
            </a:r>
            <a:r>
              <a:rPr lang="en-US" u="sng" dirty="0" err="1"/>
              <a:t>guestNo</a:t>
            </a:r>
            <a:r>
              <a:rPr lang="en-US" dirty="0"/>
              <a:t>, </a:t>
            </a:r>
            <a:r>
              <a:rPr lang="en-US" u="sng" dirty="0" err="1"/>
              <a:t>dateFrom</a:t>
            </a:r>
            <a:r>
              <a:rPr lang="en-US" dirty="0"/>
              <a:t>, </a:t>
            </a:r>
            <a:r>
              <a:rPr lang="en-US" u="sng" dirty="0" err="1"/>
              <a:t>dateTo</a:t>
            </a:r>
            <a:r>
              <a:rPr lang="en-US" dirty="0"/>
              <a:t>, </a:t>
            </a:r>
            <a:r>
              <a:rPr lang="en-US" u="sng" dirty="0" err="1"/>
              <a:t>roomNo</a:t>
            </a:r>
            <a:r>
              <a:rPr lang="en-US" dirty="0"/>
              <a:t>)</a:t>
            </a:r>
          </a:p>
          <a:p>
            <a:r>
              <a:rPr lang="en-GB" dirty="0"/>
              <a:t> 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7280517" cy="23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33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relationships:		</a:t>
            </a:r>
            <a:r>
              <a:rPr lang="en-GB" dirty="0"/>
              <a:t>multiple e.g.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8282" y="3429000"/>
            <a:ext cx="8786874" cy="3240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Teacher (</a:t>
            </a:r>
            <a:r>
              <a:rPr lang="en-GB" sz="2400" b="1" u="sng" dirty="0" err="1"/>
              <a:t>teacher_id</a:t>
            </a:r>
            <a:r>
              <a:rPr lang="en-GB" sz="2400" dirty="0"/>
              <a:t>, name, address)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Student (</a:t>
            </a:r>
            <a:r>
              <a:rPr lang="en-GB" sz="2400" b="1" u="sng" dirty="0" err="1"/>
              <a:t>student_id</a:t>
            </a:r>
            <a:r>
              <a:rPr lang="en-GB" sz="2400" dirty="0"/>
              <a:t>, name, email, </a:t>
            </a:r>
            <a:r>
              <a:rPr lang="en-GB" sz="2400" dirty="0" err="1">
                <a:solidFill>
                  <a:schemeClr val="accent2"/>
                </a:solidFill>
              </a:rPr>
              <a:t>supervisor_id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chemeClr val="accent4">
                    <a:lumMod val="75000"/>
                  </a:schemeClr>
                </a:solidFill>
              </a:rPr>
              <a:t>tutor_id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 Foreign Key </a:t>
            </a:r>
            <a:r>
              <a:rPr lang="en-GB" sz="2400" dirty="0" err="1">
                <a:solidFill>
                  <a:srgbClr val="C0504D"/>
                </a:solidFill>
              </a:rPr>
              <a:t>supervisor_id</a:t>
            </a:r>
            <a:r>
              <a:rPr lang="en-GB" sz="2400" dirty="0">
                <a:solidFill>
                  <a:srgbClr val="C0504D"/>
                </a:solidFill>
              </a:rPr>
              <a:t> </a:t>
            </a:r>
            <a:r>
              <a:rPr lang="en-GB" sz="2400" dirty="0"/>
              <a:t>references Teacher(</a:t>
            </a:r>
            <a:r>
              <a:rPr lang="en-GB" sz="2400" dirty="0" err="1"/>
              <a:t>teacher_id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 Foreign Key </a:t>
            </a:r>
            <a:r>
              <a:rPr lang="en-GB" sz="2400" dirty="0" err="1">
                <a:solidFill>
                  <a:srgbClr val="604A7B"/>
                </a:solidFill>
              </a:rPr>
              <a:t>tutor_id</a:t>
            </a:r>
            <a:r>
              <a:rPr lang="en-GB" sz="2400" dirty="0">
                <a:solidFill>
                  <a:srgbClr val="604A7B"/>
                </a:solidFill>
              </a:rPr>
              <a:t> </a:t>
            </a:r>
            <a:r>
              <a:rPr lang="en-GB" sz="2400" dirty="0"/>
              <a:t>references Teacher(</a:t>
            </a:r>
            <a:r>
              <a:rPr lang="en-GB" sz="2400" dirty="0" err="1"/>
              <a:t>teacher_id</a:t>
            </a:r>
            <a:r>
              <a:rPr lang="en-GB" sz="24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166" y="1571612"/>
            <a:ext cx="5773010" cy="146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86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-27384"/>
            <a:ext cx="9906000" cy="6957392"/>
          </a:xfrm>
          <a:prstGeom prst="rect">
            <a:avLst/>
          </a:prstGeom>
          <a:solidFill>
            <a:schemeClr val="tx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49013" y="2222862"/>
            <a:ext cx="9571525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0" b="1" dirty="0">
                <a:solidFill>
                  <a:schemeClr val="bg1">
                    <a:lumMod val="75000"/>
                  </a:schemeClr>
                </a:solidFill>
                <a:cs typeface="Impact"/>
              </a:rPr>
              <a:t>spec/gen</a:t>
            </a:r>
          </a:p>
        </p:txBody>
      </p:sp>
    </p:spTree>
    <p:extLst>
      <p:ext uri="{BB962C8B-B14F-4D97-AF65-F5344CB8AC3E}">
        <p14:creationId xmlns:p14="http://schemas.microsoft.com/office/powerpoint/2010/main" val="370149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Superclass &amp; subclasses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4077072"/>
            <a:ext cx="8229600" cy="223964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i="1" dirty="0">
                <a:solidFill>
                  <a:schemeClr val="bg1">
                    <a:lumMod val="50000"/>
                  </a:schemeClr>
                </a:solidFill>
              </a:rPr>
              <a:t>Many relations – one for superclass, one for each subclass 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Owner (</a:t>
            </a:r>
            <a:r>
              <a:rPr lang="en-GB" sz="2400" b="1" u="sng" dirty="0" err="1"/>
              <a:t>ownerNo</a:t>
            </a:r>
            <a:r>
              <a:rPr lang="en-GB" sz="2400" dirty="0"/>
              <a:t>, address)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PrivateOwner</a:t>
            </a:r>
            <a:r>
              <a:rPr lang="en-GB" sz="2400" dirty="0"/>
              <a:t> (</a:t>
            </a:r>
            <a:r>
              <a:rPr lang="en-GB" sz="2400" b="1" u="sng" dirty="0" err="1"/>
              <a:t>ownerNo</a:t>
            </a:r>
            <a:r>
              <a:rPr lang="en-GB" sz="2400" dirty="0"/>
              <a:t>, </a:t>
            </a:r>
            <a:r>
              <a:rPr lang="en-GB" sz="2400" dirty="0" err="1"/>
              <a:t>fName</a:t>
            </a:r>
            <a:r>
              <a:rPr lang="en-GB" sz="2400" dirty="0"/>
              <a:t>, </a:t>
            </a:r>
            <a:r>
              <a:rPr lang="en-GB" sz="2400" dirty="0" err="1"/>
              <a:t>lName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FOREIGN KEY </a:t>
            </a:r>
            <a:r>
              <a:rPr lang="en-GB" sz="2400" dirty="0" err="1"/>
              <a:t>ownerNo</a:t>
            </a:r>
            <a:r>
              <a:rPr lang="en-GB" sz="2400" dirty="0"/>
              <a:t> references Owner (</a:t>
            </a:r>
            <a:r>
              <a:rPr lang="en-GB" sz="2400" dirty="0" err="1"/>
              <a:t>ownerNo</a:t>
            </a:r>
            <a:r>
              <a:rPr lang="en-GB" sz="24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BusinessOwner</a:t>
            </a:r>
            <a:r>
              <a:rPr lang="en-GB" sz="2400" dirty="0"/>
              <a:t> (</a:t>
            </a:r>
            <a:r>
              <a:rPr lang="en-GB" sz="2400" b="1" u="sng" dirty="0" err="1"/>
              <a:t>ownerNo</a:t>
            </a:r>
            <a:r>
              <a:rPr lang="en-GB" sz="2400" dirty="0"/>
              <a:t>, </a:t>
            </a:r>
            <a:r>
              <a:rPr lang="en-GB" sz="2400" dirty="0" err="1"/>
              <a:t>bName</a:t>
            </a:r>
            <a:r>
              <a:rPr lang="en-GB" sz="2400" dirty="0"/>
              <a:t>, </a:t>
            </a:r>
            <a:r>
              <a:rPr lang="en-GB" sz="2400" dirty="0" err="1"/>
              <a:t>bType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/>
              <a:t>FOREIGN KEY </a:t>
            </a:r>
            <a:r>
              <a:rPr lang="en-GB" sz="2400" dirty="0" err="1"/>
              <a:t>ownerNo</a:t>
            </a:r>
            <a:r>
              <a:rPr lang="en-GB" sz="2400" dirty="0"/>
              <a:t> references Owner (</a:t>
            </a:r>
            <a:r>
              <a:rPr lang="en-GB" sz="2400" dirty="0" err="1"/>
              <a:t>ownerNo</a:t>
            </a:r>
            <a:r>
              <a:rPr lang="en-GB" sz="2400" dirty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298" y="1340768"/>
            <a:ext cx="3824304" cy="25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272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Entities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an </a:t>
            </a:r>
            <a:r>
              <a:rPr lang="en-GB" b="1" dirty="0">
                <a:highlight>
                  <a:srgbClr val="FFFF00"/>
                </a:highlight>
              </a:rPr>
              <a:t>entity type</a:t>
            </a:r>
            <a:r>
              <a:rPr lang="en-GB" dirty="0">
                <a:highlight>
                  <a:srgbClr val="FFFF00"/>
                </a:highlight>
              </a:rPr>
              <a:t> becomes a relation with the same name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weak entity types</a:t>
            </a:r>
            <a:r>
              <a:rPr lang="en-GB" dirty="0">
                <a:highlight>
                  <a:srgbClr val="FFFF00"/>
                </a:highlight>
              </a:rPr>
              <a:t> – a relation with all simple attributes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primary key comes from the relation assigned to their defining relationship</a:t>
            </a:r>
          </a:p>
          <a:p>
            <a:pPr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Attributes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simple attributes</a:t>
            </a:r>
            <a:r>
              <a:rPr lang="en-GB" dirty="0">
                <a:highlight>
                  <a:srgbClr val="FFFF00"/>
                </a:highlight>
              </a:rPr>
              <a:t> are copied directly into the relation</a:t>
            </a:r>
            <a:endParaRPr lang="en-GB" b="1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primary key</a:t>
            </a:r>
            <a:r>
              <a:rPr lang="en-GB" dirty="0">
                <a:highlight>
                  <a:srgbClr val="FFFF00"/>
                </a:highlight>
              </a:rPr>
              <a:t> is copied directly into the relation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highlight>
                  <a:srgbClr val="FFFF00"/>
                </a:highlight>
              </a:rPr>
              <a:t>composite attributes</a:t>
            </a:r>
            <a:r>
              <a:rPr lang="en-GB" dirty="0">
                <a:highlight>
                  <a:srgbClr val="FFFF00"/>
                </a:highlight>
              </a:rPr>
              <a:t> are split into a separate single-valued attributes in the entity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ighlight>
                  <a:srgbClr val="FFFF00"/>
                </a:highlight>
              </a:rPr>
              <a:t>e.g. name -&gt; </a:t>
            </a:r>
            <a:r>
              <a:rPr lang="en-GB" dirty="0" err="1">
                <a:highlight>
                  <a:srgbClr val="FFFF00"/>
                </a:highlight>
              </a:rPr>
              <a:t>fName</a:t>
            </a:r>
            <a:r>
              <a:rPr lang="en-GB" dirty="0">
                <a:highlight>
                  <a:srgbClr val="FFFF00"/>
                </a:highlight>
              </a:rPr>
              <a:t> and </a:t>
            </a:r>
            <a:r>
              <a:rPr lang="en-GB" dirty="0" err="1">
                <a:highlight>
                  <a:srgbClr val="FFFF00"/>
                </a:highlight>
              </a:rPr>
              <a:t>lName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1408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entity types			</a:t>
            </a:r>
            <a:r>
              <a:rPr lang="en-GB" dirty="0"/>
              <a:t>strong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9536" y="1481328"/>
            <a:ext cx="8507288" cy="52600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Strong Entity Types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for each </a:t>
            </a:r>
            <a:r>
              <a:rPr lang="en-GB" b="1" dirty="0">
                <a:highlight>
                  <a:srgbClr val="FFFF00"/>
                </a:highlight>
              </a:rPr>
              <a:t>strong entity</a:t>
            </a:r>
            <a:r>
              <a:rPr lang="en-GB" dirty="0">
                <a:highlight>
                  <a:srgbClr val="FFFF00"/>
                </a:highlight>
              </a:rPr>
              <a:t>, create relation with all simple attributes of that entity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for </a:t>
            </a:r>
            <a:r>
              <a:rPr lang="en-GB" b="1" dirty="0">
                <a:highlight>
                  <a:srgbClr val="FFFF00"/>
                </a:highlight>
              </a:rPr>
              <a:t>composite attributes</a:t>
            </a:r>
            <a:r>
              <a:rPr lang="en-GB" dirty="0">
                <a:highlight>
                  <a:srgbClr val="FFFF00"/>
                </a:highlight>
              </a:rPr>
              <a:t>, include only the constituent  simple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e.g.  Staff (</a:t>
            </a:r>
            <a:r>
              <a:rPr lang="en-GB" b="1" u="sng" dirty="0" err="1">
                <a:highlight>
                  <a:srgbClr val="FFFF00"/>
                </a:highlight>
              </a:rPr>
              <a:t>staffNo</a:t>
            </a:r>
            <a:r>
              <a:rPr lang="en-GB" dirty="0">
                <a:highlight>
                  <a:srgbClr val="FFFF00"/>
                </a:highlight>
              </a:rPr>
              <a:t>, </a:t>
            </a:r>
            <a:r>
              <a:rPr lang="en-GB" dirty="0" err="1">
                <a:highlight>
                  <a:srgbClr val="FFFF00"/>
                </a:highlight>
              </a:rPr>
              <a:t>fName</a:t>
            </a:r>
            <a:r>
              <a:rPr lang="en-GB" dirty="0">
                <a:highlight>
                  <a:srgbClr val="FFFF00"/>
                </a:highlight>
              </a:rPr>
              <a:t>, </a:t>
            </a:r>
            <a:r>
              <a:rPr lang="en-GB" dirty="0" err="1">
                <a:highlight>
                  <a:srgbClr val="FFFF00"/>
                </a:highlight>
              </a:rPr>
              <a:t>lName</a:t>
            </a:r>
            <a:r>
              <a:rPr lang="en-GB" dirty="0">
                <a:highlight>
                  <a:srgbClr val="FFFF00"/>
                </a:highlight>
              </a:rPr>
              <a:t>, position, sex, DOB)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GB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59896" y="3356992"/>
            <a:ext cx="1368152" cy="576064"/>
            <a:chOff x="3635896" y="3356992"/>
            <a:chExt cx="1368152" cy="57606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635896" y="3356992"/>
              <a:ext cx="432048" cy="576064"/>
            </a:xfrm>
            <a:prstGeom prst="straightConnector1">
              <a:avLst/>
            </a:prstGeom>
            <a:ln w="38100" cmpd="sng">
              <a:solidFill>
                <a:srgbClr val="40404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635896" y="3356992"/>
              <a:ext cx="1368152" cy="576064"/>
            </a:xfrm>
            <a:prstGeom prst="straightConnector1">
              <a:avLst/>
            </a:prstGeom>
            <a:ln w="38100" cmpd="sng">
              <a:solidFill>
                <a:srgbClr val="40404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3575720" y="2420888"/>
            <a:ext cx="576064" cy="1512168"/>
          </a:xfrm>
          <a:prstGeom prst="straightConnector1">
            <a:avLst/>
          </a:prstGeom>
          <a:ln w="38100" cmpd="sng">
            <a:solidFill>
              <a:srgbClr val="40404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Hotel example - entities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7280517" cy="23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 extract strong entities</a:t>
            </a:r>
          </a:p>
        </p:txBody>
      </p:sp>
    </p:spTree>
    <p:extLst>
      <p:ext uri="{BB962C8B-B14F-4D97-AF65-F5344CB8AC3E}">
        <p14:creationId xmlns:p14="http://schemas.microsoft.com/office/powerpoint/2010/main" val="11304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entity types			</a:t>
            </a:r>
            <a:r>
              <a:rPr lang="en-GB" dirty="0"/>
              <a:t>weak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9536" y="1481328"/>
            <a:ext cx="8507288" cy="52600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spcBef>
                <a:spcPts val="0"/>
              </a:spcBef>
            </a:pPr>
            <a:endParaRPr lang="en-GB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Weak Entity Types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highlight>
                  <a:srgbClr val="FFFF00"/>
                </a:highlight>
              </a:rPr>
              <a:t>for each </a:t>
            </a:r>
            <a:r>
              <a:rPr lang="en-GB" b="1" dirty="0">
                <a:highlight>
                  <a:srgbClr val="FFFF00"/>
                </a:highlight>
              </a:rPr>
              <a:t>weak entity</a:t>
            </a:r>
            <a:r>
              <a:rPr lang="en-GB" dirty="0">
                <a:highlight>
                  <a:srgbClr val="FFFF00"/>
                </a:highlight>
              </a:rPr>
              <a:t>…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>
                <a:highlight>
                  <a:srgbClr val="FFFF00"/>
                </a:highlight>
              </a:rPr>
              <a:t>	create a relation with all simple attributes of that entity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highlight>
                  <a:srgbClr val="FFFF00"/>
                </a:highlight>
              </a:rPr>
              <a:t>primary key </a:t>
            </a:r>
            <a:r>
              <a:rPr lang="en-GB" dirty="0">
                <a:highlight>
                  <a:srgbClr val="FFFF00"/>
                </a:highlight>
              </a:rPr>
              <a:t>of weak entity is partially or fully derived from (strong) owner entity …	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>
                <a:highlight>
                  <a:srgbClr val="FFFF00"/>
                </a:highlight>
              </a:rPr>
              <a:t>	so identification of primary key of weak entity cannot be made 	until all relationships with (strong) owner entity have been 	mapped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endParaRPr lang="en-GB" i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i="1" dirty="0"/>
              <a:t>Example</a:t>
            </a:r>
            <a:r>
              <a:rPr lang="en-GB" dirty="0"/>
              <a:t>: </a:t>
            </a:r>
            <a:r>
              <a:rPr lang="en-GB" b="1" i="1" dirty="0"/>
              <a:t>Hotel</a:t>
            </a:r>
            <a:r>
              <a:rPr lang="en-GB" b="1" dirty="0"/>
              <a:t>/</a:t>
            </a:r>
            <a:r>
              <a:rPr lang="en-GB" b="1" i="1" dirty="0"/>
              <a:t>Room</a:t>
            </a:r>
            <a:r>
              <a:rPr lang="en-GB" dirty="0"/>
              <a:t> relationship is </a:t>
            </a:r>
            <a:r>
              <a:rPr lang="en-GB" b="1" i="1" dirty="0"/>
              <a:t>strong</a:t>
            </a:r>
            <a:r>
              <a:rPr lang="en-GB" b="1" dirty="0"/>
              <a:t>/</a:t>
            </a:r>
            <a:r>
              <a:rPr lang="en-GB" b="1" i="1" dirty="0"/>
              <a:t>weak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1:* relationship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Room – the weak entity; Hotel – the strong entity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Room (</a:t>
            </a:r>
            <a:r>
              <a:rPr lang="en-GB" b="1" u="sng" dirty="0" err="1"/>
              <a:t>hotelNo</a:t>
            </a:r>
            <a:r>
              <a:rPr lang="en-GB" dirty="0"/>
              <a:t>, </a:t>
            </a:r>
            <a:r>
              <a:rPr lang="en-GB" b="1" u="sng" dirty="0" err="1"/>
              <a:t>roomNo</a:t>
            </a:r>
            <a:r>
              <a:rPr lang="en-GB" dirty="0"/>
              <a:t>, ...)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8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Hotel example - entities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7280517" cy="23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 extract weak entities</a:t>
            </a:r>
          </a:p>
        </p:txBody>
      </p:sp>
    </p:spTree>
    <p:extLst>
      <p:ext uri="{BB962C8B-B14F-4D97-AF65-F5344CB8AC3E}">
        <p14:creationId xmlns:p14="http://schemas.microsoft.com/office/powerpoint/2010/main" val="6845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Hotel example - entities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81200" y="4000504"/>
            <a:ext cx="8229600" cy="2571768"/>
          </a:xfrm>
        </p:spPr>
        <p:txBody>
          <a:bodyPr>
            <a:normAutofit/>
          </a:bodyPr>
          <a:lstStyle/>
          <a:p>
            <a:r>
              <a:rPr lang="en-US" dirty="0"/>
              <a:t>Relational DBMS:</a:t>
            </a:r>
            <a:endParaRPr lang="en-GB" dirty="0"/>
          </a:p>
          <a:p>
            <a:pPr lvl="1"/>
            <a:r>
              <a:rPr lang="en-US" dirty="0"/>
              <a:t>Hotel	(</a:t>
            </a:r>
            <a:r>
              <a:rPr lang="en-US" b="1" u="sng" dirty="0" err="1"/>
              <a:t>hotelNo</a:t>
            </a:r>
            <a:r>
              <a:rPr lang="en-US" dirty="0"/>
              <a:t>, name, address, city)</a:t>
            </a:r>
            <a:endParaRPr lang="en-GB" dirty="0"/>
          </a:p>
          <a:p>
            <a:pPr lvl="1"/>
            <a:r>
              <a:rPr lang="en-US" dirty="0"/>
              <a:t>Room	(</a:t>
            </a:r>
            <a:r>
              <a:rPr lang="en-US" b="1" u="sng" dirty="0" err="1"/>
              <a:t>roomNo</a:t>
            </a:r>
            <a:r>
              <a:rPr lang="en-US" dirty="0"/>
              <a:t>, </a:t>
            </a:r>
            <a:r>
              <a:rPr lang="en-US" b="1" u="sng" dirty="0" err="1"/>
              <a:t>hotelNo</a:t>
            </a:r>
            <a:r>
              <a:rPr lang="en-US" dirty="0"/>
              <a:t>, type, price) </a:t>
            </a:r>
          </a:p>
          <a:p>
            <a:pPr lvl="1"/>
            <a:r>
              <a:rPr lang="en-US" dirty="0"/>
              <a:t>Guest	(</a:t>
            </a:r>
            <a:r>
              <a:rPr lang="en-US" b="1" u="sng" dirty="0" err="1"/>
              <a:t>guestNo</a:t>
            </a:r>
            <a:r>
              <a:rPr lang="en-US" dirty="0"/>
              <a:t>, name, address)</a:t>
            </a:r>
            <a:endParaRPr lang="en-GB" dirty="0"/>
          </a:p>
          <a:p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7280517" cy="23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05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7448" y="-1310764"/>
            <a:ext cx="9921552" cy="85561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55000" b="1" dirty="0">
                <a:solidFill>
                  <a:schemeClr val="bg1">
                    <a:lumMod val="75000"/>
                  </a:schemeClr>
                </a:solidFill>
                <a:cs typeface="Impact"/>
              </a:rPr>
              <a:t>1:*</a:t>
            </a:r>
          </a:p>
        </p:txBody>
      </p:sp>
    </p:spTree>
    <p:extLst>
      <p:ext uri="{BB962C8B-B14F-4D97-AF65-F5344CB8AC3E}">
        <p14:creationId xmlns:p14="http://schemas.microsoft.com/office/powerpoint/2010/main" val="239754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1781</Words>
  <Application>Microsoft Office PowerPoint</Application>
  <PresentationFormat>Widescreen</PresentationFormat>
  <Paragraphs>233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Wingdings 3</vt:lpstr>
      <vt:lpstr>Office Theme</vt:lpstr>
      <vt:lpstr>PowerPoint Presentation</vt:lpstr>
      <vt:lpstr>Logical Design – Map ER to RM</vt:lpstr>
      <vt:lpstr>General Rules</vt:lpstr>
      <vt:lpstr>entity types   strong</vt:lpstr>
      <vt:lpstr>Hotel example - entities</vt:lpstr>
      <vt:lpstr>entity types   weak</vt:lpstr>
      <vt:lpstr>Hotel example - entities</vt:lpstr>
      <vt:lpstr>Hotel example - entities</vt:lpstr>
      <vt:lpstr>PowerPoint Presentation</vt:lpstr>
      <vt:lpstr>relationships  1:* binary</vt:lpstr>
      <vt:lpstr>relationships  1:* binary</vt:lpstr>
      <vt:lpstr>relationships  1:* binary</vt:lpstr>
      <vt:lpstr>PowerPoint Presentation</vt:lpstr>
      <vt:lpstr>relationships:  1:1 binary (1/4) </vt:lpstr>
      <vt:lpstr>relationships:  1:1 binary (2/4)</vt:lpstr>
      <vt:lpstr>relationships:  1:1 binary (3/4)</vt:lpstr>
      <vt:lpstr>Example: Client states Preference</vt:lpstr>
      <vt:lpstr>relationships:  1:1 binary (4/4)</vt:lpstr>
      <vt:lpstr>PowerPoint Presentation</vt:lpstr>
      <vt:lpstr>relationships:  binary *:*</vt:lpstr>
      <vt:lpstr>relationships:  binary *:*</vt:lpstr>
      <vt:lpstr>example  *:*</vt:lpstr>
      <vt:lpstr>relationships:  hotel example</vt:lpstr>
      <vt:lpstr>relationships:  hotel example</vt:lpstr>
      <vt:lpstr>relationships:  multiple e.g.</vt:lpstr>
      <vt:lpstr>PowerPoint Presentation</vt:lpstr>
      <vt:lpstr>Superclass &amp; subclasses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Smart, Christopher</dc:creator>
  <cp:lastModifiedBy>Jurij Sevcenko</cp:lastModifiedBy>
  <cp:revision>6</cp:revision>
  <dcterms:created xsi:type="dcterms:W3CDTF">2020-10-25T11:32:06Z</dcterms:created>
  <dcterms:modified xsi:type="dcterms:W3CDTF">2021-11-01T08:58:56Z</dcterms:modified>
</cp:coreProperties>
</file>