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4"/>
  </p:sldMasterIdLst>
  <p:notesMasterIdLst>
    <p:notesMasterId r:id="rId9"/>
  </p:notesMasterIdLst>
  <p:sldIdLst>
    <p:sldId id="256" r:id="rId5"/>
    <p:sldId id="258" r:id="rId6"/>
    <p:sldId id="259" r:id="rId7"/>
    <p:sldId id="260" r:id="rId8"/>
  </p:sldIdLst>
  <p:sldSz cx="9144000" cy="6858000" type="screen4x3"/>
  <p:notesSz cx="6858000" cy="9144000"/>
  <p:embeddedFontLst>
    <p:embeddedFont>
      <p:font typeface="Bariol Light" panose="02000506040000020003" charset="0"/>
      <p:regular r:id="rId10"/>
      <p:italic r:id="rId11"/>
    </p:embeddedFont>
    <p:embeddedFont>
      <p:font typeface="Bariol Regular" panose="02000506040000020003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0B6B7ABC-4FA2-4CA4-863F-4FC3DD35C884}" type="datetimeFigureOut">
              <a:rPr lang="hu-HU" smtClean="0"/>
              <a:pPr/>
              <a:t>2020. 02. 08.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2EAF530E-81E2-4680-8A77-79CE364656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171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ő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269554"/>
            <a:ext cx="6563072" cy="2303462"/>
          </a:xfrm>
          <a:prstGeom prst="rect">
            <a:avLst/>
          </a:prstGeom>
        </p:spPr>
        <p:txBody>
          <a:bodyPr lIns="0" anchor="b"/>
          <a:lstStyle>
            <a:lvl1pPr algn="l">
              <a:defRPr sz="6000">
                <a:latin typeface="Bariol Light" panose="0200050604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367" y="3636000"/>
            <a:ext cx="6558433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AUT diasablon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églalap 7"/>
          <p:cNvSpPr/>
          <p:nvPr userDrawn="1"/>
        </p:nvSpPr>
        <p:spPr bwMode="auto">
          <a:xfrm>
            <a:off x="0" y="5166000"/>
            <a:ext cx="9144000" cy="1692000"/>
          </a:xfrm>
          <a:prstGeom prst="rect">
            <a:avLst/>
          </a:prstGeom>
          <a:gradFill>
            <a:gsLst>
              <a:gs pos="0">
                <a:srgbClr val="C81426"/>
              </a:gs>
              <a:gs pos="100000">
                <a:srgbClr val="910B26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" y="5684400"/>
            <a:ext cx="3960000" cy="7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1602024"/>
            <a:ext cx="8229600" cy="1768320"/>
          </a:xfrm>
        </p:spPr>
        <p:txBody>
          <a:bodyPr lIns="0" rIns="0" anchor="b" anchorCtr="0">
            <a:normAutofit/>
          </a:bodyPr>
          <a:lstStyle>
            <a:lvl1pPr>
              <a:defRPr sz="4800" baseline="0"/>
            </a:lvl1pPr>
          </a:lstStyle>
          <a:p>
            <a:r>
              <a:rPr lang="hu-HU" dirty="0"/>
              <a:t>Fejezetcím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391024"/>
            <a:ext cx="8229600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Fejezet alcím</a:t>
            </a:r>
            <a:endParaRPr lang="en-US" dirty="0"/>
          </a:p>
        </p:txBody>
      </p:sp>
      <p:sp>
        <p:nvSpPr>
          <p:cNvPr id="7" name="Élőláb helye 2"/>
          <p:cNvSpPr>
            <a:spLocks noGrp="1"/>
          </p:cNvSpPr>
          <p:nvPr>
            <p:ph type="ftr" sz="quarter" idx="10"/>
          </p:nvPr>
        </p:nvSpPr>
        <p:spPr>
          <a:xfrm>
            <a:off x="4952390" y="6430338"/>
            <a:ext cx="3734410" cy="313361"/>
          </a:xfrm>
        </p:spPr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1"/>
          </p:nvPr>
        </p:nvSpPr>
        <p:spPr>
          <a:xfrm>
            <a:off x="4302000" y="6430338"/>
            <a:ext cx="540000" cy="313361"/>
          </a:xfrm>
        </p:spPr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12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457200" y="1051200"/>
            <a:ext cx="82296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&gt;"/>
              <a:defRPr/>
            </a:lvl2pPr>
            <a:lvl3pPr marL="1180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–"/>
              <a:defRPr/>
            </a:lvl3pPr>
            <a:lvl4pPr marL="15660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4pPr>
            <a:lvl5pPr marL="20232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5144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/>
          <p:cNvGrpSpPr/>
          <p:nvPr userDrawn="1"/>
        </p:nvGrpSpPr>
        <p:grpSpPr>
          <a:xfrm>
            <a:off x="-5556" y="6335002"/>
            <a:ext cx="9149556" cy="522998"/>
            <a:chOff x="-5556" y="6335002"/>
            <a:chExt cx="9144000" cy="550382"/>
          </a:xfrm>
        </p:grpSpPr>
        <p:sp>
          <p:nvSpPr>
            <p:cNvPr id="18" name="Téglalap 17"/>
            <p:cNvSpPr/>
            <p:nvPr userDrawn="1"/>
          </p:nvSpPr>
          <p:spPr bwMode="auto">
            <a:xfrm>
              <a:off x="-5556" y="6335002"/>
              <a:ext cx="9144000" cy="550382"/>
            </a:xfrm>
            <a:prstGeom prst="rect">
              <a:avLst/>
            </a:prstGeom>
            <a:gradFill>
              <a:gsLst>
                <a:gs pos="0">
                  <a:srgbClr val="C81426"/>
                </a:gs>
                <a:gs pos="100000">
                  <a:srgbClr val="910B26"/>
                </a:gs>
              </a:gsLst>
              <a:lin ang="0" scaled="0"/>
            </a:gra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Tx/>
                <a:buNone/>
                <a:tabLst/>
              </a:pPr>
              <a:endParaRPr kumimoji="0" 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iol Regular" panose="02000506040000020003" pitchFamily="2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6482093"/>
              <a:ext cx="860703" cy="29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514"/>
            <a:ext cx="82296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390" y="6430338"/>
            <a:ext cx="3734410" cy="31336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6430338"/>
            <a:ext cx="540000" cy="313361"/>
          </a:xfrm>
          <a:prstGeom prst="rect">
            <a:avLst/>
          </a:prstGeom>
        </p:spPr>
        <p:txBody>
          <a:bodyPr vert="horz" lIns="36000" tIns="45720" rIns="36000" bIns="45720" rtlCol="0" anchor="ctr" anchorCtr="0"/>
          <a:lstStyle>
            <a:lvl1pPr algn="ct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21" name="Cím helye 20"/>
          <p:cNvSpPr>
            <a:spLocks noGrp="1"/>
          </p:cNvSpPr>
          <p:nvPr>
            <p:ph type="title"/>
          </p:nvPr>
        </p:nvSpPr>
        <p:spPr>
          <a:xfrm>
            <a:off x="457200" y="115200"/>
            <a:ext cx="8229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9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1pPr>
      <a:lvl2pPr marL="685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SzPct val="100000"/>
        <a:buFont typeface="Bariol Regular" panose="02000506040000020003" pitchFamily="2" charset="0"/>
        <a:buChar char="&gt;"/>
        <a:defRPr lang="hu-HU" sz="2800" kern="1200" dirty="0" smtClean="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2pPr>
      <a:lvl3pPr marL="1180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Bariol Regular" panose="02000506040000020003" pitchFamily="2" charset="0"/>
        <a:buChar char="–"/>
        <a:defRPr sz="24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3pPr>
      <a:lvl4pPr marL="15660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4pPr>
      <a:lvl5pPr marL="20232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.bme.hu/Course/VIAUBB03" TargetMode="External"/><Relationship Id="rId7" Type="http://schemas.openxmlformats.org/officeDocument/2006/relationships/hyperlink" Target="https://www.aut.bme.hu/Staff/cyberci" TargetMode="External"/><Relationship Id="rId2" Type="http://schemas.openxmlformats.org/officeDocument/2006/relationships/hyperlink" Target="https://portal.vik.bme.hu/kepzes/targyak/VIAUBB0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ut.bme.hu/Staff/tyrael" TargetMode="External"/><Relationship Id="rId5" Type="http://schemas.openxmlformats.org/officeDocument/2006/relationships/hyperlink" Target="https://www.aut.bme.hu/Staff/Gabe" TargetMode="External"/><Relationship Id="rId4" Type="http://schemas.openxmlformats.org/officeDocument/2006/relationships/hyperlink" Target="https://www.aut.bme.hu/Staff/asztal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0D555-E455-4FD2-B012-364AC61B1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Kliensalkalmazások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99B2F7-47B3-47E5-B042-6F387A02F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BProf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D71F9B-40F6-4B5B-87EF-6B274D37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AUT diasablon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A937A33-5D4D-4B92-8514-22CEF19E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76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FB5150E7-444C-4076-9194-86D1CBFA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Tárgyinformációk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F5D4981-1BBD-4EAD-8CFA-B125E2895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EB6FF-C44C-49A3-AECF-940196835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838685C-08A1-43EE-98E7-B64526348B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TAD: </a:t>
            </a:r>
            <a:r>
              <a:rPr lang="hu-HU" dirty="0">
                <a:hlinkClick r:id="rId2"/>
              </a:rPr>
              <a:t>https://portal.vik.bme.hu/kepzes/targyak/VIAUBB03</a:t>
            </a:r>
            <a:endParaRPr lang="hu-HU" dirty="0"/>
          </a:p>
          <a:p>
            <a:r>
              <a:rPr lang="hu-HU" dirty="0"/>
              <a:t>Tárgyoldal: </a:t>
            </a:r>
            <a:r>
              <a:rPr lang="hu-HU" dirty="0">
                <a:hlinkClick r:id="rId3"/>
              </a:rPr>
              <a:t>https://www.aut.bme.hu/Course/VIAUBB03</a:t>
            </a:r>
            <a:endParaRPr lang="hu-HU" dirty="0"/>
          </a:p>
          <a:p>
            <a:r>
              <a:rPr lang="hu-HU" dirty="0"/>
              <a:t>Előadók:</a:t>
            </a:r>
          </a:p>
          <a:p>
            <a:pPr lvl="1"/>
            <a:r>
              <a:rPr lang="hu-HU" dirty="0"/>
              <a:t>Webes témakör: </a:t>
            </a:r>
          </a:p>
          <a:p>
            <a:pPr lvl="2"/>
            <a:r>
              <a:rPr lang="hu-HU" dirty="0"/>
              <a:t>Asztalos Márk (</a:t>
            </a:r>
            <a:r>
              <a:rPr lang="hu-HU" dirty="0">
                <a:hlinkClick r:id="rId4"/>
              </a:rPr>
              <a:t>https://www.aut.bme.hu/Staff/asztalos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Szabó Gábor (</a:t>
            </a:r>
            <a:r>
              <a:rPr lang="hu-HU" dirty="0">
                <a:hlinkClick r:id="rId5"/>
              </a:rPr>
              <a:t>https://www.aut.bme.hu/Staff/Gabe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Mobil témakör:</a:t>
            </a:r>
          </a:p>
          <a:p>
            <a:pPr lvl="2"/>
            <a:r>
              <a:rPr lang="hu-HU" dirty="0" err="1"/>
              <a:t>Ekler</a:t>
            </a:r>
            <a:r>
              <a:rPr lang="hu-HU" dirty="0"/>
              <a:t> Péter (</a:t>
            </a:r>
            <a:r>
              <a:rPr lang="hu-HU" dirty="0">
                <a:hlinkClick r:id="rId6"/>
              </a:rPr>
              <a:t>https://www.aut.bme.hu/Staff/tyrael</a:t>
            </a:r>
            <a:r>
              <a:rPr lang="hu-HU" dirty="0"/>
              <a:t>)</a:t>
            </a:r>
          </a:p>
          <a:p>
            <a:pPr lvl="2"/>
            <a:r>
              <a:rPr lang="hu-HU" dirty="0" err="1"/>
              <a:t>Forstner</a:t>
            </a:r>
            <a:r>
              <a:rPr lang="hu-HU" dirty="0"/>
              <a:t> Bertalan (</a:t>
            </a:r>
            <a:r>
              <a:rPr lang="hu-HU" dirty="0">
                <a:hlinkClick r:id="rId7"/>
              </a:rPr>
              <a:t>https://www.aut.bme.hu/Staff/cyberci</a:t>
            </a:r>
            <a:r>
              <a:rPr lang="hu-HU" dirty="0"/>
              <a:t>)</a:t>
            </a:r>
          </a:p>
          <a:p>
            <a:r>
              <a:rPr lang="hu-HU" dirty="0"/>
              <a:t>Időpontok:</a:t>
            </a:r>
          </a:p>
          <a:p>
            <a:pPr lvl="1"/>
            <a:r>
              <a:rPr lang="hu-HU" dirty="0"/>
              <a:t>Előadás: hétfő, 10.15-12.00, QBF15</a:t>
            </a:r>
          </a:p>
          <a:p>
            <a:pPr lvl="1"/>
            <a:r>
              <a:rPr lang="hu-HU" dirty="0"/>
              <a:t>Laborok: kedd 12.15-14.00 (GY1), szerda 16.15-18.00 (GY2)</a:t>
            </a:r>
          </a:p>
          <a:p>
            <a:pPr lvl="2"/>
            <a:r>
              <a:rPr lang="hu-HU" b="1" dirty="0"/>
              <a:t>A laborok a 2. héten kezdődnek</a:t>
            </a:r>
          </a:p>
        </p:txBody>
      </p:sp>
    </p:spTree>
    <p:extLst>
      <p:ext uri="{BB962C8B-B14F-4D97-AF65-F5344CB8AC3E}">
        <p14:creationId xmlns:p14="http://schemas.microsoft.com/office/powerpoint/2010/main" val="170424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606EC9-6956-4D71-A6C5-681FCDA2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FE3BFA6-E2DF-4C0A-ABBB-190E8C0C3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D37DA0-3842-4BA1-ACB3-113B3E370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E1CEF05-4522-431B-9E5A-DF22718806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2 házi feladat</a:t>
            </a:r>
          </a:p>
          <a:p>
            <a:pPr lvl="1"/>
            <a:r>
              <a:rPr lang="hu-HU" dirty="0"/>
              <a:t>Webes házi bemutatása 9. hét (20 pont, 50% minimum)</a:t>
            </a:r>
          </a:p>
          <a:p>
            <a:pPr lvl="1"/>
            <a:r>
              <a:rPr lang="hu-HU" dirty="0"/>
              <a:t>Mobilos házi 14. hét (20 pont, 50% minimum)</a:t>
            </a:r>
          </a:p>
          <a:p>
            <a:pPr marL="469800" lvl="1" indent="0">
              <a:buNone/>
            </a:pPr>
            <a:r>
              <a:rPr lang="hu-HU" i="1" dirty="0"/>
              <a:t>Követelményeket lásd később</a:t>
            </a:r>
          </a:p>
          <a:p>
            <a:r>
              <a:rPr lang="hu-HU" dirty="0"/>
              <a:t>Laborrészvétel:</a:t>
            </a:r>
          </a:p>
          <a:p>
            <a:pPr lvl="1"/>
            <a:r>
              <a:rPr lang="hu-HU" dirty="0"/>
              <a:t>Beugró a labor elején</a:t>
            </a:r>
          </a:p>
          <a:p>
            <a:pPr lvl="1"/>
            <a:r>
              <a:rPr lang="hu-HU" dirty="0"/>
              <a:t>Házi bemutatásokon kívül </a:t>
            </a:r>
            <a:r>
              <a:rPr lang="hu-HU" b="1" dirty="0"/>
              <a:t>legalább 8 laboron részvétel sikeres beugróval</a:t>
            </a:r>
            <a:endParaRPr lang="hu-HU" dirty="0"/>
          </a:p>
          <a:p>
            <a:pPr lvl="2"/>
            <a:r>
              <a:rPr lang="hu-HU" dirty="0"/>
              <a:t>Labort nem lehet a szorgalmi időszak után pótolni</a:t>
            </a:r>
          </a:p>
          <a:p>
            <a:r>
              <a:rPr lang="hu-HU" dirty="0"/>
              <a:t>ZH nincs</a:t>
            </a:r>
          </a:p>
          <a:p>
            <a:r>
              <a:rPr lang="hu-HU" dirty="0"/>
              <a:t>Vizsgaidőszakban vizsga</a:t>
            </a:r>
          </a:p>
          <a:p>
            <a:r>
              <a:rPr lang="hu-HU" dirty="0" err="1"/>
              <a:t>Számonkért</a:t>
            </a:r>
            <a:r>
              <a:rPr lang="hu-HU" dirty="0"/>
              <a:t> anyag: minden, ami az előadáson, laborokon elhangzik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196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59503-6604-4C5E-B0B9-34F66570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Félév beosztása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6895D25-AC11-4E4A-AB79-5C6463469D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7733D6-5223-4C7E-B8A0-83DC048FD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4</a:t>
            </a:fld>
            <a:endParaRPr lang="hu-HU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4F9A2C5C-6286-4C95-A515-F7A5DC3C4D14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53231482"/>
              </p:ext>
            </p:extLst>
          </p:nvPr>
        </p:nvGraphicFramePr>
        <p:xfrm>
          <a:off x="457200" y="967630"/>
          <a:ext cx="8228661" cy="4439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130">
                  <a:extLst>
                    <a:ext uri="{9D8B030D-6E8A-4147-A177-3AD203B41FA5}">
                      <a16:colId xmlns:a16="http://schemas.microsoft.com/office/drawing/2014/main" val="2330977810"/>
                    </a:ext>
                  </a:extLst>
                </a:gridCol>
                <a:gridCol w="765457">
                  <a:extLst>
                    <a:ext uri="{9D8B030D-6E8A-4147-A177-3AD203B41FA5}">
                      <a16:colId xmlns:a16="http://schemas.microsoft.com/office/drawing/2014/main" val="2913701392"/>
                    </a:ext>
                  </a:extLst>
                </a:gridCol>
                <a:gridCol w="2051849">
                  <a:extLst>
                    <a:ext uri="{9D8B030D-6E8A-4147-A177-3AD203B41FA5}">
                      <a16:colId xmlns:a16="http://schemas.microsoft.com/office/drawing/2014/main" val="2964117557"/>
                    </a:ext>
                  </a:extLst>
                </a:gridCol>
                <a:gridCol w="1201342">
                  <a:extLst>
                    <a:ext uri="{9D8B030D-6E8A-4147-A177-3AD203B41FA5}">
                      <a16:colId xmlns:a16="http://schemas.microsoft.com/office/drawing/2014/main" val="382134228"/>
                    </a:ext>
                  </a:extLst>
                </a:gridCol>
                <a:gridCol w="1297024">
                  <a:extLst>
                    <a:ext uri="{9D8B030D-6E8A-4147-A177-3AD203B41FA5}">
                      <a16:colId xmlns:a16="http://schemas.microsoft.com/office/drawing/2014/main" val="1770435818"/>
                    </a:ext>
                  </a:extLst>
                </a:gridCol>
                <a:gridCol w="1647859">
                  <a:extLst>
                    <a:ext uri="{9D8B030D-6E8A-4147-A177-3AD203B41FA5}">
                      <a16:colId xmlns:a16="http://schemas.microsoft.com/office/drawing/2014/main" val="3672572379"/>
                    </a:ext>
                  </a:extLst>
                </a:gridCol>
              </a:tblGrid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b="1" u="none" strike="noStrike" dirty="0">
                          <a:effectLst/>
                        </a:rPr>
                        <a:t> </a:t>
                      </a:r>
                      <a:endParaRPr lang="hu-H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u-HU" sz="1300" b="1" u="none" strike="noStrike" dirty="0">
                          <a:effectLst/>
                        </a:rPr>
                        <a:t>Előadás (hétfő 10-12)</a:t>
                      </a:r>
                      <a:endParaRPr lang="hu-H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13" marR="109513" marT="54756" marB="54756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hu-HU" sz="1300" b="1" u="none" strike="noStrike" dirty="0">
                          <a:effectLst/>
                        </a:rPr>
                        <a:t>Labor</a:t>
                      </a:r>
                      <a:endParaRPr lang="hu-H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13" marR="109513" marT="54756" marB="54756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3662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b="1" u="none" strike="noStrike">
                          <a:effectLst/>
                        </a:rPr>
                        <a:t>HÉT</a:t>
                      </a:r>
                      <a:endParaRPr lang="hu-H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b="1" u="none" strike="noStrike" dirty="0">
                          <a:effectLst/>
                        </a:rPr>
                        <a:t>Dátum</a:t>
                      </a:r>
                      <a:endParaRPr lang="hu-H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b="1" u="none" strike="noStrike">
                          <a:effectLst/>
                        </a:rPr>
                        <a:t>Anyag</a:t>
                      </a:r>
                      <a:endParaRPr lang="hu-H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b="1" u="none" strike="noStrike">
                          <a:effectLst/>
                        </a:rPr>
                        <a:t>GY1 (kedd 12-14)</a:t>
                      </a:r>
                      <a:endParaRPr lang="hu-H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b="1" u="none" strike="noStrike" dirty="0">
                          <a:effectLst/>
                        </a:rPr>
                        <a:t>GY2 (szerda 16-18)</a:t>
                      </a:r>
                      <a:endParaRPr lang="hu-H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b="1" u="none" strike="noStrike" dirty="0">
                          <a:effectLst/>
                        </a:rPr>
                        <a:t>Anyag</a:t>
                      </a:r>
                      <a:endParaRPr lang="hu-H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2937930977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február 10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Bevezetés (Web, HTTP)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február 11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február 12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-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181058570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február 17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HTML, CSS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február 18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február 19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webes fejlesztőeszközök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1722334278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február 24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JS1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február 25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február 26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HTML, CSS, bootstrap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2696298472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2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JS2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3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március 4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HTML DOM + JS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624713688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5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 err="1">
                          <a:effectLst/>
                        </a:rPr>
                        <a:t>máricus</a:t>
                      </a:r>
                      <a:r>
                        <a:rPr lang="hu-HU" sz="1300" i="1" u="none" strike="noStrike" dirty="0">
                          <a:effectLst/>
                        </a:rPr>
                        <a:t> 9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JS3+TS1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10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11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TS1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1819712727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16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TS2 + NG1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március 17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18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NG1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3244897081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7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23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NG2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március 24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25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NG2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375493927"/>
                  </a:ext>
                </a:extLst>
              </a:tr>
              <a:tr h="408065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8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március 30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NG3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március 31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1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NG3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670897730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9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6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Mobil1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április 7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8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Webes HF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2438712469"/>
                  </a:ext>
                </a:extLst>
              </a:tr>
              <a:tr h="22206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hu-HU" sz="1300" i="1" u="none" strike="noStrike" dirty="0">
                          <a:effectLst/>
                        </a:rPr>
                        <a:t>tavaszi szünet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13" marR="109513" marT="54756" marB="54756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91703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10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20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 dirty="0">
                          <a:effectLst/>
                        </a:rPr>
                        <a:t>Mobil2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április 21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22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mobil1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1362405449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11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27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 dirty="0">
                          <a:effectLst/>
                        </a:rPr>
                        <a:t>Mobil3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április 28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29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mobil2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1098256705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12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május 4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 dirty="0">
                          <a:effectLst/>
                        </a:rPr>
                        <a:t>Mobil4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április 5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április 6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mobil3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80323463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13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május 11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 dirty="0">
                          <a:effectLst/>
                        </a:rPr>
                        <a:t>Mobil5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május 12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május 13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mobil4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1358973433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>
                          <a:effectLst/>
                        </a:rPr>
                        <a:t>14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május 18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u="none" strike="noStrike" dirty="0">
                          <a:effectLst/>
                        </a:rPr>
                        <a:t>Összefoglalás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>
                          <a:effectLst/>
                        </a:rPr>
                        <a:t>május 18</a:t>
                      </a:r>
                      <a:endParaRPr lang="hu-HU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május 19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300" i="1" u="none" strike="noStrike" dirty="0">
                          <a:effectLst/>
                        </a:rPr>
                        <a:t>Mobil HF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9" marR="6519" marT="6519" marB="0" anchor="b"/>
                </a:tc>
                <a:extLst>
                  <a:ext uri="{0D108BD9-81ED-4DB2-BD59-A6C34878D82A}">
                    <a16:rowId xmlns:a16="http://schemas.microsoft.com/office/drawing/2014/main" val="3158523706"/>
                  </a:ext>
                </a:extLst>
              </a:tr>
              <a:tr h="22206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hu-HU" sz="1300" i="1" u="none" strike="noStrike" dirty="0">
                          <a:effectLst/>
                        </a:rPr>
                        <a:t>Pótlási hét</a:t>
                      </a:r>
                      <a:endParaRPr lang="hu-HU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13" marR="109513" marT="54756" marB="54756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0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8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BME AUT">
      <a:dk1>
        <a:srgbClr val="000000"/>
      </a:dk1>
      <a:lt1>
        <a:srgbClr val="FFFFFF"/>
      </a:lt1>
      <a:dk2>
        <a:srgbClr val="910A26"/>
      </a:dk2>
      <a:lt2>
        <a:srgbClr val="FFFFFF"/>
      </a:lt2>
      <a:accent1>
        <a:srgbClr val="000000"/>
      </a:accent1>
      <a:accent2>
        <a:srgbClr val="910A26"/>
      </a:accent2>
      <a:accent3>
        <a:srgbClr val="0079A4"/>
      </a:accent3>
      <a:accent4>
        <a:srgbClr val="000000"/>
      </a:accent4>
      <a:accent5>
        <a:srgbClr val="92D050"/>
      </a:accent5>
      <a:accent6>
        <a:srgbClr val="E47400"/>
      </a:accent6>
      <a:hlink>
        <a:srgbClr val="0079A4"/>
      </a:hlink>
      <a:folHlink>
        <a:srgbClr val="993300"/>
      </a:folHlink>
    </a:clrScheme>
    <a:fontScheme name="1. egyéni séma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Egyszerű síkidomo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88B3A1C3A8C524284B739917E5AF2CF" ma:contentTypeVersion="0" ma:contentTypeDescription="Új dokumentum létrehozása." ma:contentTypeScope="" ma:versionID="bc23ffd22aa113a9e1cce7ec10094a3b">
  <xsd:schema xmlns:xsd="http://www.w3.org/2001/XMLSchema" xmlns:p="http://schemas.microsoft.com/office/2006/metadata/properties" targetNamespace="http://schemas.microsoft.com/office/2006/metadata/properties" ma:root="true" ma:fieldsID="b0d536f129c651b6788987fff2486af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 ma:readOnly="true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CEFEEB-5E3A-4075-BBCC-CE5A294F5E2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BE9215-AC72-428D-B663-69BA9E6E4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DB36A6-05C5-4854-B59B-0B693C5DA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3764</TotalTime>
  <Words>397</Words>
  <Application>Microsoft Office PowerPoint</Application>
  <PresentationFormat>Diavetítés a képernyőre (4:3 oldalarány)</PresentationFormat>
  <Paragraphs>132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Bariol Light</vt:lpstr>
      <vt:lpstr>Bariol Regular</vt:lpstr>
      <vt:lpstr>Calibri</vt:lpstr>
      <vt:lpstr>Arial</vt:lpstr>
      <vt:lpstr>Office-téma</vt:lpstr>
      <vt:lpstr>Kliensalkalmazások</vt:lpstr>
      <vt:lpstr>Tárgyinformációk</vt:lpstr>
      <vt:lpstr>Követelmények</vt:lpstr>
      <vt:lpstr>Félév beosztása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BME AUT</dc:creator>
  <cp:lastModifiedBy>Márk Asztalos</cp:lastModifiedBy>
  <cp:revision>58</cp:revision>
  <dcterms:created xsi:type="dcterms:W3CDTF">2014-03-08T11:42:20Z</dcterms:created>
  <dcterms:modified xsi:type="dcterms:W3CDTF">2020-02-08T10:26:14Z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0x010100D88B3A1C3A8C524284B739917E5AF2CF</vt:lpwstr>
  </property>
</Properties>
</file>