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2"/>
  </p:notesMasterIdLst>
  <p:handoutMasterIdLst>
    <p:handoutMasterId r:id="rId73"/>
  </p:handoutMasterIdLst>
  <p:sldIdLst>
    <p:sldId id="261" r:id="rId3"/>
    <p:sldId id="272" r:id="rId4"/>
    <p:sldId id="257" r:id="rId5"/>
    <p:sldId id="273" r:id="rId6"/>
    <p:sldId id="274" r:id="rId7"/>
    <p:sldId id="275" r:id="rId8"/>
    <p:sldId id="287" r:id="rId9"/>
    <p:sldId id="288" r:id="rId10"/>
    <p:sldId id="289" r:id="rId11"/>
    <p:sldId id="290" r:id="rId12"/>
    <p:sldId id="298" r:id="rId13"/>
    <p:sldId id="276" r:id="rId14"/>
    <p:sldId id="291" r:id="rId15"/>
    <p:sldId id="344" r:id="rId16"/>
    <p:sldId id="292" r:id="rId17"/>
    <p:sldId id="277" r:id="rId18"/>
    <p:sldId id="293" r:id="rId19"/>
    <p:sldId id="294" r:id="rId20"/>
    <p:sldId id="295" r:id="rId21"/>
    <p:sldId id="296" r:id="rId22"/>
    <p:sldId id="297" r:id="rId23"/>
    <p:sldId id="299" r:id="rId24"/>
    <p:sldId id="303" r:id="rId25"/>
    <p:sldId id="304" r:id="rId26"/>
    <p:sldId id="301" r:id="rId27"/>
    <p:sldId id="302" r:id="rId28"/>
    <p:sldId id="306" r:id="rId29"/>
    <p:sldId id="278" r:id="rId30"/>
    <p:sldId id="305" r:id="rId31"/>
    <p:sldId id="307" r:id="rId32"/>
    <p:sldId id="308" r:id="rId33"/>
    <p:sldId id="309" r:id="rId34"/>
    <p:sldId id="279" r:id="rId35"/>
    <p:sldId id="310" r:id="rId36"/>
    <p:sldId id="311" r:id="rId37"/>
    <p:sldId id="312" r:id="rId38"/>
    <p:sldId id="280" r:id="rId39"/>
    <p:sldId id="313" r:id="rId40"/>
    <p:sldId id="284" r:id="rId41"/>
    <p:sldId id="316" r:id="rId42"/>
    <p:sldId id="317" r:id="rId43"/>
    <p:sldId id="318" r:id="rId44"/>
    <p:sldId id="320" r:id="rId45"/>
    <p:sldId id="321" r:id="rId46"/>
    <p:sldId id="322" r:id="rId47"/>
    <p:sldId id="323" r:id="rId48"/>
    <p:sldId id="324" r:id="rId49"/>
    <p:sldId id="325" r:id="rId50"/>
    <p:sldId id="327" r:id="rId51"/>
    <p:sldId id="328" r:id="rId52"/>
    <p:sldId id="330" r:id="rId53"/>
    <p:sldId id="331" r:id="rId54"/>
    <p:sldId id="332" r:id="rId55"/>
    <p:sldId id="329" r:id="rId56"/>
    <p:sldId id="285" r:id="rId57"/>
    <p:sldId id="315" r:id="rId58"/>
    <p:sldId id="333" r:id="rId59"/>
    <p:sldId id="334" r:id="rId60"/>
    <p:sldId id="336" r:id="rId61"/>
    <p:sldId id="335" r:id="rId62"/>
    <p:sldId id="337" r:id="rId63"/>
    <p:sldId id="283" r:id="rId64"/>
    <p:sldId id="338" r:id="rId65"/>
    <p:sldId id="282" r:id="rId66"/>
    <p:sldId id="339" r:id="rId67"/>
    <p:sldId id="340" r:id="rId68"/>
    <p:sldId id="341" r:id="rId69"/>
    <p:sldId id="343" r:id="rId70"/>
    <p:sldId id="34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0" autoAdjust="0"/>
    <p:restoredTop sz="83161" autoAdjust="0"/>
  </p:normalViewPr>
  <p:slideViewPr>
    <p:cSldViewPr snapToGrid="0">
      <p:cViewPr varScale="1">
        <p:scale>
          <a:sx n="89" d="100"/>
          <a:sy n="89" d="100"/>
        </p:scale>
        <p:origin x="-5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https://www.youtube.com/watch?v=SAc0vQCC6UQ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5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4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6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5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9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0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https://www.youtube.com/watch?v=SAc0vQCC6UQ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https://www.youtube.com/watch?v=SAc0vQCC6UQ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0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0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2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66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7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5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2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9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3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7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8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72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2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7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5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0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29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95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0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make proper shapes on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4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36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6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93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31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1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8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38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08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https://www.youtube.com/watch?v=SAc0vQCC6UQ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2/12/14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" TargetMode="External"/><Relationship Id="rId4" Type="http://schemas.openxmlformats.org/officeDocument/2006/relationships/hyperlink" Target="http://www.planetnodejs.com" TargetMode="External"/><Relationship Id="rId5" Type="http://schemas.openxmlformats.org/officeDocument/2006/relationships/hyperlink" Target="http://nodeup.com" TargetMode="External"/><Relationship Id="rId6" Type="http://schemas.openxmlformats.org/officeDocument/2006/relationships/hyperlink" Target="http://nodeschool.io" TargetMode="External"/><Relationship Id="rId7" Type="http://schemas.openxmlformats.org/officeDocument/2006/relationships/hyperlink" Target="https://twitter.com/nodej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nodejs.org/api/f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api/buffer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hyperlink" Target="http://nodejs.org/api/modules.html%23modules_modu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Relationship Id="rId3" Type="http://schemas.openxmlformats.org/officeDocument/2006/relationships/hyperlink" Target="https://www.npmjs.or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api/process.htm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nodejs.org/api/debugger.html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e-inspector/node-inspector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93" y="1149556"/>
            <a:ext cx="7255795" cy="2419193"/>
          </a:xfrm>
        </p:spPr>
        <p:txBody>
          <a:bodyPr/>
          <a:lstStyle/>
          <a:p>
            <a:r>
              <a:rPr lang="en-US" dirty="0" smtClean="0"/>
              <a:t>Node.js</a:t>
            </a:r>
            <a:br>
              <a:rPr lang="en-US" dirty="0" smtClean="0"/>
            </a:br>
            <a:r>
              <a:rPr lang="en-US" dirty="0" smtClean="0"/>
              <a:t>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693" y="3639312"/>
            <a:ext cx="7255795" cy="142749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Day 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79" y="1069848"/>
            <a:ext cx="1696809" cy="38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3652683"/>
          </a:xfrm>
        </p:spPr>
        <p:txBody>
          <a:bodyPr>
            <a:normAutofit/>
          </a:bodyPr>
          <a:lstStyle/>
          <a:p>
            <a:r>
              <a:rPr lang="en-US" dirty="0" smtClean="0"/>
              <a:t>Used by: Yahoo, LinkedIn, Microsoft, New York Times, PayPal and many others</a:t>
            </a:r>
          </a:p>
          <a:p>
            <a:r>
              <a:rPr lang="en-US" dirty="0" smtClean="0"/>
              <a:t>Trademark belongs to Joyent</a:t>
            </a:r>
          </a:p>
          <a:p>
            <a:r>
              <a:rPr lang="en-US" dirty="0" smtClean="0"/>
              <a:t>MIT licensed</a:t>
            </a:r>
          </a:p>
          <a:p>
            <a:r>
              <a:rPr lang="en-US" dirty="0" smtClean="0"/>
              <a:t>Runs on Windows, Linux, </a:t>
            </a:r>
            <a:r>
              <a:rPr lang="en-US" dirty="0" err="1" smtClean="0"/>
              <a:t>MacOS</a:t>
            </a:r>
            <a:r>
              <a:rPr lang="en-US" dirty="0" smtClean="0"/>
              <a:t>, SunOS</a:t>
            </a:r>
          </a:p>
          <a:p>
            <a:r>
              <a:rPr lang="en-US" dirty="0" smtClean="0"/>
              <a:t>Windows installer is 5.5 MB</a:t>
            </a:r>
          </a:p>
          <a:p>
            <a:r>
              <a:rPr lang="en-US" dirty="0" smtClean="0"/>
              <a:t>Runs on Raspberry Pi</a:t>
            </a:r>
          </a:p>
          <a:p>
            <a:r>
              <a:rPr lang="en-US" dirty="0" smtClean="0"/>
              <a:t>Active community with many conferences, around 30 published books</a:t>
            </a:r>
          </a:p>
        </p:txBody>
      </p:sp>
    </p:spTree>
    <p:extLst>
      <p:ext uri="{BB962C8B-B14F-4D97-AF65-F5344CB8AC3E}">
        <p14:creationId xmlns:p14="http://schemas.microsoft.com/office/powerpoint/2010/main" val="19981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365268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nodejs.org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www.planetnodejs.com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nodeup.com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nodeschool.io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https://twitter.com/nodejs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1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770670"/>
          </a:xfrm>
        </p:spPr>
        <p:txBody>
          <a:bodyPr/>
          <a:lstStyle/>
          <a:p>
            <a:r>
              <a:rPr lang="en-US" dirty="0" smtClean="0"/>
              <a:t>Option 1: one-click installers from </a:t>
            </a:r>
            <a:r>
              <a:rPr lang="en-US" dirty="0" smtClean="0">
                <a:hlinkClick r:id="rId3"/>
              </a:rPr>
              <a:t>http://nodejs.org</a:t>
            </a:r>
            <a:r>
              <a:rPr lang="en-US" dirty="0" smtClean="0"/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2296" y="4306676"/>
            <a:ext cx="386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$ sudo apt-get update</a:t>
            </a:r>
          </a:p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$ sudo apt-get install nodejs</a:t>
            </a:r>
          </a:p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$ sudo apt-get install npm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6281" y="2545761"/>
            <a:ext cx="4691900" cy="667647"/>
            <a:chOff x="1472382" y="2786705"/>
            <a:chExt cx="4691900" cy="667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382" y="2786705"/>
              <a:ext cx="1935134" cy="66764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8397" y="2801045"/>
              <a:ext cx="2645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$ brew install node</a:t>
              </a:r>
            </a:p>
            <a:p>
              <a:r>
                <a:rPr lang="en-US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$ brew install npm</a:t>
              </a:r>
              <a:endParaRPr lang="en-US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452296" y="357188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$ sudo port install nodejs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82" y="3450349"/>
            <a:ext cx="1775732" cy="8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node.js</a:t>
            </a:r>
            <a:r>
              <a:rPr lang="en-US" dirty="0" smtClean="0"/>
              <a:t> on Ubuntu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9647" y="1885193"/>
            <a:ext cx="9622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 </a:t>
            </a:r>
            <a:r>
              <a:rPr lang="en-US" dirty="0"/>
              <a:t>with Ubuntu:</a:t>
            </a:r>
          </a:p>
          <a:p>
            <a:r>
              <a:rPr lang="en-US" dirty="0" smtClean="0">
                <a:latin typeface="Consolas"/>
                <a:cs typeface="Consolas"/>
              </a:rPr>
              <a:t>&gt; curl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https://</a:t>
            </a:r>
            <a:r>
              <a:rPr lang="en-US" dirty="0" err="1">
                <a:latin typeface="Consolas"/>
                <a:cs typeface="Consolas"/>
              </a:rPr>
              <a:t>deb.nodesource.com</a:t>
            </a:r>
            <a:r>
              <a:rPr lang="en-US" dirty="0">
                <a:latin typeface="Consolas"/>
                <a:cs typeface="Consolas"/>
              </a:rPr>
              <a:t>/setup | </a:t>
            </a:r>
            <a:r>
              <a:rPr lang="en-US" dirty="0" err="1">
                <a:latin typeface="Consolas"/>
                <a:cs typeface="Consolas"/>
              </a:rPr>
              <a:t>sudo</a:t>
            </a:r>
            <a:r>
              <a:rPr lang="en-US" dirty="0">
                <a:latin typeface="Consolas"/>
                <a:cs typeface="Consolas"/>
              </a:rPr>
              <a:t> bash -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/>
              <a:t>install with Ubuntu:</a:t>
            </a:r>
          </a:p>
          <a:p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 err="1" smtClean="0">
                <a:latin typeface="Consolas"/>
                <a:cs typeface="Consolas"/>
              </a:rPr>
              <a:t>sudo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apt-get install -y </a:t>
            </a:r>
            <a:r>
              <a:rPr lang="en-US" dirty="0" err="1">
                <a:latin typeface="Consolas"/>
                <a:cs typeface="Consolas"/>
              </a:rPr>
              <a:t>nodejs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4235" y="5283217"/>
            <a:ext cx="969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joyent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/node/wiki/Installing-Node.js-via-package-manager#debian-and-ubuntu-based-linux-distributions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931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Node.js programs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node main.js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node –e 'console.log("Hello World")'</a:t>
            </a:r>
          </a:p>
          <a:p>
            <a:r>
              <a:rPr lang="en-US" dirty="0"/>
              <a:t>From </a:t>
            </a:r>
            <a:r>
              <a:rPr lang="en-US" dirty="0" smtClean="0"/>
              <a:t>IDE: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71" y="4207313"/>
            <a:ext cx="3507817" cy="797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21" y="4161975"/>
            <a:ext cx="976829" cy="9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/>
              <a:t>JavaScript run-through</a:t>
            </a:r>
          </a:p>
        </p:txBody>
      </p:sp>
    </p:spTree>
    <p:extLst>
      <p:ext uri="{BB962C8B-B14F-4D97-AF65-F5344CB8AC3E}">
        <p14:creationId xmlns:p14="http://schemas.microsoft.com/office/powerpoint/2010/main" val="4862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type casting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27602" y="1795443"/>
            <a:ext cx="618505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console.log;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log(add(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'5'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log(add(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log(add(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log(add());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log(add);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log(add(</a:t>
            </a:r>
            <a:r>
              <a:rPr lang="en-US" sz="1800" noProof="1">
                <a:solidFill>
                  <a:srgbClr val="008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8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8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8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8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fun</a:t>
            </a:r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428750" y="1763406"/>
            <a:ext cx="50958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>
                <a:solidFill>
                  <a:srgbClr val="206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solidFill>
                  <a:srgbClr val="206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funcs = [];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console.log(i); };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funcs.push(f);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funcs.forEach(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(f) {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f();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4373563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rgbClr val="406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3, 3, 3</a:t>
            </a:r>
            <a:r>
              <a:rPr lang="en-US" sz="800" noProof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Fix: create a new scope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616" y="1750147"/>
            <a:ext cx="7439025" cy="41549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(var i = 0; i &lt; 3; i++) {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 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 {</a:t>
            </a:r>
            <a:b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b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console.log(i); </a:t>
            </a:r>
            <a:b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  <a:b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})(i);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funcs.push(f);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funcs.forEach(function(f) {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f();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0, 1, 2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Glad to meet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858512" cy="1427017"/>
          </a:xfrm>
        </p:spPr>
        <p:txBody>
          <a:bodyPr>
            <a:normAutofit/>
          </a:bodyPr>
          <a:lstStyle/>
          <a:p>
            <a:r>
              <a:rPr lang="en-US" dirty="0"/>
              <a:t>My name’s Juriy Bura</a:t>
            </a:r>
          </a:p>
          <a:p>
            <a:r>
              <a:rPr lang="en-US" dirty="0" smtClean="0"/>
              <a:t>Currently working in EPAM China</a:t>
            </a:r>
            <a:endParaRPr lang="en-US" dirty="0"/>
          </a:p>
          <a:p>
            <a:r>
              <a:rPr lang="en-US" dirty="0"/>
              <a:t>Love </a:t>
            </a:r>
            <a:r>
              <a:rPr lang="en-US" dirty="0" smtClean="0"/>
              <a:t>JavaScript and HTML5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2" y="3082357"/>
            <a:ext cx="2431474" cy="2431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77713"/>
            <a:ext cx="711530" cy="562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6931" y="4174322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@juriy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2" y="4736872"/>
            <a:ext cx="934687" cy="7769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5028" y="49406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https://github.com/juriy</a:t>
            </a:r>
          </a:p>
        </p:txBody>
      </p:sp>
    </p:spTree>
    <p:extLst>
      <p:ext uri="{BB962C8B-B14F-4D97-AF65-F5344CB8AC3E}">
        <p14:creationId xmlns:p14="http://schemas.microsoft.com/office/powerpoint/2010/main" val="4149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6850" y="1719381"/>
            <a:ext cx="39052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console.log(name);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(true)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"Henry"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console.log(name);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console.log(name);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5116511"/>
            <a:ext cx="464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>
                <a:solidFill>
                  <a:srgbClr val="406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noProof="1">
                <a:solidFill>
                  <a:srgbClr val="406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Prints: undefined, Henry, Peter</a:t>
            </a:r>
            <a:r>
              <a:rPr lang="en-US" sz="800" noProof="1"/>
              <a:t> 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15151" y="1650613"/>
            <a:ext cx="432435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(function foo()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406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noProof="1" smtClean="0">
                <a:solidFill>
                  <a:srgbClr val="406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Hoisted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(true)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"Henry"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console.log(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b="1" i="0" u="none" strike="noStrike" cap="none" normalizeH="0" baseline="0" noProof="1" smtClean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3209" y="1734745"/>
            <a:ext cx="694062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cnt: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this.cnt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counter.inc();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setTimeout(counter.inc,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setTimeout(counter.inc,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{console.log(counter.cnt);},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65" y="2255535"/>
            <a:ext cx="9601200" cy="1142385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apply(), call(), bind()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931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goblin.name </a:t>
            </a:r>
            <a:r>
              <a:rPr lang="en-US" noProof="1">
                <a:solidFill>
                  <a:srgbClr val="206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03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'Grokk'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goblin.log();</a:t>
            </a:r>
            <a:r>
              <a:rPr lang="en-US" sz="800" noProof="1"/>
              <a:t> </a:t>
            </a:r>
            <a:endParaRPr lang="en-US" noProof="1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82701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srgbClr val="A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creature </a:t>
            </a:r>
            <a:r>
              <a:rPr lang="en-US" noProof="1">
                <a:solidFill>
                  <a:srgbClr val="206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</a:t>
            </a:r>
            <a:r>
              <a:rPr lang="en-US" noProof="1">
                <a:solidFill>
                  <a:srgbClr val="C03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'&lt;some creature&gt;'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noProof="1">
                <a:solidFill>
                  <a:srgbClr val="A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console.log(this.name);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A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goblin </a:t>
            </a:r>
            <a:r>
              <a:rPr lang="en-US" noProof="1">
                <a:solidFill>
                  <a:srgbClr val="206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Object.create(creature);</a:t>
            </a:r>
            <a:b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goblin.log();</a:t>
            </a:r>
            <a:endParaRPr lang="en-US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01" y="2910841"/>
            <a:ext cx="1089836" cy="1916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89" y="610869"/>
            <a:ext cx="7226299" cy="52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- defining a class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0744" y="1646238"/>
            <a:ext cx="614476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Creature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this._x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this._y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Static method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Creature.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getRandomCreature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some smart code here */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Instance method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Creature.prototype.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getPosition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{worldX: this._x, worldY: this._y};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- inheritance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9032" y="1646238"/>
            <a:ext cx="1026871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Goblin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y, name)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 smtClean="0">
                <a:solidFill>
                  <a:srgbClr val="406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Super constructor call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Creature.call(this, x, y);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this._name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Extends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Goblin.prototype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Object.create(Creature.prototype,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constructor: {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value: subConstructor,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enumerable: false,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writable: true,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configurable: true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Super call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Goblin.prototype.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printPosition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console.log(this._name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Creature.prototype.printPosition.call(this));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code conventions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7109" y="1778441"/>
            <a:ext cx="67202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camelCaseVariables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UpperCamelCaseClasses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UPPER_CASE_CONSTANTS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_underscoredPrivateFields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/>
              <a:t>Indents are up to you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/>
              <a:t>80 characters limit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/>
              <a:t>Better write few more clear lines than one cryptic line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23906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/>
              <a:t>Node.js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647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6406"/>
            <a:ext cx="10140108" cy="39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JavaScript</a:t>
            </a:r>
          </a:p>
          <a:p>
            <a:r>
              <a:rPr lang="en-US" dirty="0" smtClean="0"/>
              <a:t>You have either none or little experience with Node.js</a:t>
            </a:r>
          </a:p>
          <a:p>
            <a:r>
              <a:rPr lang="en-US" dirty="0" smtClean="0"/>
              <a:t>You want to get a good start with Node.js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9" y="1775990"/>
            <a:ext cx="7722824" cy="40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as a </a:t>
            </a:r>
            <a:r>
              <a:rPr lang="en-US" dirty="0">
                <a:solidFill>
                  <a:srgbClr val="0D845B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982103"/>
            <a:ext cx="7782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there are still events to process: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next event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there is a callback associated with 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4434621"/>
            <a:ext cx="4863029" cy="1470420"/>
          </a:xfrm>
        </p:spPr>
        <p:txBody>
          <a:bodyPr/>
          <a:lstStyle/>
          <a:p>
            <a:r>
              <a:rPr lang="en-US" dirty="0" smtClean="0"/>
              <a:t>Socket has new data</a:t>
            </a:r>
          </a:p>
          <a:p>
            <a:r>
              <a:rPr lang="en-US" dirty="0" smtClean="0"/>
              <a:t>Directory has been created</a:t>
            </a:r>
          </a:p>
          <a:p>
            <a:r>
              <a:rPr lang="en-US" dirty="0" smtClean="0"/>
              <a:t>File was written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7829" y="317911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Examples of events</a:t>
            </a:r>
            <a:endParaRPr lang="en-US" dirty="0">
              <a:solidFill>
                <a:srgbClr val="0D8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83" y="2337136"/>
            <a:ext cx="7232824" cy="23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Core modules: File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465020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nodejs.org/api/fs.html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to work </a:t>
            </a:r>
            <a:r>
              <a:rPr lang="en-US" dirty="0" smtClean="0"/>
              <a:t>with 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7110" y="1778441"/>
            <a:ext cx="250082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truncate</a:t>
            </a:r>
            <a:endParaRPr lang="en-US" sz="20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88125" y="1860650"/>
            <a:ext cx="579487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Save folder structure to a file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fs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require(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folder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'c:/dev'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report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'c:/dev/report.txt'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fs.readdirSync(folder);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arr.join('\n');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fs.writeFileSync(report, text);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'Listing saved'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Node.js way! The async way is…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5244" y="1770938"/>
            <a:ext cx="709486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fs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require(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Save folder structure to a file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folder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'c:/dev'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report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'c:/dev/report.txt'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fs.readdir(folder,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(err, data)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data.join(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fs.writeFile(report, text,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console.log(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'Listing saved'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968" y="5557876"/>
            <a:ext cx="341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nodejs.org/api/buffer.html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for working with binary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12555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Non-resizable reference to memory outside of V8 heap</a:t>
            </a:r>
            <a:endParaRPr lang="en-US" dirty="0"/>
          </a:p>
          <a:p>
            <a:r>
              <a:rPr lang="en-US" dirty="0" smtClean="0"/>
              <a:t>Each element is byte (0-255)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3436" y="33088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Buffer(5)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Buffer('Hello')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Buffer([1, 2, 3, 4])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128" y="33088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buf.toString('utf-8');</a:t>
            </a:r>
            <a:b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buf.slice(1, 5);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buf.write('abc', 10);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539239"/>
          </a:xfrm>
        </p:spPr>
        <p:txBody>
          <a:bodyPr/>
          <a:lstStyle/>
          <a:p>
            <a:r>
              <a:rPr lang="en-US" b="1" dirty="0" smtClean="0"/>
              <a:t>Day 1: Basics of </a:t>
            </a:r>
            <a:r>
              <a:rPr lang="en-US" b="1" dirty="0" err="1" smtClean="0"/>
              <a:t>Node.js</a:t>
            </a:r>
            <a:endParaRPr lang="en-US" b="1" dirty="0" smtClean="0"/>
          </a:p>
          <a:p>
            <a:r>
              <a:rPr lang="en-US" dirty="0" smtClean="0"/>
              <a:t>Day 2: </a:t>
            </a:r>
            <a:r>
              <a:rPr lang="en-US" dirty="0" smtClean="0"/>
              <a:t>Network &amp; Web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Day 3: Tools, Testing and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modules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56891"/>
          </a:xfrm>
        </p:spPr>
        <p:txBody>
          <a:bodyPr/>
          <a:lstStyle/>
          <a:p>
            <a:r>
              <a:rPr lang="en-US" dirty="0" smtClean="0"/>
              <a:t>There’s no standard way organize modules as of ES-262 ed. 5</a:t>
            </a:r>
          </a:p>
          <a:p>
            <a:r>
              <a:rPr lang="en-US" dirty="0" smtClean="0"/>
              <a:t>Three different aspects of modules are:</a:t>
            </a:r>
          </a:p>
          <a:p>
            <a:pPr lvl="1"/>
            <a:r>
              <a:rPr lang="en-US" dirty="0" smtClean="0"/>
              <a:t>Isolating global scope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Transport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of a global scope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8125" y="1854352"/>
            <a:ext cx="610334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class defined in Math API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Utils.prototype.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class defined in Strings API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Utils.prototype.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namespaces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0160" y="2015480"/>
            <a:ext cx="627961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class defined in Mathematics API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"undefined"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{com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com.juriy) {com.juriy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com.juriy.math) {com.juriy.math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com.juriy.math.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{};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160" y="4142341"/>
            <a:ext cx="543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D845B"/>
                </a:solidFill>
              </a:rPr>
              <a:t>But what about API versioning?</a:t>
            </a:r>
            <a:endParaRPr lang="en-US" sz="2800" dirty="0">
              <a:solidFill>
                <a:srgbClr val="0D8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2194" y="1806752"/>
            <a:ext cx="556351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b="0" i="0" u="none" strike="noStrike" cap="none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Utils.prototype.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Utils;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0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539239"/>
          </a:xfrm>
        </p:spPr>
        <p:txBody>
          <a:bodyPr/>
          <a:lstStyle/>
          <a:p>
            <a:r>
              <a:rPr lang="en-US" dirty="0" smtClean="0"/>
              <a:t>AMD</a:t>
            </a:r>
          </a:p>
          <a:p>
            <a:r>
              <a:rPr lang="en-US" dirty="0" smtClean="0"/>
              <a:t>CommonJS</a:t>
            </a:r>
          </a:p>
          <a:p>
            <a:r>
              <a:rPr lang="en-US" dirty="0" smtClean="0"/>
              <a:t>ES-6 Modules</a:t>
            </a:r>
            <a:endParaRPr lang="en-US" b="1" dirty="0" smtClean="0">
              <a:solidFill>
                <a:srgbClr val="0D8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</a:t>
            </a:r>
            <a:r>
              <a:rPr lang="en-US" b="0" dirty="0" smtClean="0"/>
              <a:t>(Asynchronous </a:t>
            </a:r>
            <a:r>
              <a:rPr lang="en-US" b="0" dirty="0"/>
              <a:t>Module </a:t>
            </a:r>
            <a:r>
              <a:rPr lang="en-US" b="0" dirty="0" smtClean="0"/>
              <a:t>Definition)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3209" y="1884260"/>
            <a:ext cx="774485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define(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'myModule'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'math'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'graph'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 math, graph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graph.drawPie(math.randomGrid(x,y));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7591" y="5673688"/>
            <a:ext cx="66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from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http://addyosmani.com/writing-modular-js/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3209" y="4904246"/>
            <a:ext cx="708384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require([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'foo'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 foo, bar 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rest of your code here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foo.doSomething();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7591" y="5673688"/>
            <a:ext cx="66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from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http://addyosmani.com/writing-modular-js/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1176" y="2038498"/>
            <a:ext cx="529911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package/lib is a dependency we require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lib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require(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'package/lib'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some behaviour for our module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lib.log(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world!'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export (expose) foo to other modules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exports.foo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foo;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6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3211" y="1921671"/>
            <a:ext cx="43060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 math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 strings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95060" y="1921671"/>
            <a:ext cx="58140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 foobar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{add as mathAdd} from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'lib/math'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{add as strAdd} from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'lib/strings'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mathAdd(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strAdd(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8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Node.js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CommonJS style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99142" y="1781957"/>
            <a:ext cx="367963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_p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Animal.prototype;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_p.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noProof="1" smtClean="0">
                <a:solidFill>
                  <a:srgbClr val="C03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wuff'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makeNewAnimal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Animal();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exports.Animal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5448" y="1781957"/>
            <a:ext cx="5154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Client code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require(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"./animal"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).Animal;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hamster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Animal();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1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68" y="673099"/>
            <a:ext cx="8809464" cy="55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single object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36465" y="3469727"/>
            <a:ext cx="5154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406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Client code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require(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"./animal"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A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hamster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Animal();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209" y="176156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Animal() {</a:t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_p = Animal.prototype;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_p.sayHello = function() {</a:t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console.log('wuff');</a:t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makeNewAnimal() {</a:t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new Animal();</a:t>
            </a:r>
            <a:b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209" y="5293216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 </a:t>
            </a:r>
            <a:r>
              <a:rPr lang="en-US" noProof="1">
                <a:solidFill>
                  <a:srgbClr val="206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module.exports = Animal;</a:t>
            </a:r>
            <a:r>
              <a:rPr lang="en-US" sz="800" noProof="1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816"/>
            <a:ext cx="5103675" cy="5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as folders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62" y="1933609"/>
            <a:ext cx="3650114" cy="337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23" y="503853"/>
            <a:ext cx="4691578" cy="50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node_modules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25" y="503853"/>
            <a:ext cx="4083499" cy="55798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433371" cy="1070471"/>
          </a:xfrm>
        </p:spPr>
        <p:txBody>
          <a:bodyPr>
            <a:normAutofit/>
          </a:bodyPr>
          <a:lstStyle/>
          <a:p>
            <a:r>
              <a:rPr lang="en-US" dirty="0" smtClean="0"/>
              <a:t>A lookup location for modules</a:t>
            </a:r>
          </a:p>
          <a:p>
            <a:r>
              <a:rPr lang="en-US" dirty="0" smtClean="0"/>
              <a:t>Lookup recursively up in FS</a:t>
            </a:r>
          </a:p>
        </p:txBody>
      </p:sp>
    </p:spTree>
    <p:extLst>
      <p:ext uri="{BB962C8B-B14F-4D97-AF65-F5344CB8AC3E}">
        <p14:creationId xmlns:p14="http://schemas.microsoft.com/office/powerpoint/2010/main" val="37676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Multiple versions of dependencies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63037"/>
            <a:ext cx="4829978" cy="4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282" y="977578"/>
            <a:ext cx="4058798" cy="1142385"/>
          </a:xfrm>
        </p:spPr>
        <p:txBody>
          <a:bodyPr/>
          <a:lstStyle/>
          <a:p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module discovery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78" y="636055"/>
            <a:ext cx="6868039" cy="52632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8282" y="5425674"/>
            <a:ext cx="564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nodejs.org/api/modules.html#modules_modules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28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30" y="2601703"/>
            <a:ext cx="2495550" cy="97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0581" y="3685008"/>
            <a:ext cx="256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https://www.npmjs.org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1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150124"/>
          </a:xfrm>
        </p:spPr>
        <p:txBody>
          <a:bodyPr>
            <a:normAutofit/>
          </a:bodyPr>
          <a:lstStyle/>
          <a:p>
            <a:r>
              <a:rPr lang="en-US" dirty="0" smtClean="0"/>
              <a:t>The standard </a:t>
            </a:r>
            <a:r>
              <a:rPr lang="en-US" b="1" dirty="0" smtClean="0">
                <a:solidFill>
                  <a:srgbClr val="0D845B"/>
                </a:solidFill>
              </a:rPr>
              <a:t>package manager</a:t>
            </a:r>
            <a:r>
              <a:rPr lang="en-US" dirty="0" smtClean="0">
                <a:solidFill>
                  <a:srgbClr val="0D845B"/>
                </a:solidFill>
              </a:rPr>
              <a:t> </a:t>
            </a:r>
            <a:r>
              <a:rPr lang="en-US" dirty="0" smtClean="0"/>
              <a:t>for node</a:t>
            </a:r>
          </a:p>
          <a:p>
            <a:r>
              <a:rPr lang="en-US" dirty="0" smtClean="0"/>
              <a:t>An open </a:t>
            </a:r>
            <a:r>
              <a:rPr lang="en-US" b="1" dirty="0" smtClean="0">
                <a:solidFill>
                  <a:srgbClr val="0D845B"/>
                </a:solidFill>
              </a:rPr>
              <a:t>registry</a:t>
            </a:r>
            <a:r>
              <a:rPr lang="en-US" dirty="0" smtClean="0"/>
              <a:t> with almost 100K packages</a:t>
            </a:r>
          </a:p>
          <a:p>
            <a:r>
              <a:rPr lang="en-US" dirty="0" smtClean="0"/>
              <a:t>A module authoring </a:t>
            </a:r>
            <a:r>
              <a:rPr lang="en-US" b="1" dirty="0" smtClean="0">
                <a:solidFill>
                  <a:srgbClr val="0D845B"/>
                </a:solidFill>
              </a:rPr>
              <a:t>tool</a:t>
            </a:r>
          </a:p>
          <a:p>
            <a:r>
              <a:rPr lang="en-US" dirty="0" smtClean="0"/>
              <a:t>Comes bundled with Node.js</a:t>
            </a:r>
            <a:endParaRPr lang="en-US" b="1" dirty="0">
              <a:solidFill>
                <a:srgbClr val="0D845B"/>
              </a:solidFill>
            </a:endParaRPr>
          </a:p>
          <a:p>
            <a:endParaRPr lang="en-US" b="1" dirty="0" smtClean="0">
              <a:solidFill>
                <a:srgbClr val="0D8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basic walkthrough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385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search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view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install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install --production  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ls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update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uninstall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– used for development, installed in local node_modules</a:t>
            </a:r>
          </a:p>
          <a:p>
            <a:r>
              <a:rPr lang="en-US" dirty="0" smtClean="0"/>
              <a:t>Global – used as command line tools, installed in global NPM folder</a:t>
            </a:r>
          </a:p>
        </p:txBody>
      </p:sp>
    </p:spTree>
    <p:extLst>
      <p:ext uri="{BB962C8B-B14F-4D97-AF65-F5344CB8AC3E}">
        <p14:creationId xmlns:p14="http://schemas.microsoft.com/office/powerpoint/2010/main" val="406776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modules: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8294" y="1933048"/>
            <a:ext cx="668723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"mytest"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"0.0.0"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 sample command line tool"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"main"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"index.js"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"keywords"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"command"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"Juriy Bura"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"license"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"ISC"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Bird’s eye view on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your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init 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install --save-dev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install --save </a:t>
            </a:r>
          </a:p>
          <a:p>
            <a:pPr marL="0" indent="0">
              <a:buNone/>
            </a:pPr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adduser</a:t>
            </a:r>
          </a:p>
          <a:p>
            <a:pPr marL="0" indent="0">
              <a:buNone/>
            </a:pPr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publish (after init)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npm unpublish</a:t>
            </a:r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79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CLI tool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94683" y="3149596"/>
            <a:ext cx="3276600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"preferGlobal"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true,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"bin"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"mytool"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"index.js"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2794" y="5061932"/>
            <a:ext cx="33627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$ npm install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–g mytool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41764" y="3149596"/>
            <a:ext cx="56217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206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/usr/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bin/env node</a:t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C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'This is my command line test'</a:t>
            </a:r>
            <a:r>
              <a:rPr kumimoji="0" lang="en-US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037" y="2330459"/>
            <a:ext cx="901256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54231" y="5134904"/>
            <a:ext cx="410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D845B"/>
                </a:solidFill>
              </a:rPr>
              <a:t>Install globally, then run as normal cli tool</a:t>
            </a:r>
            <a:endParaRPr lang="en-US" dirty="0">
              <a:solidFill>
                <a:srgbClr val="0D845B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79" y="2362196"/>
            <a:ext cx="787013" cy="787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1908" y="1764601"/>
            <a:ext cx="283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D845B"/>
                </a:solidFill>
              </a:rPr>
              <a:t>package.json </a:t>
            </a:r>
            <a:br>
              <a:rPr lang="en-US" dirty="0" smtClean="0">
                <a:solidFill>
                  <a:srgbClr val="0D845B"/>
                </a:solidFill>
              </a:rPr>
            </a:br>
            <a:r>
              <a:rPr lang="en-US" dirty="0" smtClean="0">
                <a:solidFill>
                  <a:srgbClr val="0D845B"/>
                </a:solidFill>
              </a:rPr>
              <a:t>Tell NPM this is a CLI tool</a:t>
            </a:r>
            <a:endParaRPr lang="en-US" dirty="0">
              <a:solidFill>
                <a:srgbClr val="0D845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2794" y="5458070"/>
            <a:ext cx="33627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mytool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69651"/>
            <a:ext cx="1358231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71487" y="1709989"/>
            <a:ext cx="410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D845B"/>
                </a:solidFill>
              </a:rPr>
              <a:t>This is index.js</a:t>
            </a:r>
            <a:br>
              <a:rPr lang="en-US" dirty="0" smtClean="0">
                <a:solidFill>
                  <a:srgbClr val="0D845B"/>
                </a:solidFill>
              </a:rPr>
            </a:br>
            <a:r>
              <a:rPr lang="en-US" dirty="0" smtClean="0">
                <a:solidFill>
                  <a:srgbClr val="0D845B"/>
                </a:solidFill>
              </a:rPr>
              <a:t>Shebang is required even in Windows</a:t>
            </a:r>
            <a:endParaRPr lang="en-US" dirty="0">
              <a:solidFill>
                <a:srgbClr val="0D8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4512" y="323331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nodejs.org/api/process.html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used to work with current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76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process.argv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arguments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process.pid 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process.cwd          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working directory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process.env          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environment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process.nextTick(fn)      </a:t>
            </a: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event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b="1" noProof="1">
              <a:solidFill>
                <a:srgbClr val="0D84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noProof="1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noProof="1" smtClean="0">
                <a:solidFill>
                  <a:srgbClr val="0D84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streams:</a:t>
            </a:r>
          </a:p>
          <a:p>
            <a:pPr marL="0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process.stdout, process.stdin, process.stderr </a:t>
            </a:r>
          </a:p>
          <a:p>
            <a:pPr marL="0" indent="0">
              <a:buNone/>
            </a:pPr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debug Node.js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(Hardcore) non-GUI Core Node.js debugger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Node Inspector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Hardcore – Core Node.js debugger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96637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debug myscript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5400" y="2650206"/>
            <a:ext cx="4279135" cy="3365004"/>
          </a:xfrm>
        </p:spPr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, c - Continue execution</a:t>
            </a:r>
          </a:p>
          <a:p>
            <a:r>
              <a:rPr lang="en-US" dirty="0"/>
              <a:t>next, n - Step next</a:t>
            </a:r>
          </a:p>
          <a:p>
            <a:r>
              <a:rPr lang="en-US" dirty="0"/>
              <a:t>step, s - Step in</a:t>
            </a:r>
          </a:p>
          <a:p>
            <a:r>
              <a:rPr lang="en-US" dirty="0"/>
              <a:t>out, o - Step out</a:t>
            </a:r>
          </a:p>
          <a:p>
            <a:r>
              <a:rPr lang="en-US" dirty="0"/>
              <a:t>pause - Pause running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5381606"/>
            <a:ext cx="380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>
                <a:hlinkClick r:id="rId3"/>
              </a:rPr>
              <a:t>nodejs.org/api/debugger.html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74536" y="1960735"/>
            <a:ext cx="3382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debug -p &lt;pid&gt;</a:t>
            </a:r>
            <a:endParaRPr lang="en-US" noProof="1" smtClean="0"/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$ node debug &lt;URI&gt;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861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debugger on a running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1129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kill -s USR1 2345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2680638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tasklist /FI "IMAGENAME eq node.exe"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130359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node -e "process._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(3084)"</a:t>
            </a:r>
          </a:p>
        </p:txBody>
      </p:sp>
    </p:spTree>
    <p:extLst>
      <p:ext uri="{BB962C8B-B14F-4D97-AF65-F5344CB8AC3E}">
        <p14:creationId xmlns:p14="http://schemas.microsoft.com/office/powerpoint/2010/main" val="7043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debugger interface for Node.js applications that uses the Blink Developer Tools (formerly WebKit Web Inspector</a:t>
            </a:r>
            <a:r>
              <a:rPr lang="en-US" dirty="0" smtClean="0"/>
              <a:t>).</a:t>
            </a:r>
          </a:p>
          <a:p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npm install -g node-inspector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606534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github.com/node-inspector/node-inspector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68" y="2167128"/>
            <a:ext cx="7327392" cy="9604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56" y="1800416"/>
            <a:ext cx="4495087" cy="4193499"/>
          </a:xfrm>
        </p:spPr>
      </p:pic>
    </p:spTree>
    <p:extLst>
      <p:ext uri="{BB962C8B-B14F-4D97-AF65-F5344CB8AC3E}">
        <p14:creationId xmlns:p14="http://schemas.microsoft.com/office/powerpoint/2010/main" val="322114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770670"/>
          </a:xfrm>
        </p:spPr>
        <p:txBody>
          <a:bodyPr/>
          <a:lstStyle/>
          <a:p>
            <a:r>
              <a:rPr lang="en-US" dirty="0" smtClean="0"/>
              <a:t>Started by Ryan Dahl in early 2009</a:t>
            </a:r>
          </a:p>
          <a:p>
            <a:r>
              <a:rPr lang="en-US" dirty="0" smtClean="0"/>
              <a:t>NPM, started on September 2009 and added to Node.js </a:t>
            </a:r>
          </a:p>
          <a:p>
            <a:r>
              <a:rPr lang="en-US" dirty="0" smtClean="0"/>
              <a:t>November 2010: Node.js moves to Joyent</a:t>
            </a:r>
          </a:p>
          <a:p>
            <a:r>
              <a:rPr lang="en-US" dirty="0" smtClean="0"/>
              <a:t>June 2011, Microsoft partnered with Joyent to make a native Windows port</a:t>
            </a:r>
          </a:p>
        </p:txBody>
      </p:sp>
    </p:spTree>
    <p:extLst>
      <p:ext uri="{BB962C8B-B14F-4D97-AF65-F5344CB8AC3E}">
        <p14:creationId xmlns:p14="http://schemas.microsoft.com/office/powerpoint/2010/main" val="25425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of Node.js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06" y="1842550"/>
            <a:ext cx="1152832" cy="1176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49" y="1854394"/>
            <a:ext cx="1152832" cy="1152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06" y="4016620"/>
            <a:ext cx="1152832" cy="1152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7851" y="3156532"/>
            <a:ext cx="32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Ryan Dahl</a:t>
            </a:r>
            <a:br>
              <a:rPr lang="en-US" b="1" dirty="0" smtClean="0"/>
            </a:br>
            <a:r>
              <a:rPr lang="en-US" dirty="0" smtClean="0"/>
              <a:t>creator of Node.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9196" y="3156533"/>
            <a:ext cx="392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Isaac Z. </a:t>
            </a:r>
            <a:r>
              <a:rPr lang="en-US" b="1" dirty="0" smtClean="0"/>
              <a:t>Schlueter</a:t>
            </a:r>
          </a:p>
          <a:p>
            <a:pPr algn="ctr"/>
            <a:r>
              <a:rPr lang="en-US" dirty="0" smtClean="0"/>
              <a:t>NPM author, project lead 2012-2014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96" y="4127007"/>
            <a:ext cx="3745944" cy="10167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5408869"/>
            <a:ext cx="33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company behind Node.js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94630" y="5361144"/>
            <a:ext cx="2360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source-sans-pro"/>
              </a:rPr>
              <a:t>Timothy J </a:t>
            </a:r>
            <a:r>
              <a:rPr lang="en-US" b="1" dirty="0" smtClean="0">
                <a:solidFill>
                  <a:srgbClr val="333333"/>
                </a:solidFill>
                <a:latin typeface="source-sans-pro"/>
              </a:rPr>
              <a:t>Fontaine</a:t>
            </a:r>
            <a:r>
              <a:rPr lang="en-US" dirty="0" smtClean="0">
                <a:solidFill>
                  <a:srgbClr val="333333"/>
                </a:solidFill>
                <a:latin typeface="source-sans-pro"/>
              </a:rPr>
              <a:t> </a:t>
            </a:r>
            <a:br>
              <a:rPr lang="en-US" dirty="0" smtClean="0">
                <a:solidFill>
                  <a:srgbClr val="333333"/>
                </a:solidFill>
                <a:latin typeface="source-sans-pro"/>
              </a:rPr>
            </a:br>
            <a:r>
              <a:rPr lang="en-US" dirty="0" smtClean="0">
                <a:solidFill>
                  <a:srgbClr val="333333"/>
                </a:solidFill>
                <a:latin typeface="source-sans-pro"/>
              </a:rPr>
              <a:t>project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1404</Words>
  <Application>Microsoft Macintosh PowerPoint</Application>
  <PresentationFormat>Custom</PresentationFormat>
  <Paragraphs>320</Paragraphs>
  <Slides>69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Diamond Grid 16x9</vt:lpstr>
      <vt:lpstr>Node.js Boot camp</vt:lpstr>
      <vt:lpstr>Glad to meet you!</vt:lpstr>
      <vt:lpstr>Who are you?</vt:lpstr>
      <vt:lpstr>Our Plan</vt:lpstr>
      <vt:lpstr>Day 1</vt:lpstr>
      <vt:lpstr>Bird’s eye view on Node.js</vt:lpstr>
      <vt:lpstr>What is Node.js</vt:lpstr>
      <vt:lpstr>A brief history of Node.js</vt:lpstr>
      <vt:lpstr>Faces of Node.js</vt:lpstr>
      <vt:lpstr>Facts about Node.js</vt:lpstr>
      <vt:lpstr>Node.js resources</vt:lpstr>
      <vt:lpstr>Setting up environment</vt:lpstr>
      <vt:lpstr>Installing Node.js</vt:lpstr>
      <vt:lpstr>Installing node.js on Ubuntu</vt:lpstr>
      <vt:lpstr>Running Node.js programs</vt:lpstr>
      <vt:lpstr>JavaScript run-through</vt:lpstr>
      <vt:lpstr>Functions and type casting</vt:lpstr>
      <vt:lpstr>Closure fun</vt:lpstr>
      <vt:lpstr>Fix: create a new scope</vt:lpstr>
      <vt:lpstr>Hoisting</vt:lpstr>
      <vt:lpstr>this keyword</vt:lpstr>
      <vt:lpstr>apply(), call(), bind()</vt:lpstr>
      <vt:lpstr>Prototypes</vt:lpstr>
      <vt:lpstr>Prototype chain</vt:lpstr>
      <vt:lpstr>OOP - defining a class</vt:lpstr>
      <vt:lpstr>OOP - inheritance</vt:lpstr>
      <vt:lpstr>A word on code conventions</vt:lpstr>
      <vt:lpstr>Node.js architecture</vt:lpstr>
      <vt:lpstr>Closer look</vt:lpstr>
      <vt:lpstr>Event Loop</vt:lpstr>
      <vt:lpstr>Event Loop as a code</vt:lpstr>
      <vt:lpstr>Modules</vt:lpstr>
      <vt:lpstr>Core modules: File System</vt:lpstr>
      <vt:lpstr>Functions to work with FS</vt:lpstr>
      <vt:lpstr>Code example</vt:lpstr>
      <vt:lpstr>Not a Node.js way! The async way is…</vt:lpstr>
      <vt:lpstr>Buffer object</vt:lpstr>
      <vt:lpstr>Object for working with binary data</vt:lpstr>
      <vt:lpstr>Modules</vt:lpstr>
      <vt:lpstr>The problem of modules in JavaScript</vt:lpstr>
      <vt:lpstr>Isolation of a global scope</vt:lpstr>
      <vt:lpstr>Introduce namespaces</vt:lpstr>
      <vt:lpstr>Module pattern</vt:lpstr>
      <vt:lpstr>Module standards</vt:lpstr>
      <vt:lpstr>AMD (Asynchronous Module Definition)</vt:lpstr>
      <vt:lpstr>CommonJS</vt:lpstr>
      <vt:lpstr>EcmaScript 6</vt:lpstr>
      <vt:lpstr>Node.js modules</vt:lpstr>
      <vt:lpstr>Following CommonJS style</vt:lpstr>
      <vt:lpstr>Exporting single object</vt:lpstr>
      <vt:lpstr>Modules as folders</vt:lpstr>
      <vt:lpstr>node_modules</vt:lpstr>
      <vt:lpstr>Multiple versions of dependencies</vt:lpstr>
      <vt:lpstr>Summary: module discovery</vt:lpstr>
      <vt:lpstr>PowerPoint Presentation</vt:lpstr>
      <vt:lpstr>NPM is</vt:lpstr>
      <vt:lpstr>NPM basic walkthrough</vt:lpstr>
      <vt:lpstr>Types of modules</vt:lpstr>
      <vt:lpstr>Authoring modules: package.json</vt:lpstr>
      <vt:lpstr>Publishing your module</vt:lpstr>
      <vt:lpstr>Making CLI tool</vt:lpstr>
      <vt:lpstr>process</vt:lpstr>
      <vt:lpstr>Global object used to work with current process</vt:lpstr>
      <vt:lpstr>Debugging</vt:lpstr>
      <vt:lpstr>Ways to debug Node.js application</vt:lpstr>
      <vt:lpstr>Hardcore – Core Node.js debugger</vt:lpstr>
      <vt:lpstr>Enabling debugger on a running app</vt:lpstr>
      <vt:lpstr>Node Inspector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2014-04-15T09:44:08Z</dcterms:created>
  <dcterms:modified xsi:type="dcterms:W3CDTF">2014-12-02T13:43:40Z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