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0"/>
  </p:notesMasterIdLst>
  <p:handoutMasterIdLst>
    <p:handoutMasterId r:id="rId31"/>
  </p:handoutMasterIdLst>
  <p:sldIdLst>
    <p:sldId id="261" r:id="rId3"/>
    <p:sldId id="273" r:id="rId4"/>
    <p:sldId id="344" r:id="rId5"/>
    <p:sldId id="352" r:id="rId6"/>
    <p:sldId id="353" r:id="rId7"/>
    <p:sldId id="354" r:id="rId8"/>
    <p:sldId id="357" r:id="rId9"/>
    <p:sldId id="359" r:id="rId10"/>
    <p:sldId id="360" r:id="rId11"/>
    <p:sldId id="361" r:id="rId12"/>
    <p:sldId id="348" r:id="rId13"/>
    <p:sldId id="349" r:id="rId14"/>
    <p:sldId id="362" r:id="rId15"/>
    <p:sldId id="363" r:id="rId16"/>
    <p:sldId id="364" r:id="rId17"/>
    <p:sldId id="345" r:id="rId18"/>
    <p:sldId id="358" r:id="rId19"/>
    <p:sldId id="365" r:id="rId20"/>
    <p:sldId id="347" r:id="rId21"/>
    <p:sldId id="366" r:id="rId22"/>
    <p:sldId id="367" r:id="rId23"/>
    <p:sldId id="368" r:id="rId24"/>
    <p:sldId id="369" r:id="rId25"/>
    <p:sldId id="346" r:id="rId26"/>
    <p:sldId id="370" r:id="rId27"/>
    <p:sldId id="350" r:id="rId28"/>
    <p:sldId id="342" r:id="rId29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8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83161" autoAdjust="0"/>
  </p:normalViewPr>
  <p:slideViewPr>
    <p:cSldViewPr snapToGrid="0">
      <p:cViewPr varScale="1">
        <p:scale>
          <a:sx n="100" d="100"/>
          <a:sy n="100" d="100"/>
        </p:scale>
        <p:origin x="-120" y="-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18/12/14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18/12/14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3325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85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63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6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98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39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56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23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76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63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4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44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7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70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29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18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30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67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3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18/12/14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18/12/14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18/12/14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ocket.io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nodejs.org/api/cluster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caolan/nodeuni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hyperlink" Target="http://bower.io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runtjs.com/" TargetMode="External"/><Relationship Id="rId3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expressjs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6693" y="1149556"/>
            <a:ext cx="7255795" cy="2419193"/>
          </a:xfrm>
        </p:spPr>
        <p:txBody>
          <a:bodyPr/>
          <a:lstStyle/>
          <a:p>
            <a:r>
              <a:rPr lang="en-US" dirty="0" smtClean="0"/>
              <a:t>Node.js</a:t>
            </a:r>
            <a:br>
              <a:rPr lang="en-US" dirty="0" smtClean="0"/>
            </a:br>
            <a:r>
              <a:rPr lang="en-US" dirty="0" smtClean="0"/>
              <a:t>Boot 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6693" y="3639312"/>
            <a:ext cx="7255795" cy="142749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Day 3 – Web, </a:t>
            </a:r>
            <a:br>
              <a:rPr lang="en-US" sz="4000" dirty="0" smtClean="0"/>
            </a:br>
            <a:r>
              <a:rPr lang="en-US" sz="4000" dirty="0" smtClean="0"/>
              <a:t>Testing &amp; Deployment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879" y="1069848"/>
            <a:ext cx="1696809" cy="385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100" y="2053253"/>
            <a:ext cx="9601200" cy="1142385"/>
          </a:xfrm>
        </p:spPr>
        <p:txBody>
          <a:bodyPr/>
          <a:lstStyle/>
          <a:p>
            <a:r>
              <a:rPr lang="en-US" dirty="0" smtClean="0"/>
              <a:t>Migrating to Mongo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3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968" y="2167128"/>
            <a:ext cx="7327392" cy="960438"/>
          </a:xfrm>
        </p:spPr>
        <p:txBody>
          <a:bodyPr/>
          <a:lstStyle/>
          <a:p>
            <a:r>
              <a:rPr lang="en-US" dirty="0" smtClean="0"/>
              <a:t>Socket.IO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67968" y="560348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http://socket.io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0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968" y="2167128"/>
            <a:ext cx="7327392" cy="960438"/>
          </a:xfrm>
        </p:spPr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9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Loggers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1776600"/>
            <a:ext cx="9214692" cy="328748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console.log</a:t>
            </a:r>
            <a:endParaRPr lang="en-US" dirty="0"/>
          </a:p>
          <a:p>
            <a:r>
              <a:rPr lang="en-US" dirty="0" smtClean="0"/>
              <a:t>debug</a:t>
            </a:r>
          </a:p>
          <a:p>
            <a:r>
              <a:rPr lang="en-US" dirty="0" smtClean="0"/>
              <a:t>Winston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8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5400" y="1775296"/>
            <a:ext cx="9601200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JS code:</a:t>
            </a: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debug = require('debug')('api');</a:t>
            </a: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('Using API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$ npm install debug </a:t>
            </a:r>
            <a:endParaRPr lang="en-US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$ set 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DEBUG=api</a:t>
            </a: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$ node 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1919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Winston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5400" y="1775296"/>
            <a:ext cx="9601200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$ npm install winston</a:t>
            </a: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3" name="Rectangle 2"/>
          <p:cNvSpPr/>
          <p:nvPr/>
        </p:nvSpPr>
        <p:spPr>
          <a:xfrm>
            <a:off x="1295400" y="243162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winston.add</a:t>
            </a:r>
            <a:r>
              <a:rPr lang="en-US" dirty="0"/>
              <a:t>(</a:t>
            </a:r>
          </a:p>
          <a:p>
            <a:r>
              <a:rPr lang="en-US" dirty="0"/>
              <a:t>	</a:t>
            </a:r>
            <a:r>
              <a:rPr lang="en-US" dirty="0" err="1"/>
              <a:t>winston.transports.File</a:t>
            </a:r>
            <a:r>
              <a:rPr lang="en-US" dirty="0"/>
              <a:t>, </a:t>
            </a:r>
          </a:p>
          <a:p>
            <a:r>
              <a:rPr lang="en-US" dirty="0"/>
              <a:t>	{ filename: 'application.log' });</a:t>
            </a:r>
          </a:p>
          <a:p>
            <a:endParaRPr lang="en-US" dirty="0"/>
          </a:p>
          <a:p>
            <a:r>
              <a:rPr lang="en-US" dirty="0"/>
              <a:t>//log some outputs</a:t>
            </a:r>
          </a:p>
          <a:p>
            <a:r>
              <a:rPr lang="en-US" dirty="0"/>
              <a:t>winston.info('Info message');</a:t>
            </a:r>
          </a:p>
          <a:p>
            <a:r>
              <a:rPr lang="en-US" dirty="0" err="1"/>
              <a:t>winston.error</a:t>
            </a:r>
            <a:r>
              <a:rPr lang="en-US" dirty="0"/>
              <a:t>('The world is coming to an end');</a:t>
            </a:r>
          </a:p>
        </p:txBody>
      </p:sp>
    </p:spTree>
    <p:extLst>
      <p:ext uri="{BB962C8B-B14F-4D97-AF65-F5344CB8AC3E}">
        <p14:creationId xmlns:p14="http://schemas.microsoft.com/office/powerpoint/2010/main" val="4748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968" y="2167128"/>
            <a:ext cx="7327392" cy="960438"/>
          </a:xfrm>
        </p:spPr>
        <p:txBody>
          <a:bodyPr/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67968" y="5539478"/>
            <a:ext cx="3506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nodejs.org/api/cluster.html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9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cluster of node.js apps running on the same server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1776600"/>
            <a:ext cx="9214692" cy="328748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Spawns child processes</a:t>
            </a:r>
          </a:p>
          <a:p>
            <a:r>
              <a:rPr lang="en-US" dirty="0" smtClean="0"/>
              <a:t>Uses IPC to speak to them</a:t>
            </a:r>
            <a:endParaRPr lang="en-US" dirty="0"/>
          </a:p>
          <a:p>
            <a:r>
              <a:rPr lang="en-US" dirty="0" smtClean="0"/>
              <a:t>Load balances requests </a:t>
            </a:r>
          </a:p>
          <a:p>
            <a:r>
              <a:rPr lang="en-US" dirty="0" smtClean="0"/>
              <a:t>Can </a:t>
            </a:r>
            <a:r>
              <a:rPr lang="en-US" dirty="0" err="1" smtClean="0"/>
              <a:t>respawn</a:t>
            </a:r>
            <a:r>
              <a:rPr lang="en-US" dirty="0" smtClean="0"/>
              <a:t> dead workers</a:t>
            </a:r>
            <a:endParaRPr lang="en-US" dirty="0"/>
          </a:p>
          <a:p>
            <a:r>
              <a:rPr lang="en-US" dirty="0" smtClean="0"/>
              <a:t>Stability – 1 (experimental)</a:t>
            </a:r>
          </a:p>
          <a:p>
            <a:r>
              <a:rPr lang="en-US" dirty="0" smtClean="0"/>
              <a:t>Not only for http</a:t>
            </a:r>
          </a:p>
        </p:txBody>
      </p:sp>
    </p:spTree>
    <p:extLst>
      <p:ext uri="{BB962C8B-B14F-4D97-AF65-F5344CB8AC3E}">
        <p14:creationId xmlns:p14="http://schemas.microsoft.com/office/powerpoint/2010/main" val="203370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code structure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1773025"/>
            <a:ext cx="78359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cluster = require('cluster');</a:t>
            </a:r>
          </a:p>
          <a:p>
            <a:endParaRPr lang="en-US" dirty="0"/>
          </a:p>
          <a:p>
            <a:r>
              <a:rPr lang="en-US" dirty="0"/>
              <a:t>if (</a:t>
            </a:r>
            <a:r>
              <a:rPr lang="en-US" dirty="0" err="1"/>
              <a:t>cluster.isMaster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cpuCount</a:t>
            </a:r>
            <a:r>
              <a:rPr lang="en-US" dirty="0"/>
              <a:t> = require('</a:t>
            </a:r>
            <a:r>
              <a:rPr lang="en-US" dirty="0" err="1"/>
              <a:t>os</a:t>
            </a:r>
            <a:r>
              <a:rPr lang="en-US" dirty="0"/>
              <a:t>').</a:t>
            </a:r>
            <a:r>
              <a:rPr lang="en-US" dirty="0" err="1"/>
              <a:t>cpus</a:t>
            </a:r>
            <a:r>
              <a:rPr lang="en-US" dirty="0"/>
              <a:t>().length;</a:t>
            </a:r>
          </a:p>
          <a:p>
            <a:endParaRPr lang="en-US" dirty="0"/>
          </a:p>
          <a:p>
            <a:r>
              <a:rPr lang="en-US" dirty="0"/>
              <a:t>    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cpuCount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+= 1) {</a:t>
            </a:r>
          </a:p>
          <a:p>
            <a:r>
              <a:rPr lang="en-US" dirty="0"/>
              <a:t>        </a:t>
            </a:r>
            <a:r>
              <a:rPr lang="en-US" dirty="0" err="1"/>
              <a:t>cluster.fork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	console.log('Worker ', cluster.worker.id, ' running!');</a:t>
            </a:r>
          </a:p>
          <a:p>
            <a:endParaRPr lang="en-US" dirty="0"/>
          </a:p>
          <a:p>
            <a:r>
              <a:rPr lang="en-US" dirty="0"/>
              <a:t>	// code to be clustered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38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968" y="2167128"/>
            <a:ext cx="7327392" cy="960438"/>
          </a:xfrm>
        </p:spPr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7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1539239"/>
          </a:xfrm>
        </p:spPr>
        <p:txBody>
          <a:bodyPr/>
          <a:lstStyle/>
          <a:p>
            <a:r>
              <a:rPr lang="en-US" dirty="0" smtClean="0">
                <a:solidFill>
                  <a:srgbClr val="0D845B"/>
                </a:solidFill>
              </a:rPr>
              <a:t>Day 1: Basics of Node.js</a:t>
            </a:r>
          </a:p>
          <a:p>
            <a:r>
              <a:rPr lang="en-US" dirty="0">
                <a:solidFill>
                  <a:srgbClr val="0D845B"/>
                </a:solidFill>
              </a:rPr>
              <a:t>Day 2: Streams &amp; Networking </a:t>
            </a:r>
          </a:p>
          <a:p>
            <a:r>
              <a:rPr lang="en-US" b="1" dirty="0" smtClean="0"/>
              <a:t>Day 3: Web Development, Tools, Testing and Deployment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3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nodeunit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1776413"/>
            <a:ext cx="9215438" cy="1021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npm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 -g nodeunit</a:t>
            </a: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$ nodeunit</a:t>
            </a:r>
            <a:endParaRPr lang="en-US" noProof="1"/>
          </a:p>
        </p:txBody>
      </p:sp>
      <p:sp>
        <p:nvSpPr>
          <p:cNvPr id="3" name="Rectangle 2"/>
          <p:cNvSpPr/>
          <p:nvPr/>
        </p:nvSpPr>
        <p:spPr>
          <a:xfrm>
            <a:off x="1295400" y="5603486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github.com/caolan/nodeunit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1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1773025"/>
            <a:ext cx="93299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BookStore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BookStore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exports.smokeTest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function(test){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test.expect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bookStore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BookStore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test.equal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bookStore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'object',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BookStore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should instantiate correctly');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test.done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3600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() </a:t>
            </a:r>
            <a:r>
              <a:rPr lang="en-US" dirty="0" smtClean="0"/>
              <a:t>and </a:t>
            </a:r>
            <a:r>
              <a:rPr lang="en-US" dirty="0" err="1" smtClean="0"/>
              <a:t>tearDown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1773025"/>
            <a:ext cx="9329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module.exports = {</a:t>
            </a:r>
          </a:p>
          <a:p>
            <a:endParaRPr lang="en-US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setUp: function(cb) {</a:t>
            </a:r>
          </a:p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	this.store = new BookStore();</a:t>
            </a:r>
          </a:p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	cb();</a:t>
            </a:r>
          </a:p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},</a:t>
            </a:r>
          </a:p>
          <a:p>
            <a:endParaRPr lang="en-US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tearDown: function(cb) {</a:t>
            </a:r>
          </a:p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	this.store = null;</a:t>
            </a:r>
          </a:p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	cb();</a:t>
            </a:r>
          </a:p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},</a:t>
            </a:r>
          </a:p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// Other tests here</a:t>
            </a:r>
          </a:p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26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tests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1773025"/>
            <a:ext cx="9329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asyncTest: function(test) {</a:t>
            </a:r>
          </a:p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var 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store = this.store;</a:t>
            </a:r>
          </a:p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test.expect(1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store.add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('The Time Machine', function() {</a:t>
            </a:r>
          </a:p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store.list(function(err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, list) {</a:t>
            </a:r>
          </a:p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test.equals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('The Time Machine', list[0].title);</a:t>
            </a:r>
          </a:p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test.done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});</a:t>
            </a:r>
            <a:endParaRPr lang="en-US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})</a:t>
            </a:r>
            <a:endParaRPr lang="en-US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endParaRPr lang="en-US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2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384" y="3411569"/>
            <a:ext cx="7327392" cy="960438"/>
          </a:xfrm>
        </p:spPr>
        <p:txBody>
          <a:bodyPr/>
          <a:lstStyle/>
          <a:p>
            <a:r>
              <a:rPr lang="en-US" dirty="0" smtClean="0"/>
              <a:t>Bower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" y="1161288"/>
            <a:ext cx="2560320" cy="22502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87552" y="5585198"/>
            <a:ext cx="1749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http://bower.io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5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bower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1776600"/>
            <a:ext cx="9214692" cy="3287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Plain package layout</a:t>
            </a:r>
          </a:p>
          <a:p>
            <a:r>
              <a:rPr lang="en-US" dirty="0"/>
              <a:t>Doesn't care to resolve or to be smart</a:t>
            </a:r>
          </a:p>
          <a:p>
            <a:r>
              <a:rPr lang="en-US" dirty="0"/>
              <a:t>Does not hold artifacts, acts like a registry (multiple points of failure)</a:t>
            </a:r>
          </a:p>
          <a:p>
            <a:r>
              <a:rPr lang="en-US" dirty="0"/>
              <a:t>Allows to use private repos easily</a:t>
            </a:r>
          </a:p>
          <a:p>
            <a:r>
              <a:rPr lang="en-US" dirty="0"/>
              <a:t>Allows to use </a:t>
            </a:r>
            <a:r>
              <a:rPr lang="en-US" dirty="0" err="1"/>
              <a:t>git</a:t>
            </a:r>
            <a:r>
              <a:rPr lang="en-US" dirty="0"/>
              <a:t> tag versions (if they follow </a:t>
            </a:r>
            <a:r>
              <a:rPr lang="en-US" dirty="0" err="1"/>
              <a:t>semver</a:t>
            </a:r>
            <a:r>
              <a:rPr lang="en-US" dirty="0"/>
              <a:t> conventions)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620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67968" y="5621774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http://gruntjs.com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968" y="925068"/>
            <a:ext cx="2691384" cy="316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8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968" y="2167128"/>
            <a:ext cx="7327392" cy="960438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4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968" y="2167128"/>
            <a:ext cx="7327392" cy="960438"/>
          </a:xfrm>
        </p:spPr>
        <p:txBody>
          <a:bodyPr/>
          <a:lstStyle/>
          <a:p>
            <a:r>
              <a:rPr lang="en-US" dirty="0" smtClean="0"/>
              <a:t>Express.js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67968" y="5539478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http://expressjs.com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framework based on 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29384"/>
            <a:ext cx="454436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8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85800"/>
            <a:ext cx="3816096" cy="1554480"/>
          </a:xfrm>
        </p:spPr>
        <p:txBody>
          <a:bodyPr>
            <a:normAutofit/>
          </a:bodyPr>
          <a:lstStyle/>
          <a:p>
            <a:r>
              <a:rPr lang="en-US" dirty="0" smtClean="0"/>
              <a:t>Each middleware </a:t>
            </a:r>
            <a:br>
              <a:rPr lang="en-US" dirty="0" smtClean="0"/>
            </a:br>
            <a:r>
              <a:rPr lang="en-US" dirty="0" smtClean="0"/>
              <a:t>is performing </a:t>
            </a:r>
            <a:br>
              <a:rPr lang="en-US" dirty="0" smtClean="0"/>
            </a:br>
            <a:r>
              <a:rPr lang="en-US" dirty="0" smtClean="0"/>
              <a:t>a small task...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099" y="905001"/>
            <a:ext cx="5077501" cy="519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8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each middleware is just a function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32560" y="2032415"/>
            <a:ext cx="771144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app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require(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'express'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app.use(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(req, res, next) {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res.end(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\'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 a custom middleware'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app.listen(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8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3000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sz="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0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Assembling a typical app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1776600"/>
            <a:ext cx="9214692" cy="328748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Serve static files</a:t>
            </a:r>
            <a:endParaRPr lang="en-US" dirty="0"/>
          </a:p>
          <a:p>
            <a:r>
              <a:rPr lang="en-US" dirty="0" smtClean="0"/>
              <a:t>Add middleware for logging, sessions, body parsing</a:t>
            </a:r>
            <a:endParaRPr lang="en-US" dirty="0"/>
          </a:p>
          <a:p>
            <a:r>
              <a:rPr lang="en-US" dirty="0" smtClean="0"/>
              <a:t>Serve static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4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express.js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1776600"/>
            <a:ext cx="9214692" cy="328748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Accessing parameters</a:t>
            </a:r>
            <a:endParaRPr lang="en-US" dirty="0"/>
          </a:p>
          <a:p>
            <a:r>
              <a:rPr lang="en-US" dirty="0" smtClean="0"/>
              <a:t>Sessions</a:t>
            </a:r>
            <a:endParaRPr lang="en-US" dirty="0"/>
          </a:p>
          <a:p>
            <a:r>
              <a:rPr lang="en-US" dirty="0" smtClean="0"/>
              <a:t>Routes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2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2396153"/>
            <a:ext cx="9601200" cy="1142385"/>
          </a:xfrm>
        </p:spPr>
        <p:txBody>
          <a:bodyPr/>
          <a:lstStyle/>
          <a:p>
            <a:r>
              <a:rPr lang="en-US" dirty="0" smtClean="0"/>
              <a:t>Building REST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0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501</Words>
  <Application>Microsoft Macintosh PowerPoint</Application>
  <PresentationFormat>Custom</PresentationFormat>
  <Paragraphs>135</Paragraphs>
  <Slides>27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Diamond Grid 16x9</vt:lpstr>
      <vt:lpstr>Node.js Boot camp</vt:lpstr>
      <vt:lpstr>Our Plan</vt:lpstr>
      <vt:lpstr>Express.js</vt:lpstr>
      <vt:lpstr>A framework based on middleware</vt:lpstr>
      <vt:lpstr>Each middleware  is performing  a small task...</vt:lpstr>
      <vt:lpstr>and each middleware is just a function</vt:lpstr>
      <vt:lpstr>Assembling a typical app</vt:lpstr>
      <vt:lpstr>Features of express.js</vt:lpstr>
      <vt:lpstr>Building REST service</vt:lpstr>
      <vt:lpstr>Migrating to Mongo DB</vt:lpstr>
      <vt:lpstr>Socket.IO</vt:lpstr>
      <vt:lpstr>Logging</vt:lpstr>
      <vt:lpstr>Loggers</vt:lpstr>
      <vt:lpstr>debug</vt:lpstr>
      <vt:lpstr>Winston</vt:lpstr>
      <vt:lpstr>Cluster</vt:lpstr>
      <vt:lpstr>A cluster of node.js apps running on the same server</vt:lpstr>
      <vt:lpstr>Cluster code structure</vt:lpstr>
      <vt:lpstr>Unit testing</vt:lpstr>
      <vt:lpstr>nodeunit</vt:lpstr>
      <vt:lpstr>Unit test code</vt:lpstr>
      <vt:lpstr>setUp() and tearDown()</vt:lpstr>
      <vt:lpstr>Async tests</vt:lpstr>
      <vt:lpstr>Bower</vt:lpstr>
      <vt:lpstr>What is bower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2014-04-15T09:44:08Z</dcterms:created>
  <dcterms:modified xsi:type="dcterms:W3CDTF">2014-12-18T03:05:41Z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