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e601d7de8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e601d7d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e601d7de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e601d7d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601d7de8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601d7d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787d26f87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787d26f8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e601d7de8_7_3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e601d7de8_7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787d26f87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787d26f8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787d26f87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787d26f8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787d26f87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787d26f8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787d26f87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787d26f8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90525" y="1300950"/>
            <a:ext cx="82221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프로그래밍 언어응용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문제해결 시나리오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87" name="Google Shape;87;p13"/>
          <p:cNvSpPr txBox="1"/>
          <p:nvPr/>
        </p:nvSpPr>
        <p:spPr>
          <a:xfrm>
            <a:off x="390525" y="3117625"/>
            <a:ext cx="60591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Malgun Gothic"/>
                <a:ea typeface="Malgun Gothic"/>
                <a:cs typeface="Malgun Gothic"/>
                <a:sym typeface="Malgun Gothic"/>
              </a:rPr>
              <a:t>(스마트웹&amp;콘텐츠개발)자바(Java)&amp;코틀린(Kotlin) 기반 스프링(Spring) 풀스택 개발(A)</a:t>
            </a:r>
            <a:endParaRPr sz="6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534475" y="4036000"/>
            <a:ext cx="1770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조 만현</a:t>
            </a:r>
            <a:endParaRPr b="1" sz="3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ctrTitle"/>
          </p:nvPr>
        </p:nvSpPr>
        <p:spPr>
          <a:xfrm>
            <a:off x="460950" y="494050"/>
            <a:ext cx="82221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00"/>
              <a:t>보완점</a:t>
            </a:r>
            <a:endParaRPr sz="3000">
              <a:solidFill>
                <a:srgbClr val="3B41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2"/>
          <p:cNvSpPr txBox="1"/>
          <p:nvPr>
            <p:ph type="ctrTitle"/>
          </p:nvPr>
        </p:nvSpPr>
        <p:spPr>
          <a:xfrm>
            <a:off x="460950" y="1244850"/>
            <a:ext cx="81141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600">
                <a:solidFill>
                  <a:schemeClr val="accent1"/>
                </a:solidFill>
              </a:rPr>
              <a:t>1. jsonObject 출력 시 객체 내의</a:t>
            </a:r>
            <a:endParaRPr b="0" sz="2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600">
                <a:solidFill>
                  <a:schemeClr val="accent1"/>
                </a:solidFill>
              </a:rPr>
              <a:t>   객체(item)를 불러와야 함     </a:t>
            </a:r>
            <a:endParaRPr b="0" sz="2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600" u="sng">
                <a:solidFill>
                  <a:schemeClr val="accent1"/>
                </a:solidFill>
              </a:rPr>
              <a:t>getWindInfo </a:t>
            </a:r>
            <a:r>
              <a:rPr b="0" lang="ko" sz="2600" u="sng">
                <a:solidFill>
                  <a:schemeClr val="accent1"/>
                </a:solidFill>
              </a:rPr>
              <a:t>&gt; body &gt; items &gt; item </a:t>
            </a:r>
            <a:r>
              <a:rPr b="0" lang="ko" sz="2600">
                <a:solidFill>
                  <a:schemeClr val="accent1"/>
                </a:solidFill>
              </a:rPr>
              <a:t> </a:t>
            </a:r>
            <a:endParaRPr b="0" sz="2600">
              <a:solidFill>
                <a:schemeClr val="accent1"/>
              </a:solidFill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124" y="494050"/>
            <a:ext cx="1885610" cy="46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50" y="3068350"/>
            <a:ext cx="4875249" cy="12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/>
          <p:nvPr/>
        </p:nvSpPr>
        <p:spPr>
          <a:xfrm>
            <a:off x="6344225" y="494050"/>
            <a:ext cx="1885500" cy="4649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460950" y="3068350"/>
            <a:ext cx="4875300" cy="120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460950" y="1354609"/>
            <a:ext cx="77994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AutoNum type="arabicPeriod"/>
            </a:pPr>
            <a:r>
              <a:rPr b="0" lang="ko" sz="2200">
                <a:solidFill>
                  <a:schemeClr val="accent1"/>
                </a:solidFill>
              </a:rPr>
              <a:t>주요 목적</a:t>
            </a:r>
            <a:endParaRPr b="0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b="0" lang="ko" sz="1600">
                <a:solidFill>
                  <a:schemeClr val="accent1"/>
                </a:solidFill>
              </a:rPr>
              <a:t>공공 데이터 포털의 API를 이용해 </a:t>
            </a:r>
            <a:endParaRPr b="0" sz="16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600">
                <a:solidFill>
                  <a:schemeClr val="accent1"/>
                </a:solidFill>
              </a:rPr>
              <a:t>데이터를 받아 프로그램 구현</a:t>
            </a:r>
            <a:endParaRPr b="0" sz="16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b="0" lang="ko" sz="1600">
                <a:solidFill>
                  <a:schemeClr val="accent1"/>
                </a:solidFill>
              </a:rPr>
              <a:t>받은 데이터를 parsing 하여</a:t>
            </a:r>
            <a:endParaRPr b="0" sz="16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600">
                <a:solidFill>
                  <a:schemeClr val="accent1"/>
                </a:solidFill>
              </a:rPr>
              <a:t>원하는 데이터를 추출</a:t>
            </a:r>
            <a:endParaRPr b="0" sz="1600">
              <a:solidFill>
                <a:schemeClr val="accent1"/>
              </a:solidFill>
            </a:endParaRPr>
          </a:p>
        </p:txBody>
      </p:sp>
      <p:sp>
        <p:nvSpPr>
          <p:cNvPr id="94" name="Google Shape;94;p14"/>
          <p:cNvSpPr txBox="1"/>
          <p:nvPr>
            <p:ph type="ctrTitle"/>
          </p:nvPr>
        </p:nvSpPr>
        <p:spPr>
          <a:xfrm>
            <a:off x="460950" y="494050"/>
            <a:ext cx="82221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00"/>
              <a:t>부산광역시 중요 지역 풍향 풍속 알리미 </a:t>
            </a:r>
            <a:endParaRPr sz="3000">
              <a:solidFill>
                <a:srgbClr val="3B41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725" y="3511761"/>
            <a:ext cx="2686900" cy="8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460950" y="1354609"/>
            <a:ext cx="77994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88">
                <a:solidFill>
                  <a:schemeClr val="accent1"/>
                </a:solidFill>
              </a:rPr>
              <a:t>2. 선택한 API ( 부산광역시 실시간 풍향 풍속 )</a:t>
            </a:r>
            <a:endParaRPr b="0" sz="2488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77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b="0" lang="ko" sz="1777">
                <a:solidFill>
                  <a:schemeClr val="accent1"/>
                </a:solidFill>
              </a:rPr>
              <a:t>이유</a:t>
            </a:r>
            <a:endParaRPr b="0" sz="1777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777">
                <a:solidFill>
                  <a:schemeClr val="accent1"/>
                </a:solidFill>
              </a:rPr>
              <a:t>		요즘 온도에 비해 바람이 많이 불어서 </a:t>
            </a:r>
            <a:endParaRPr b="0" sz="1777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777">
                <a:solidFill>
                  <a:schemeClr val="accent1"/>
                </a:solidFill>
              </a:rPr>
              <a:t>		밖의 온도를 예측하기 힘든 적이 많았다.</a:t>
            </a:r>
            <a:endParaRPr b="0" sz="1777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33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000">
                <a:solidFill>
                  <a:schemeClr val="accent1"/>
                </a:solidFill>
              </a:rPr>
              <a:t>		</a:t>
            </a:r>
            <a:r>
              <a:rPr b="0" lang="ko" sz="1777">
                <a:solidFill>
                  <a:schemeClr val="accent1"/>
                </a:solidFill>
              </a:rPr>
              <a:t>JAVA만으로는 힘들겠지만 나중에</a:t>
            </a:r>
            <a:endParaRPr b="0" sz="1777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777">
                <a:solidFill>
                  <a:schemeClr val="accent1"/>
                </a:solidFill>
              </a:rPr>
              <a:t>		JSP 나 Android 와 함께 개발을 해내고 싶고,</a:t>
            </a:r>
            <a:endParaRPr b="0" sz="1777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777">
                <a:solidFill>
                  <a:schemeClr val="accent1"/>
                </a:solidFill>
              </a:rPr>
              <a:t>		더 나아가 풍향 풍속 뿐만 아닌 날씨 자체를</a:t>
            </a:r>
            <a:endParaRPr b="0" sz="1777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777">
                <a:solidFill>
                  <a:schemeClr val="accent1"/>
                </a:solidFill>
              </a:rPr>
              <a:t>		커스텀하게 만들고 싶은 나의 첫 시작점이 될 것 이다.</a:t>
            </a:r>
            <a:endParaRPr b="0" sz="1777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100">
                <a:solidFill>
                  <a:schemeClr val="accent1"/>
                </a:solidFill>
              </a:rPr>
              <a:t>		</a:t>
            </a:r>
            <a:endParaRPr b="0" sz="2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600">
                <a:solidFill>
                  <a:schemeClr val="accent1"/>
                </a:solidFill>
              </a:rPr>
              <a:t>		</a:t>
            </a:r>
            <a:endParaRPr b="0" sz="26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accent1"/>
              </a:solidFill>
            </a:endParaRPr>
          </a:p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460950" y="494050"/>
            <a:ext cx="82221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00"/>
              <a:t>부산광역시 중요 지역 풍향 풍속 알리미 </a:t>
            </a:r>
            <a:endParaRPr sz="3000">
              <a:solidFill>
                <a:srgbClr val="3B41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900" y="4010025"/>
            <a:ext cx="4120650" cy="10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460950" y="494050"/>
            <a:ext cx="82221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00"/>
              <a:t>부산광역시 동물병원 현황</a:t>
            </a:r>
            <a:endParaRPr sz="3000">
              <a:solidFill>
                <a:srgbClr val="3B41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6"/>
          <p:cNvSpPr txBox="1"/>
          <p:nvPr>
            <p:ph type="ctrTitle"/>
          </p:nvPr>
        </p:nvSpPr>
        <p:spPr>
          <a:xfrm>
            <a:off x="460950" y="1354625"/>
            <a:ext cx="3127800" cy="3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200">
                <a:solidFill>
                  <a:schemeClr val="accent1"/>
                </a:solidFill>
              </a:rPr>
              <a:t>3. 프로그램 흐름</a:t>
            </a:r>
            <a:endParaRPr b="0" sz="1100">
              <a:solidFill>
                <a:schemeClr val="accent1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719625" y="1935125"/>
            <a:ext cx="2529000" cy="91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부산 주요 지역 리스트 출력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4172775" y="3763925"/>
            <a:ext cx="2529000" cy="91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선택한 지역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풍향 및 풍속 정보 제공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1" name="Google Shape;111;p16"/>
          <p:cNvCxnSpPr>
            <a:stCxn id="109" idx="2"/>
            <a:endCxn id="110" idx="1"/>
          </p:cNvCxnSpPr>
          <p:nvPr/>
        </p:nvCxnSpPr>
        <p:spPr>
          <a:xfrm>
            <a:off x="1984125" y="2849225"/>
            <a:ext cx="2188800" cy="13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/>
          <p:nvPr/>
        </p:nvSpPr>
        <p:spPr>
          <a:xfrm>
            <a:off x="1353375" y="3611525"/>
            <a:ext cx="1625400" cy="424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사용자 : 지역 선택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4553775" y="2087375"/>
            <a:ext cx="2301600" cy="60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다른 지역도 보시겠습니까?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16"/>
          <p:cNvCxnSpPr>
            <a:stCxn id="110" idx="0"/>
            <a:endCxn id="113" idx="2"/>
          </p:cNvCxnSpPr>
          <p:nvPr/>
        </p:nvCxnSpPr>
        <p:spPr>
          <a:xfrm flipH="1" rot="10800000">
            <a:off x="5437275" y="2697125"/>
            <a:ext cx="267300" cy="10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>
            <a:stCxn id="113" idx="1"/>
            <a:endCxn id="109" idx="3"/>
          </p:cNvCxnSpPr>
          <p:nvPr/>
        </p:nvCxnSpPr>
        <p:spPr>
          <a:xfrm rot="10800000">
            <a:off x="3248475" y="2392175"/>
            <a:ext cx="130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6"/>
          <p:cNvSpPr/>
          <p:nvPr/>
        </p:nvSpPr>
        <p:spPr>
          <a:xfrm>
            <a:off x="3589475" y="1858925"/>
            <a:ext cx="778500" cy="424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보겠다.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385200" y="2636975"/>
            <a:ext cx="989100" cy="424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안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보겠다.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8" name="Google Shape;118;p16"/>
          <p:cNvCxnSpPr>
            <a:stCxn id="113" idx="3"/>
            <a:endCxn id="119" idx="0"/>
          </p:cNvCxnSpPr>
          <p:nvPr/>
        </p:nvCxnSpPr>
        <p:spPr>
          <a:xfrm>
            <a:off x="6855375" y="2392175"/>
            <a:ext cx="1105200" cy="15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6"/>
          <p:cNvSpPr/>
          <p:nvPr/>
        </p:nvSpPr>
        <p:spPr>
          <a:xfrm>
            <a:off x="7307825" y="3916175"/>
            <a:ext cx="1305300" cy="60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프로그램 종료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ctrTitle"/>
          </p:nvPr>
        </p:nvSpPr>
        <p:spPr>
          <a:xfrm>
            <a:off x="460950" y="494050"/>
            <a:ext cx="82221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00"/>
              <a:t>부산광역시 동물병원 현황</a:t>
            </a:r>
            <a:endParaRPr sz="3000">
              <a:solidFill>
                <a:srgbClr val="3B41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7"/>
          <p:cNvSpPr txBox="1"/>
          <p:nvPr>
            <p:ph type="ctrTitle"/>
          </p:nvPr>
        </p:nvSpPr>
        <p:spPr>
          <a:xfrm>
            <a:off x="460950" y="1354625"/>
            <a:ext cx="3127800" cy="3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200">
                <a:solidFill>
                  <a:schemeClr val="accent1"/>
                </a:solidFill>
              </a:rPr>
              <a:t>4. 주요 코드 설명</a:t>
            </a:r>
            <a:endParaRPr b="0" sz="2200">
              <a:solidFill>
                <a:schemeClr val="accen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b="0" lang="ko" sz="1700">
                <a:solidFill>
                  <a:schemeClr val="accent1"/>
                </a:solidFill>
              </a:rPr>
              <a:t>클래스 ( WindSpeed )</a:t>
            </a:r>
            <a:endParaRPr b="0" sz="17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	- 생성자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   공공 데이터 포털에서 DATA를 받아와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   필드 변수에 데이터 저장.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1.  Get 형식을 사용하므로, 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    요청 URL 에 파라미터와 인수를 추가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2. 요청한 URL에서 정상적인 반응이면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    rd라는 변수에 값을 담는다.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3. StringBuilder 변수에 받아온 rd 의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    데이터를 받아오며, 열려있던 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    rd 와 conn은 닫는다. ( 메모리 )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4. 받아온 JSON 데이터를 최 상위 단계부터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    하나씩 받아와 원하는 ITEM 부분(data)을 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    JSONArray 에 다 담는다.</a:t>
            </a:r>
            <a:endParaRPr b="0" sz="1100">
              <a:solidFill>
                <a:schemeClr val="accent1"/>
              </a:solidFill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650" y="1128300"/>
            <a:ext cx="5555349" cy="40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3766225" y="1218125"/>
            <a:ext cx="5034600" cy="102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3766225" y="2284925"/>
            <a:ext cx="3416100" cy="142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3766225" y="3735757"/>
            <a:ext cx="2762400" cy="55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3766225" y="4370599"/>
            <a:ext cx="2762400" cy="67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ctrTitle"/>
          </p:nvPr>
        </p:nvSpPr>
        <p:spPr>
          <a:xfrm>
            <a:off x="460950" y="494050"/>
            <a:ext cx="82221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00"/>
              <a:t>부산광역시 동물병원 현황</a:t>
            </a:r>
            <a:endParaRPr sz="3000">
              <a:solidFill>
                <a:srgbClr val="3B41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8"/>
          <p:cNvSpPr txBox="1"/>
          <p:nvPr>
            <p:ph type="ctrTitle"/>
          </p:nvPr>
        </p:nvSpPr>
        <p:spPr>
          <a:xfrm>
            <a:off x="460950" y="1354625"/>
            <a:ext cx="3127800" cy="3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200">
                <a:solidFill>
                  <a:schemeClr val="accent1"/>
                </a:solidFill>
              </a:rPr>
              <a:t>4. 주요 코드 설명</a:t>
            </a:r>
            <a:endParaRPr b="0" sz="2200">
              <a:solidFill>
                <a:schemeClr val="accen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-"/>
            </a:pPr>
            <a:r>
              <a:rPr b="0" lang="ko" sz="1700">
                <a:solidFill>
                  <a:schemeClr val="accent1"/>
                </a:solidFill>
              </a:rPr>
              <a:t>클래스 ( WindSpeed )</a:t>
            </a:r>
            <a:endParaRPr b="0" sz="17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	- getArea() 메소드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   받아온 data 중 사용자가 선택하도록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   지역 이름만 출력하여 보여주는 메소드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1. 받아온 item 배열에서 지역명만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   숫자 + 지역명 으로 출</a:t>
            </a:r>
            <a:endParaRPr b="0" sz="1100">
              <a:solidFill>
                <a:schemeClr val="accent1"/>
              </a:solidFill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575" y="2353373"/>
            <a:ext cx="5059651" cy="14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>
            <a:off x="4038575" y="2353375"/>
            <a:ext cx="5059800" cy="144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ctrTitle"/>
          </p:nvPr>
        </p:nvSpPr>
        <p:spPr>
          <a:xfrm>
            <a:off x="460950" y="494050"/>
            <a:ext cx="82221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00"/>
              <a:t>부산광역시 동물병원 현황</a:t>
            </a:r>
            <a:endParaRPr sz="3000">
              <a:solidFill>
                <a:srgbClr val="3B41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9"/>
          <p:cNvSpPr txBox="1"/>
          <p:nvPr>
            <p:ph type="ctrTitle"/>
          </p:nvPr>
        </p:nvSpPr>
        <p:spPr>
          <a:xfrm>
            <a:off x="460950" y="1354625"/>
            <a:ext cx="3127800" cy="3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200">
                <a:solidFill>
                  <a:schemeClr val="accent1"/>
                </a:solidFill>
              </a:rPr>
              <a:t>4</a:t>
            </a:r>
            <a:r>
              <a:rPr b="0" lang="ko" sz="2200">
                <a:solidFill>
                  <a:schemeClr val="accent1"/>
                </a:solidFill>
              </a:rPr>
              <a:t>. 주요 코드 설명</a:t>
            </a:r>
            <a:endParaRPr b="0" sz="2200">
              <a:solidFill>
                <a:schemeClr val="accen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-"/>
            </a:pPr>
            <a:r>
              <a:rPr b="0" lang="ko" sz="1700">
                <a:solidFill>
                  <a:schemeClr val="accent1"/>
                </a:solidFill>
              </a:rPr>
              <a:t>클래스 ( App )</a:t>
            </a:r>
            <a:endParaRPr b="0" sz="17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	- selectIdx 메소드</a:t>
            </a:r>
            <a:endParaRPr b="0"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	   사용자가 보고 싶은 지역을</a:t>
            </a:r>
            <a:endParaRPr b="0" sz="1100">
              <a:solidFill>
                <a:schemeClr val="accen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   정하는 메소드.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1.  사용자의 입력을 String으로 받는다.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2.  입력에 다른 값이 들어갈 수 있기에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     try/catch 문으로 예외 처리 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3. 문제가 없으면 선택한 인덱스 값을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    반환한다.</a:t>
            </a:r>
            <a:endParaRPr b="0" sz="1100">
              <a:solidFill>
                <a:schemeClr val="accent1"/>
              </a:solidFill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550" y="1807875"/>
            <a:ext cx="5250449" cy="236458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>
            <a:off x="3834425" y="1808000"/>
            <a:ext cx="5250600" cy="236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200" y="1821425"/>
            <a:ext cx="5276650" cy="1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>
            <p:ph type="ctrTitle"/>
          </p:nvPr>
        </p:nvSpPr>
        <p:spPr>
          <a:xfrm>
            <a:off x="460950" y="494050"/>
            <a:ext cx="82221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00"/>
              <a:t>부산광역시 동물병원 현황</a:t>
            </a:r>
            <a:endParaRPr sz="3000">
              <a:solidFill>
                <a:srgbClr val="3B41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0"/>
          <p:cNvSpPr txBox="1"/>
          <p:nvPr>
            <p:ph type="ctrTitle"/>
          </p:nvPr>
        </p:nvSpPr>
        <p:spPr>
          <a:xfrm>
            <a:off x="460950" y="1354625"/>
            <a:ext cx="3127800" cy="3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200">
                <a:solidFill>
                  <a:schemeClr val="accent1"/>
                </a:solidFill>
              </a:rPr>
              <a:t>4</a:t>
            </a:r>
            <a:r>
              <a:rPr b="0" lang="ko" sz="2200">
                <a:solidFill>
                  <a:schemeClr val="accent1"/>
                </a:solidFill>
              </a:rPr>
              <a:t>. 주요 코드 설명</a:t>
            </a:r>
            <a:endParaRPr b="0" sz="2200">
              <a:solidFill>
                <a:schemeClr val="accen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-"/>
            </a:pPr>
            <a:r>
              <a:rPr b="0" lang="ko" sz="1700">
                <a:solidFill>
                  <a:schemeClr val="accent1"/>
                </a:solidFill>
              </a:rPr>
              <a:t>클래스 ( windSpeed )</a:t>
            </a:r>
            <a:endParaRPr b="0" sz="17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	- 메소드 ( getItem )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   사용자가 입력한 index를 인수로 받아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   원하는 데이터를 제공해주는 메소드.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1. 사용자가 입력하는 idx 는 1부터 시작.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2. item변수에서 data를 받아올 때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    idx 에서 1 을 빼준다.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3. 원하는 데이터에서, JSONObject와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    그 Object의 속성명을 입력하여</a:t>
            </a:r>
            <a:endParaRPr b="0"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100">
                <a:solidFill>
                  <a:schemeClr val="accent1"/>
                </a:solidFill>
              </a:rPr>
              <a:t>    데이터를 받아와 출력한다.</a:t>
            </a:r>
            <a:endParaRPr b="0" sz="1100">
              <a:solidFill>
                <a:schemeClr val="accent1"/>
              </a:solidFill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3690025" y="1827725"/>
            <a:ext cx="5276700" cy="178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ctrTitle"/>
          </p:nvPr>
        </p:nvSpPr>
        <p:spPr>
          <a:xfrm>
            <a:off x="460950" y="494050"/>
            <a:ext cx="82221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00"/>
              <a:t>부산광역시 동물병원 현황</a:t>
            </a:r>
            <a:endParaRPr sz="3000">
              <a:solidFill>
                <a:srgbClr val="3B41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1"/>
          <p:cNvSpPr txBox="1"/>
          <p:nvPr>
            <p:ph type="ctrTitle"/>
          </p:nvPr>
        </p:nvSpPr>
        <p:spPr>
          <a:xfrm>
            <a:off x="460950" y="1354625"/>
            <a:ext cx="31278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200">
                <a:solidFill>
                  <a:schemeClr val="accent1"/>
                </a:solidFill>
              </a:rPr>
              <a:t>5</a:t>
            </a:r>
            <a:r>
              <a:rPr b="0" lang="ko" sz="2200">
                <a:solidFill>
                  <a:schemeClr val="accent1"/>
                </a:solidFill>
              </a:rPr>
              <a:t>. 실행 화면</a:t>
            </a:r>
            <a:endParaRPr b="0" sz="22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accent1"/>
              </a:solidFill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50" y="1844225"/>
            <a:ext cx="4590000" cy="27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375" y="2431150"/>
            <a:ext cx="4025224" cy="24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/>
          <p:nvPr/>
        </p:nvSpPr>
        <p:spPr>
          <a:xfrm>
            <a:off x="146150" y="1844250"/>
            <a:ext cx="4590000" cy="277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4966425" y="2431150"/>
            <a:ext cx="4025100" cy="249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5" name="Google Shape;165;p21"/>
          <p:cNvCxnSpPr/>
          <p:nvPr/>
        </p:nvCxnSpPr>
        <p:spPr>
          <a:xfrm>
            <a:off x="4723306" y="1851975"/>
            <a:ext cx="22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1"/>
          <p:cNvCxnSpPr>
            <a:endCxn id="164" idx="0"/>
          </p:cNvCxnSpPr>
          <p:nvPr/>
        </p:nvCxnSpPr>
        <p:spPr>
          <a:xfrm>
            <a:off x="6978975" y="1847950"/>
            <a:ext cx="0" cy="5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