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4C58BC2-6388-4406-ACC4-FD5BEDC100C1}">
  <a:tblStyle styleId="{D4C58BC2-6388-4406-ACC4-FD5BEDC100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11" Type="http://schemas.openxmlformats.org/officeDocument/2006/relationships/slide" Target="slides/slide5.xml"/><Relationship Id="rId22" Type="http://schemas.openxmlformats.org/officeDocument/2006/relationships/font" Target="fonts/PlayfairDisplay-italic.fntdata"/><Relationship Id="rId10" Type="http://schemas.openxmlformats.org/officeDocument/2006/relationships/slide" Target="slides/slide4.xml"/><Relationship Id="rId21" Type="http://schemas.openxmlformats.org/officeDocument/2006/relationships/font" Target="fonts/PlayfairDisplay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d48c015d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d48c015d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d48c015d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d48c015d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bb3240f8f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bb3240f8f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bb3240f8f_3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bb3240f8f_3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d48c015d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d48c015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bb3240f8f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bb3240f8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d48c015d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d48c015d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d48c015d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d48c015d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d48c015d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d48c015d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bb3240f8f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bb3240f8f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d48c015d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d48c015d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48c015d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48c015d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27663"/>
            <a:ext cx="8520600" cy="8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latin typeface="Times New Roman"/>
                <a:ea typeface="Times New Roman"/>
                <a:cs typeface="Times New Roman"/>
                <a:sym typeface="Times New Roman"/>
              </a:rPr>
              <a:t>Project Work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Times New Roman"/>
                <a:ea typeface="Times New Roman"/>
                <a:cs typeface="Times New Roman"/>
                <a:sym typeface="Times New Roman"/>
              </a:rPr>
              <a:t>Attitude Towards Immigration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Brader, Valentino and Suhay (2008) Framing Experiment Data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857600" y="3521225"/>
            <a:ext cx="26982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Fundamentals of Data Science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So.Se 2019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Cipriani Antea &amp; Uhlar Juraj</a:t>
            </a:r>
            <a:endParaRPr sz="10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4042" y="0"/>
            <a:ext cx="2336808" cy="1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Income</a:t>
            </a:r>
            <a:r>
              <a:rPr lang="en-GB"/>
              <a:t> x Immigration attitude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150" y="1263850"/>
            <a:ext cx="5739050" cy="354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4572000" y="2571750"/>
            <a:ext cx="763800" cy="9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vs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825" y="1636750"/>
            <a:ext cx="4044199" cy="249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950" y="1710096"/>
            <a:ext cx="3806525" cy="2349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</a:t>
            </a:r>
            <a:endParaRPr/>
          </a:p>
        </p:txBody>
      </p:sp>
      <p:graphicFrame>
        <p:nvGraphicFramePr>
          <p:cNvPr id="128" name="Google Shape;128;p24"/>
          <p:cNvGraphicFramePr/>
          <p:nvPr/>
        </p:nvGraphicFramePr>
        <p:xfrm>
          <a:off x="952500" y="137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{D4C58BC2-6388-4406-ACC4-FD5BEDC100C1}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16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Naive baseline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Decision Tree model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Logistic regression model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758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AUC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0.5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0.76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0.89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758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RMSE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0.46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 0.41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0.35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925" y="478875"/>
            <a:ext cx="2639999" cy="2833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>
            <p:ph type="title"/>
          </p:nvPr>
        </p:nvSpPr>
        <p:spPr>
          <a:xfrm>
            <a:off x="-893125" y="1640375"/>
            <a:ext cx="6645300" cy="13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Playfair Display"/>
                <a:ea typeface="Playfair Display"/>
                <a:cs typeface="Playfair Display"/>
                <a:sym typeface="Playfair Display"/>
              </a:rPr>
              <a:t>Thanks!</a:t>
            </a:r>
            <a:endParaRPr i="1" sz="36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</a:t>
            </a:r>
            <a:r>
              <a:rPr lang="en-GB"/>
              <a:t> 2008 survey study looking at attitude to migration in US citizens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Demographic data: age, income, education, gender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Measuring </a:t>
            </a:r>
            <a:r>
              <a:rPr b="1" lang="en-GB"/>
              <a:t>attitude to immigration</a:t>
            </a:r>
            <a:r>
              <a:rPr lang="en-GB"/>
              <a:t> on a 4 point scale &amp; other related variables:</a:t>
            </a:r>
            <a:endParaRPr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Perceived harm caused by immigration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Anxiety about immigration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Emotional state during the experiment etc.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Action taken or info requested about immigration</a:t>
            </a:r>
            <a:endParaRPr sz="16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2 manipulated study conditions</a:t>
            </a:r>
            <a:endParaRPr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/>
              <a:t>Tone of the news article</a:t>
            </a:r>
            <a:r>
              <a:rPr lang="en-GB" sz="1600"/>
              <a:t>: Positive or Negative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GB" sz="1600"/>
              <a:t>Ethnicity clues about immigrants</a:t>
            </a:r>
            <a:r>
              <a:rPr lang="en-GB" sz="1600"/>
              <a:t>: European or Latino</a:t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</a:t>
            </a:r>
            <a:r>
              <a:rPr lang="en-GB"/>
              <a:t>rediction task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 an </a:t>
            </a:r>
            <a:r>
              <a:rPr b="1" lang="en-GB"/>
              <a:t>individual’s attitude towards immigration</a:t>
            </a:r>
            <a:r>
              <a:rPr lang="en-GB"/>
              <a:t> with the data available.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converted the 4-scale factor `immigr` into a binary variable, where values 1 and 2 stand for “</a:t>
            </a:r>
            <a:r>
              <a:rPr b="1" lang="en-GB"/>
              <a:t>rather positive</a:t>
            </a:r>
            <a:r>
              <a:rPr lang="en-GB"/>
              <a:t>” attitude and values 3 and 4 for “</a:t>
            </a:r>
            <a:r>
              <a:rPr b="1" lang="en-GB"/>
              <a:t>rather negative</a:t>
            </a:r>
            <a:r>
              <a:rPr lang="en-GB"/>
              <a:t>” attitude. </a:t>
            </a:r>
            <a:r>
              <a:rPr lang="en-GB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problems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missing values or skewed 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study was well designed with the sample well representing the US population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Just cleaned up, factorized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But the description and dictionary where a little incomplete and we have a suspicion that some variables were coded or described incorrectly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725" y="553600"/>
            <a:ext cx="66675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should all be blue, but isn’t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850" y="1089875"/>
            <a:ext cx="619139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Study conditions x Immigration attitude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300" y="1064325"/>
            <a:ext cx="6517401" cy="40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Gender x Immigration attitude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625" y="1252450"/>
            <a:ext cx="6092124" cy="37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</a:t>
            </a:r>
            <a:r>
              <a:rPr lang="en-GB"/>
              <a:t> x Immigration attitude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275" y="1232713"/>
            <a:ext cx="6003849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