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57" r:id="rId3"/>
    <p:sldId id="302" r:id="rId4"/>
    <p:sldId id="283" r:id="rId5"/>
    <p:sldId id="295" r:id="rId6"/>
    <p:sldId id="296" r:id="rId7"/>
    <p:sldId id="297" r:id="rId8"/>
    <p:sldId id="299" r:id="rId9"/>
    <p:sldId id="300" r:id="rId10"/>
    <p:sldId id="298" r:id="rId11"/>
    <p:sldId id="301" r:id="rId12"/>
    <p:sldId id="280" r:id="rId13"/>
    <p:sldId id="281" r:id="rId14"/>
    <p:sldId id="282" r:id="rId15"/>
    <p:sldId id="292" r:id="rId16"/>
    <p:sldId id="293" r:id="rId17"/>
    <p:sldId id="294" r:id="rId18"/>
    <p:sldId id="288" r:id="rId19"/>
    <p:sldId id="277" r:id="rId20"/>
    <p:sldId id="291" r:id="rId21"/>
    <p:sldId id="303" r:id="rId22"/>
    <p:sldId id="285" r:id="rId23"/>
    <p:sldId id="289" r:id="rId24"/>
    <p:sldId id="290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8" autoAdjust="0"/>
    <p:restoredTop sz="93730" autoAdjust="0"/>
  </p:normalViewPr>
  <p:slideViewPr>
    <p:cSldViewPr snapToGrid="0">
      <p:cViewPr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100D-CCCD-4E2F-BC2D-40F4807E0B0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82E4-FF18-4EBD-832A-13FDA86E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3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milli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582E4-FF18-4EBD-832A-13FDA86EBA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67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AF5-4242-47D5-8B7B-75A8FD0F5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FA76-D22A-4B33-AC6B-46DBD86F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889B-1350-47F8-9751-D1A2823C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A6B6-904B-484D-8581-55F87F0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AC00-889E-42CA-8B28-B0B152CA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E9F-C935-4F6D-9318-F7F7F727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8BFD-66A9-42DC-9727-6E6533C7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1109-C57D-4182-921C-3662A97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650B-C89E-4C24-B76B-1D3229F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F312-6351-41FA-990F-DBC5B582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D7CB-A8BF-46E7-A111-1CCCE9BC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336C-2136-458A-B421-EDEB9F9CC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4900-8039-465E-8011-35B99FC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C3A-010E-4763-82CD-5EF1486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D18A-E38C-49B7-BE67-FF4AB60A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1AC-5C81-4320-93AE-B9C8838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8A34-3849-43B7-A1F3-297BDED3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0CA9-763F-41ED-8EE4-487386F1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E2D5A-80D2-44A7-9A1A-FEC178D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6898-B067-49A6-803F-3E1848E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8A43-50F3-4D30-B8D6-5D44026E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2445-B388-4428-AB0D-A749AAED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A17F-4E28-44E9-8780-B70E7141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7636-1F56-4C41-A5A8-EAF1210F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8270-CC44-4E96-A97C-426922F8F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58A46-F1EB-455B-B362-278D1EA1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12175-620D-4EFC-AE9C-8CFDE39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683AC-F965-463F-98D8-7879246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EE29-8B47-4FBE-93B2-0C7F1745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FA7-D56B-4508-B15D-334B3A8F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D3073-10DF-4064-8205-B630E06D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47E87-5CFB-423E-B4F5-6D901AA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A1-40C4-47B7-AE0D-D81FFF9F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4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548E-0202-4A16-BED8-C77386F6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CE96F-EE11-406C-B1EA-0F36801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822E-7531-46F1-8F2C-A838E596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E49C-8D3D-44A5-9882-230338E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37E-961F-40AA-9C78-7BE84DE5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4AD17-DA56-48FB-B7D5-0B0CF28E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5852-0123-4AFE-9C8E-82B44F28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BDB6-6B09-47DF-8D16-1954AC7F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31551-1C2A-48E2-9D02-4A70CCC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047-75ED-4533-B7FD-16CBDAD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842AE-7180-4F9F-9E8F-93A08B89C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EAA9-26B0-4BEE-A7BD-149A315C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55CB-77CE-45CD-8EC3-3573EB03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0E98E-EA7A-472B-ABD4-9B36AA0E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AA8E-819A-49EA-B10A-12643F06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6EDA-A978-4D59-9BF4-597D1AB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11EC0-F50D-44E1-965E-44E19004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A95-08FF-44B3-ACAF-E14BAEEF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1FB0-3E8C-4119-BAE4-29681A26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DB6A-B56F-418C-8639-B07A3C4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BEC03-F0A7-45B1-8FC3-03F8F27DE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FD76-F53E-495D-816F-6752F2F3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87E0-33F9-4603-92A1-32EFAD4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DDBE-76DF-416D-9322-507C8A5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5FE5-A974-4713-8308-78173BB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8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A2BD1-6250-4A95-A875-14DE1DA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D50F-5687-4343-B8EE-A5CBE5D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CB95-0FB3-4D0F-B1E8-F91A0D3A4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6436-3A29-454F-BF35-7964F190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D11-672C-463C-ABD8-7A20806C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Chan1/Deliverable1" TargetMode="External"/><Relationship Id="rId2" Type="http://schemas.openxmlformats.org/officeDocument/2006/relationships/hyperlink" Target="https://swe.umbc.edu/~juschan1/436/Project/HomeP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FFE0A0-43BB-4E4E-B938-8895F25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24" y="2074860"/>
            <a:ext cx="2445259" cy="226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F08E3-E82C-497E-A28A-B94625FE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58" y="2401628"/>
            <a:ext cx="2598167" cy="1937361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25363" y="157177"/>
            <a:ext cx="10718188" cy="21983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>
                <a:latin typeface="Maiandra GD" panose="020E0502030308020204" pitchFamily="34" charset="0"/>
              </a:rPr>
              <a:t>IS 436 Deliverable 4 &amp; 5:</a:t>
            </a:r>
            <a:br>
              <a:rPr lang="en" sz="6400" dirty="0">
                <a:latin typeface="Maiandra GD" panose="020E0502030308020204" pitchFamily="34" charset="0"/>
              </a:rPr>
            </a:br>
            <a:r>
              <a:rPr lang="en" sz="6400" dirty="0">
                <a:latin typeface="Maiandra GD" panose="020E0502030308020204" pitchFamily="34" charset="0"/>
              </a:rPr>
              <a:t>Retail Inventory System</a:t>
            </a:r>
            <a:endParaRPr sz="6400" dirty="0">
              <a:latin typeface="Maiandra GD" panose="020E0502030308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21587" y="4385099"/>
            <a:ext cx="10058400" cy="1143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Leader </a:t>
            </a:r>
            <a:r>
              <a:rPr lang="en" sz="1467" b="1" dirty="0">
                <a:solidFill>
                  <a:srgbClr val="222222"/>
                </a:solidFill>
              </a:rPr>
              <a:t>Justin Chan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</a:t>
            </a:r>
            <a:r>
              <a:rPr lang="en" sz="1467" b="1" dirty="0">
                <a:solidFill>
                  <a:srgbClr val="222222"/>
                </a:solidFill>
              </a:rPr>
              <a:t>Parmeet Dua						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Programmer</a:t>
            </a:r>
            <a:r>
              <a:rPr lang="en" sz="1467" b="1" dirty="0">
                <a:solidFill>
                  <a:srgbClr val="222222"/>
                </a:solidFill>
              </a:rPr>
              <a:t> Brandon Nguyen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Analyst</a:t>
            </a:r>
            <a:r>
              <a:rPr lang="en" sz="1467" b="1" dirty="0">
                <a:solidFill>
                  <a:srgbClr val="222222"/>
                </a:solidFill>
              </a:rPr>
              <a:t> Urgy Eado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Support</a:t>
            </a:r>
            <a:r>
              <a:rPr lang="en" sz="1467" b="1" dirty="0">
                <a:solidFill>
                  <a:srgbClr val="222222"/>
                </a:solidFill>
              </a:rPr>
              <a:t> Jaime Pineda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Project Manager</a:t>
            </a:r>
            <a:r>
              <a:rPr lang="en" sz="1467" b="1" dirty="0">
                <a:solidFill>
                  <a:srgbClr val="222222"/>
                </a:solidFill>
              </a:rPr>
              <a:t> Rafay Khurram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Editor</a:t>
            </a:r>
            <a:r>
              <a:rPr lang="en" sz="1467" b="1" dirty="0">
                <a:solidFill>
                  <a:srgbClr val="222222"/>
                </a:solidFill>
              </a:rPr>
              <a:t> Raj Desai</a:t>
            </a:r>
            <a:endParaRPr sz="1467" b="1" dirty="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467" dirty="0"/>
          </a:p>
        </p:txBody>
      </p:sp>
    </p:spTree>
    <p:extLst>
      <p:ext uri="{BB962C8B-B14F-4D97-AF65-F5344CB8AC3E}">
        <p14:creationId xmlns:p14="http://schemas.microsoft.com/office/powerpoint/2010/main" val="132984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managers table is identified by the </a:t>
            </a:r>
            <a:r>
              <a:rPr lang="en-US" dirty="0" err="1"/>
              <a:t>ManagerID</a:t>
            </a:r>
            <a:r>
              <a:rPr lang="en-US" dirty="0"/>
              <a:t> attribute. It contains other attributes such as Name, </a:t>
            </a:r>
            <a:r>
              <a:rPr lang="en-US" dirty="0" err="1"/>
              <a:t>StoreID</a:t>
            </a:r>
            <a:r>
              <a:rPr lang="en-US" dirty="0"/>
              <a:t>, Email address, Phone number, and Salary. There is one manager to each store. There’s also one manager to each employee.</a:t>
            </a:r>
          </a:p>
        </p:txBody>
      </p:sp>
    </p:spTree>
    <p:extLst>
      <p:ext uri="{BB962C8B-B14F-4D97-AF65-F5344CB8AC3E}">
        <p14:creationId xmlns:p14="http://schemas.microsoft.com/office/powerpoint/2010/main" val="267032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1D74-FAD7-47F9-ACBA-88897B31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65125"/>
            <a:ext cx="10515600" cy="40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Alternative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9201-4AF9-4EEB-BB65-EB61CA40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6281384"/>
            <a:ext cx="10515600" cy="655908"/>
          </a:xfrm>
        </p:spPr>
        <p:txBody>
          <a:bodyPr>
            <a:normAutofit/>
          </a:bodyPr>
          <a:lstStyle/>
          <a:p>
            <a:r>
              <a:rPr lang="en-US" sz="1800" dirty="0"/>
              <a:t>https://docs.google.com/spreadsheets/d/1-EPzKDxclSSctxHr0MDlIYwhXb9vgm5yh-vxRsQmgkU/edit?usp=sharing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AB5E-5318-4184-A197-8F1F8327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772371"/>
            <a:ext cx="11875325" cy="54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C24D-F387-4CD3-A86A-EFE2E0F9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080" y="123830"/>
            <a:ext cx="7996843" cy="829678"/>
          </a:xfrm>
        </p:spPr>
        <p:txBody>
          <a:bodyPr/>
          <a:lstStyle/>
          <a:p>
            <a:r>
              <a:rPr lang="en-US" dirty="0"/>
              <a:t>Architecture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25CE-F1BA-4549-9B18-944F4C2D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3" y="6131812"/>
            <a:ext cx="10515600" cy="726188"/>
          </a:xfrm>
        </p:spPr>
        <p:txBody>
          <a:bodyPr>
            <a:normAutofit/>
          </a:bodyPr>
          <a:lstStyle/>
          <a:p>
            <a:r>
              <a:rPr lang="en-US" sz="1800" dirty="0"/>
              <a:t>https://docs.google.com/spreadsheets/d/1RhZ60NRJbxjVbpfr144h-DvpCP2YwO_YlplzQ8v19ew/edit?usp=sharing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3FA6-46A0-435E-8795-B401382B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" y="1249753"/>
            <a:ext cx="11847616" cy="4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EFE-A33C-40FC-95B5-E9026C2F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0" y="-121165"/>
            <a:ext cx="10515600" cy="936926"/>
          </a:xfrm>
        </p:spPr>
        <p:txBody>
          <a:bodyPr>
            <a:normAutofit/>
          </a:bodyPr>
          <a:lstStyle/>
          <a:p>
            <a:r>
              <a:rPr lang="en-US" sz="3600" dirty="0"/>
              <a:t>Non-Functional Requirements - Operational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F9C5E4-C4D3-4D8B-B894-F6EC89F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DFFAB2B-F2E4-4665-8830-A96AEC9D3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358914"/>
              </p:ext>
            </p:extLst>
          </p:nvPr>
        </p:nvGraphicFramePr>
        <p:xfrm>
          <a:off x="1112109" y="584959"/>
          <a:ext cx="9115677" cy="5917954"/>
        </p:xfrm>
        <a:graphic>
          <a:graphicData uri="http://schemas.openxmlformats.org/drawingml/2006/table">
            <a:tbl>
              <a:tblPr/>
              <a:tblGrid>
                <a:gridCol w="3067777">
                  <a:extLst>
                    <a:ext uri="{9D8B030D-6E8A-4147-A177-3AD203B41FA5}">
                      <a16:colId xmlns:a16="http://schemas.microsoft.com/office/drawing/2014/main" val="1574969289"/>
                    </a:ext>
                  </a:extLst>
                </a:gridCol>
                <a:gridCol w="3023950">
                  <a:extLst>
                    <a:ext uri="{9D8B030D-6E8A-4147-A177-3AD203B41FA5}">
                      <a16:colId xmlns:a16="http://schemas.microsoft.com/office/drawing/2014/main" val="4046600258"/>
                    </a:ext>
                  </a:extLst>
                </a:gridCol>
                <a:gridCol w="3023950">
                  <a:extLst>
                    <a:ext uri="{9D8B030D-6E8A-4147-A177-3AD203B41FA5}">
                      <a16:colId xmlns:a16="http://schemas.microsoft.com/office/drawing/2014/main" val="336708282"/>
                    </a:ext>
                  </a:extLst>
                </a:gridCol>
              </a:tblGrid>
              <a:tr h="628377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Requirements</a:t>
                      </a: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Definition</a:t>
                      </a: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Examples</a:t>
                      </a:r>
                      <a:endParaRPr lang="en-US" sz="240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944161"/>
                  </a:ext>
                </a:extLst>
              </a:tr>
              <a:tr h="68198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Technical Environment</a:t>
                      </a:r>
                      <a:endParaRPr lang="en-US" sz="32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IMS software, and network requirements should follow the business requirements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All IMS’s  have always-on network connection permitting real-time database updates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289475"/>
                  </a:ext>
                </a:extLst>
              </a:tr>
              <a:tr h="1193239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System Integration</a:t>
                      </a:r>
                      <a:endParaRPr lang="en-US" sz="32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extent to which the system will operate with other systems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extent the IMS will work with existing systems. (i.e. Database)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system will read and modify existing documentation used for keeping inventory.</a:t>
                      </a:r>
                      <a:br>
                        <a:rPr lang="en-US" sz="2400" dirty="0">
                          <a:effectLst/>
                        </a:rPr>
                      </a:b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8530"/>
                  </a:ext>
                </a:extLst>
              </a:tr>
              <a:tr h="1106693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Portability</a:t>
                      </a:r>
                      <a:endParaRPr lang="en-US" sz="32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extent to which the system IMS will accessible on various different devices.</a:t>
                      </a: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We will launch a mobile application to able to access the IMS in the near future.  </a:t>
                      </a:r>
                      <a:endParaRPr lang="en-US" sz="2400" dirty="0">
                        <a:effectLst/>
                      </a:endParaRPr>
                    </a:p>
                    <a:p>
                      <a:pPr fontAlgn="t"/>
                      <a:br>
                        <a:rPr lang="en-US" sz="2400" dirty="0">
                          <a:effectLst/>
                        </a:rPr>
                      </a:b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1905"/>
                  </a:ext>
                </a:extLst>
              </a:tr>
              <a:tr h="904113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Maintainability</a:t>
                      </a:r>
                      <a:endParaRPr lang="en-US" sz="32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IMS should be able to adapt modifications from all users.</a:t>
                      </a: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IMS system will reflect changes immediately 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42643" marR="42643" marT="42643" marB="42643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4956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BB81D397-C662-4ED5-9C71-3C32758D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2836" y="201350"/>
            <a:ext cx="165855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4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EFE-A33C-40FC-95B5-E9026C2F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0" y="-121165"/>
            <a:ext cx="10515600" cy="936926"/>
          </a:xfrm>
        </p:spPr>
        <p:txBody>
          <a:bodyPr>
            <a:normAutofit/>
          </a:bodyPr>
          <a:lstStyle/>
          <a:p>
            <a:r>
              <a:rPr lang="en-US" sz="3600" dirty="0"/>
              <a:t>Non-Functional Requirements - Performance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F9C5E4-C4D3-4D8B-B894-F6EC89F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81D397-C662-4ED5-9C71-3C32758D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2836" y="201350"/>
            <a:ext cx="165855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33F733-34A9-4572-BF64-82EFE4B26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1383"/>
              </p:ext>
            </p:extLst>
          </p:nvPr>
        </p:nvGraphicFramePr>
        <p:xfrm>
          <a:off x="1482792" y="840475"/>
          <a:ext cx="8734299" cy="5981226"/>
        </p:xfrm>
        <a:graphic>
          <a:graphicData uri="http://schemas.openxmlformats.org/drawingml/2006/table">
            <a:tbl>
              <a:tblPr/>
              <a:tblGrid>
                <a:gridCol w="2939427">
                  <a:extLst>
                    <a:ext uri="{9D8B030D-6E8A-4147-A177-3AD203B41FA5}">
                      <a16:colId xmlns:a16="http://schemas.microsoft.com/office/drawing/2014/main" val="3172216052"/>
                    </a:ext>
                  </a:extLst>
                </a:gridCol>
                <a:gridCol w="2897436">
                  <a:extLst>
                    <a:ext uri="{9D8B030D-6E8A-4147-A177-3AD203B41FA5}">
                      <a16:colId xmlns:a16="http://schemas.microsoft.com/office/drawing/2014/main" val="23021844"/>
                    </a:ext>
                  </a:extLst>
                </a:gridCol>
                <a:gridCol w="2897436">
                  <a:extLst>
                    <a:ext uri="{9D8B030D-6E8A-4147-A177-3AD203B41FA5}">
                      <a16:colId xmlns:a16="http://schemas.microsoft.com/office/drawing/2014/main" val="105470721"/>
                    </a:ext>
                  </a:extLst>
                </a:gridCol>
              </a:tblGrid>
              <a:tr h="492442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Requirements</a:t>
                      </a:r>
                      <a:endParaRPr lang="en-US" sz="240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Definition</a:t>
                      </a:r>
                      <a:endParaRPr lang="en-US" sz="240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Examples</a:t>
                      </a:r>
                      <a:endParaRPr lang="en-US" sz="240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030935"/>
                  </a:ext>
                </a:extLst>
              </a:tr>
              <a:tr h="157101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Speed</a:t>
                      </a: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Time within which the IMS system must perform its function</a:t>
                      </a:r>
                      <a:endParaRPr lang="en-US" sz="2400" dirty="0">
                        <a:effectLst/>
                      </a:endParaRPr>
                    </a:p>
                    <a:p>
                      <a:pPr fontAlgn="t"/>
                      <a:br>
                        <a:rPr lang="en-US" sz="2400" dirty="0">
                          <a:effectLst/>
                        </a:rPr>
                      </a:b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IMS update response time &lt;= 2.5 seconds</a:t>
                      </a:r>
                      <a:endParaRPr lang="en-US" sz="2400" dirty="0">
                        <a:effectLst/>
                      </a:endParaRPr>
                    </a:p>
                    <a:p>
                      <a:pPr fontAlgn="t"/>
                      <a:br>
                        <a:rPr lang="en-US" sz="2400" dirty="0">
                          <a:effectLst/>
                        </a:rPr>
                      </a:b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088563"/>
                  </a:ext>
                </a:extLst>
              </a:tr>
              <a:tr h="1519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>
                          <a:effectLst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Capacity</a:t>
                      </a:r>
                      <a:endParaRPr lang="en-US" sz="240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Total and peak number of users and the volume of data expected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Maximum of  500 simultaneous users at peak use times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87923"/>
                  </a:ext>
                </a:extLst>
              </a:tr>
              <a:tr h="18671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>
                          <a:effectLst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Availability and Reliability</a:t>
                      </a:r>
                      <a:endParaRPr lang="en-US" sz="240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Extent to which the IMS system will be accessible to the users and the allowable failure rate due to faults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br>
                        <a:rPr lang="en-US" sz="2400" dirty="0">
                          <a:effectLst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99% uptime performance 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55758" marR="55758" marT="55758" marB="55758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02104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8B33E557-3A1D-4F9C-903B-266D9761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890" y="1532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0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EFE-A33C-40FC-95B5-E9026C2F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0" y="-121165"/>
            <a:ext cx="10515600" cy="936926"/>
          </a:xfrm>
        </p:spPr>
        <p:txBody>
          <a:bodyPr>
            <a:normAutofit/>
          </a:bodyPr>
          <a:lstStyle/>
          <a:p>
            <a:r>
              <a:rPr lang="en-US" sz="3600" dirty="0"/>
              <a:t>Non-Functional Requirements - Security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F9C5E4-C4D3-4D8B-B894-F6EC89F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81D397-C662-4ED5-9C71-3C32758D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2836" y="201350"/>
            <a:ext cx="165855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0EB5AB-162A-4BC0-BB55-94ED3D01E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89307"/>
              </p:ext>
            </p:extLst>
          </p:nvPr>
        </p:nvGraphicFramePr>
        <p:xfrm>
          <a:off x="838200" y="1110347"/>
          <a:ext cx="10515599" cy="5316878"/>
        </p:xfrm>
        <a:graphic>
          <a:graphicData uri="http://schemas.openxmlformats.org/drawingml/2006/table">
            <a:tbl>
              <a:tblPr/>
              <a:tblGrid>
                <a:gridCol w="3538903">
                  <a:extLst>
                    <a:ext uri="{9D8B030D-6E8A-4147-A177-3AD203B41FA5}">
                      <a16:colId xmlns:a16="http://schemas.microsoft.com/office/drawing/2014/main" val="3478035648"/>
                    </a:ext>
                  </a:extLst>
                </a:gridCol>
                <a:gridCol w="3488348">
                  <a:extLst>
                    <a:ext uri="{9D8B030D-6E8A-4147-A177-3AD203B41FA5}">
                      <a16:colId xmlns:a16="http://schemas.microsoft.com/office/drawing/2014/main" val="4124719814"/>
                    </a:ext>
                  </a:extLst>
                </a:gridCol>
                <a:gridCol w="3488348">
                  <a:extLst>
                    <a:ext uri="{9D8B030D-6E8A-4147-A177-3AD203B41FA5}">
                      <a16:colId xmlns:a16="http://schemas.microsoft.com/office/drawing/2014/main" val="449216852"/>
                    </a:ext>
                  </a:extLst>
                </a:gridCol>
              </a:tblGrid>
              <a:tr h="42903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Requirements</a:t>
                      </a:r>
                      <a:endParaRPr lang="en-US" sz="18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Definition</a:t>
                      </a:r>
                      <a:endParaRPr lang="en-US" sz="18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Examples</a:t>
                      </a:r>
                      <a:endParaRPr lang="en-US" sz="180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2432"/>
                  </a:ext>
                </a:extLst>
              </a:tr>
              <a:tr h="109894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System Value Estimates</a:t>
                      </a: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Estimated business value of the system and its data</a:t>
                      </a:r>
                      <a:endParaRPr lang="en-US" sz="32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 complete loss of all system data would equate to $5 million.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67507"/>
                  </a:ext>
                </a:extLst>
              </a:tr>
              <a:tr h="113518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Access Control</a:t>
                      </a:r>
                      <a:endParaRPr lang="en-US" sz="32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Limitations on which can access what data</a:t>
                      </a:r>
                      <a:endParaRPr lang="en-US" sz="28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Manager will have full access to the IMS whereas employee has limited access.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71833"/>
                  </a:ext>
                </a:extLst>
              </a:tr>
              <a:tr h="1262035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Encryption and Authentication</a:t>
                      </a:r>
                      <a:endParaRPr lang="en-US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Defines what data will be encrypted where and whether authentication will be needed for user access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Some users need to be authenticated by the manager.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25892"/>
                  </a:ext>
                </a:extLst>
              </a:tr>
              <a:tr h="97208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Virus Control</a:t>
                      </a:r>
                      <a:endParaRPr lang="en-US" sz="36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Controls to limit viruses</a:t>
                      </a:r>
                      <a:endParaRPr lang="en-US" sz="32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There is a low probability of uploading outside files to the IMS. </a:t>
                      </a:r>
                      <a:endParaRPr lang="en-US" sz="2800" dirty="0">
                        <a:effectLst/>
                      </a:endParaRPr>
                    </a:p>
                  </a:txBody>
                  <a:tcPr marL="41632" marR="41632" marT="41632" marB="41632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66589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88D6BAC-6C7A-4D98-90FA-88CC37343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1797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4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DEFE-A33C-40FC-95B5-E9026C2F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0" y="-121165"/>
            <a:ext cx="10515600" cy="936926"/>
          </a:xfrm>
        </p:spPr>
        <p:txBody>
          <a:bodyPr>
            <a:normAutofit/>
          </a:bodyPr>
          <a:lstStyle/>
          <a:p>
            <a:r>
              <a:rPr lang="en-US" sz="3600" dirty="0"/>
              <a:t>Non-Functional Requirements – Cultural/Political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F9C5E4-C4D3-4D8B-B894-F6EC89F3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81D397-C662-4ED5-9C71-3C32758D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2836" y="201350"/>
            <a:ext cx="165855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4747EF-D2EF-4DBB-9937-030FD2D89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95627"/>
              </p:ext>
            </p:extLst>
          </p:nvPr>
        </p:nvGraphicFramePr>
        <p:xfrm>
          <a:off x="1099751" y="1025820"/>
          <a:ext cx="9816474" cy="4536158"/>
        </p:xfrm>
        <a:graphic>
          <a:graphicData uri="http://schemas.openxmlformats.org/drawingml/2006/table">
            <a:tbl>
              <a:tblPr/>
              <a:tblGrid>
                <a:gridCol w="2975860">
                  <a:extLst>
                    <a:ext uri="{9D8B030D-6E8A-4147-A177-3AD203B41FA5}">
                      <a16:colId xmlns:a16="http://schemas.microsoft.com/office/drawing/2014/main" val="1828911154"/>
                    </a:ext>
                  </a:extLst>
                </a:gridCol>
                <a:gridCol w="3584188">
                  <a:extLst>
                    <a:ext uri="{9D8B030D-6E8A-4147-A177-3AD203B41FA5}">
                      <a16:colId xmlns:a16="http://schemas.microsoft.com/office/drawing/2014/main" val="2824229533"/>
                    </a:ext>
                  </a:extLst>
                </a:gridCol>
                <a:gridCol w="3256426">
                  <a:extLst>
                    <a:ext uri="{9D8B030D-6E8A-4147-A177-3AD203B41FA5}">
                      <a16:colId xmlns:a16="http://schemas.microsoft.com/office/drawing/2014/main" val="4071431867"/>
                    </a:ext>
                  </a:extLst>
                </a:gridCol>
              </a:tblGrid>
              <a:tr h="49221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Requirements</a:t>
                      </a:r>
                      <a:endParaRPr lang="en-US" sz="20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Definition</a:t>
                      </a:r>
                      <a:endParaRPr lang="en-US" sz="20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Examples</a:t>
                      </a:r>
                      <a:endParaRPr lang="en-US" sz="20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7096"/>
                  </a:ext>
                </a:extLst>
              </a:tr>
              <a:tr h="93789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Multilingual</a:t>
                      </a:r>
                      <a:endParaRPr lang="en-US" sz="28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language(s) the system users will need</a:t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system will operate in English, Spanish</a:t>
                      </a:r>
                      <a:endParaRPr lang="en-US" sz="2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475172"/>
                  </a:ext>
                </a:extLst>
              </a:tr>
              <a:tr h="1340235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Customization</a:t>
                      </a: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Specification of what aspects of the system can be changed by local users</a:t>
                      </a:r>
                      <a:endParaRPr lang="en-US" sz="24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Managers will have access to update the user interface of the IMS to reflect their business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19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0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Legal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 laws and regulations that impose system requirements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Personal customer information cannot be distributed to third parties</a:t>
                      </a:r>
                      <a:endParaRPr lang="en-US" sz="2800" dirty="0">
                        <a:effectLst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</a:rPr>
                      </a:b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0156" marR="40156" marT="40156" marB="40156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86132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F2754FD-F37A-4228-AA2B-CF1A793A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1689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5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1472-BC48-4923-9BB3-5C28B18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242" y="2392128"/>
            <a:ext cx="6625389" cy="1450757"/>
          </a:xfrm>
        </p:spPr>
        <p:txBody>
          <a:bodyPr>
            <a:normAutofit/>
          </a:bodyPr>
          <a:lstStyle/>
          <a:p>
            <a:r>
              <a:rPr lang="en-US" sz="8000" dirty="0"/>
              <a:t>Deliverable 5</a:t>
            </a:r>
          </a:p>
        </p:txBody>
      </p:sp>
    </p:spTree>
    <p:extLst>
      <p:ext uri="{BB962C8B-B14F-4D97-AF65-F5344CB8AC3E}">
        <p14:creationId xmlns:p14="http://schemas.microsoft.com/office/powerpoint/2010/main" val="310248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64458" y="-14565"/>
            <a:ext cx="5441343" cy="7095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867" dirty="0">
                <a:latin typeface="Maiandra GD" panose="020E0502030308020204" pitchFamily="34" charset="0"/>
              </a:rPr>
              <a:t>Work Plan </a:t>
            </a:r>
            <a:br>
              <a:rPr lang="en" sz="5867" dirty="0">
                <a:latin typeface="Maiandra GD" panose="020E0502030308020204" pitchFamily="34" charset="0"/>
              </a:rPr>
            </a:br>
            <a:endParaRPr sz="5867" dirty="0">
              <a:latin typeface="Maiandra GD" panose="020E0502030308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085B5-DAE0-4634-A2FD-1889A25B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5" y="1446514"/>
            <a:ext cx="4708452" cy="5300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49A72-3064-44AB-8044-6C7EF4173F85}"/>
              </a:ext>
            </a:extLst>
          </p:cNvPr>
          <p:cNvSpPr txBox="1"/>
          <p:nvPr/>
        </p:nvSpPr>
        <p:spPr>
          <a:xfrm>
            <a:off x="1448074" y="1084746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1342D-F61E-4354-BFF0-C91F9E121270}"/>
              </a:ext>
            </a:extLst>
          </p:cNvPr>
          <p:cNvSpPr txBox="1"/>
          <p:nvPr/>
        </p:nvSpPr>
        <p:spPr>
          <a:xfrm>
            <a:off x="1448074" y="243743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D3BEE-4208-4D74-B0AE-97743E3C3FBF}"/>
              </a:ext>
            </a:extLst>
          </p:cNvPr>
          <p:cNvSpPr txBox="1"/>
          <p:nvPr/>
        </p:nvSpPr>
        <p:spPr>
          <a:xfrm>
            <a:off x="1561865" y="3713853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A2793-84D3-439B-821E-84B095F8462E}"/>
              </a:ext>
            </a:extLst>
          </p:cNvPr>
          <p:cNvSpPr txBox="1"/>
          <p:nvPr/>
        </p:nvSpPr>
        <p:spPr>
          <a:xfrm>
            <a:off x="1561865" y="508854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3423F7-5BF6-40B5-A434-42B35D6FE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60235"/>
              </p:ext>
            </p:extLst>
          </p:nvPr>
        </p:nvGraphicFramePr>
        <p:xfrm>
          <a:off x="4925569" y="694937"/>
          <a:ext cx="7205229" cy="592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743">
                  <a:extLst>
                    <a:ext uri="{9D8B030D-6E8A-4147-A177-3AD203B41FA5}">
                      <a16:colId xmlns:a16="http://schemas.microsoft.com/office/drawing/2014/main" val="394595418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3931194080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1061953748"/>
                    </a:ext>
                  </a:extLst>
                </a:gridCol>
              </a:tblGrid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Current Status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87766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4615447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544375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56276460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0787230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738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9008581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0769761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5/20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624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2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BB6B-A050-4177-BCCB-0EF06E17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566" y="1080255"/>
            <a:ext cx="6638343" cy="763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Kanbanflow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DBC0-418F-437D-AFC1-8E9D2BB4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16" y="2314959"/>
            <a:ext cx="11360800" cy="3941462"/>
          </a:xfrm>
        </p:spPr>
        <p:txBody>
          <a:bodyPr>
            <a:normAutofit/>
          </a:bodyPr>
          <a:lstStyle/>
          <a:p>
            <a:r>
              <a:rPr lang="en-US" sz="2800" dirty="0"/>
              <a:t>https://kanbanflow.com/board/9a8db723b7a3ce9bfbacb5e7b322b4f3</a:t>
            </a:r>
          </a:p>
        </p:txBody>
      </p:sp>
    </p:spTree>
    <p:extLst>
      <p:ext uri="{BB962C8B-B14F-4D97-AF65-F5344CB8AC3E}">
        <p14:creationId xmlns:p14="http://schemas.microsoft.com/office/powerpoint/2010/main" val="13997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1472-BC48-4923-9BB3-5C28B18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242" y="2392128"/>
            <a:ext cx="6625389" cy="1450757"/>
          </a:xfrm>
        </p:spPr>
        <p:txBody>
          <a:bodyPr>
            <a:normAutofit/>
          </a:bodyPr>
          <a:lstStyle/>
          <a:p>
            <a:r>
              <a:rPr lang="en-US" sz="8000" dirty="0"/>
              <a:t>Deliverable 4</a:t>
            </a:r>
          </a:p>
        </p:txBody>
      </p:sp>
    </p:spTree>
    <p:extLst>
      <p:ext uri="{BB962C8B-B14F-4D97-AF65-F5344CB8AC3E}">
        <p14:creationId xmlns:p14="http://schemas.microsoft.com/office/powerpoint/2010/main" val="273846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BB6B-A050-4177-BCCB-0EF06E17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71" y="947907"/>
            <a:ext cx="6638343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Experiences with SDLC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CA441E-9C89-4014-A59C-7001FC3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842" y="2430379"/>
            <a:ext cx="10621367" cy="3416968"/>
          </a:xfrm>
        </p:spPr>
        <p:txBody>
          <a:bodyPr>
            <a:normAutofit/>
          </a:bodyPr>
          <a:lstStyle/>
          <a:p>
            <a:r>
              <a:rPr lang="en-US" sz="3600" dirty="0"/>
              <a:t>Rewards</a:t>
            </a:r>
          </a:p>
          <a:p>
            <a:endParaRPr lang="en-US" sz="3600" dirty="0"/>
          </a:p>
          <a:p>
            <a:r>
              <a:rPr lang="en-US" sz="3600" dirty="0"/>
              <a:t>Challenges faced</a:t>
            </a:r>
          </a:p>
          <a:p>
            <a:endParaRPr lang="en-US" sz="3600" dirty="0"/>
          </a:p>
          <a:p>
            <a:r>
              <a:rPr lang="en-US" sz="3600" dirty="0"/>
              <a:t>Solution to challenges</a:t>
            </a:r>
          </a:p>
        </p:txBody>
      </p:sp>
    </p:spTree>
    <p:extLst>
      <p:ext uri="{BB962C8B-B14F-4D97-AF65-F5344CB8AC3E}">
        <p14:creationId xmlns:p14="http://schemas.microsoft.com/office/powerpoint/2010/main" val="301675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F2A-4B49-40D0-A574-30A10F57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97" y="0"/>
            <a:ext cx="10058400" cy="1450757"/>
          </a:xfrm>
        </p:spPr>
        <p:txBody>
          <a:bodyPr/>
          <a:lstStyle/>
          <a:p>
            <a:r>
              <a:rPr lang="en-US" dirty="0"/>
              <a:t>Wireframe Diagram – Home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3C925-3911-4429-A24C-57E50348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42" y="1107856"/>
            <a:ext cx="6959242" cy="57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9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F2A-4B49-40D0-A574-30A10F57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97" y="0"/>
            <a:ext cx="10058400" cy="1450757"/>
          </a:xfrm>
        </p:spPr>
        <p:txBody>
          <a:bodyPr/>
          <a:lstStyle/>
          <a:p>
            <a:r>
              <a:rPr lang="en-US" dirty="0"/>
              <a:t>Wireframe Diagram – IMS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53544-DF45-4E20-B64D-72C6CB59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0" y="1088339"/>
            <a:ext cx="7442577" cy="57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4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F2A-4B49-40D0-A574-30A10F57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97" y="0"/>
            <a:ext cx="10058400" cy="1450757"/>
          </a:xfrm>
        </p:spPr>
        <p:txBody>
          <a:bodyPr/>
          <a:lstStyle/>
          <a:p>
            <a:r>
              <a:rPr lang="en-US" dirty="0"/>
              <a:t>Wireframe Diagram – IMS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B051C-D4F4-4004-946D-C5D4828F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4" y="1058055"/>
            <a:ext cx="7516274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C65B-B2E7-4F92-8C80-4EC1C6C6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804-431E-41CC-BFCD-658E16F2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https://swe.umbc.edu/~juschan1/436/Project/HomePage.html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https://github.com/JusChan1/Deliverable1</a:t>
            </a:r>
            <a:r>
              <a:rPr lang="en-US" dirty="0"/>
              <a:t> - </a:t>
            </a:r>
            <a:r>
              <a:rPr lang="en-US" dirty="0" err="1"/>
              <a:t>Github</a:t>
            </a:r>
            <a:r>
              <a:rPr lang="en-US" dirty="0"/>
              <a:t> (IMSHomePage.html || IMSPage.html || IMSResults.html)</a:t>
            </a:r>
          </a:p>
          <a:p>
            <a:endParaRPr lang="en-US" dirty="0"/>
          </a:p>
          <a:p>
            <a:r>
              <a:rPr lang="en-US" dirty="0"/>
              <a:t>http://htmlpreview.github.io/?https://github.com/JusChan1/Deliverable1/blob/master/IMSHomePage.html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8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24FFA-5ADE-479C-82F5-28535018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107347"/>
            <a:ext cx="9029700" cy="5661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BB58C-F536-48B5-9324-D40723D7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21" y="0"/>
            <a:ext cx="6947568" cy="1325563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70526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 where the order is placed with all the required attributes.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table will take in all the info necessary to complete an order.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show were the order is supposed to be placed, the order table is connected to store through its primary key ‘</a:t>
            </a:r>
            <a:r>
              <a:rPr lang="en-US" dirty="0" err="1"/>
              <a:t>orderID</a:t>
            </a:r>
            <a:r>
              <a:rPr lang="en-US" dirty="0"/>
              <a:t>’, which makes it unique from other orders.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Date is required in order to show the time period the order was placed. All the other attributes are placed as a foreign key and all those foreign keys carry their own values.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the material being purchased, this material has a </a:t>
            </a:r>
            <a:r>
              <a:rPr lang="en-US" dirty="0" err="1"/>
              <a:t>productID</a:t>
            </a:r>
            <a:r>
              <a:rPr lang="en-US" dirty="0"/>
              <a:t> to be unique from other products, whenever order has been made, </a:t>
            </a:r>
            <a:r>
              <a:rPr lang="en-US" dirty="0" err="1"/>
              <a:t>productID</a:t>
            </a:r>
            <a:r>
              <a:rPr lang="en-US" dirty="0"/>
              <a:t> is placed into the order as a foreign key to complete the order. It also has another attribute, which shows the cost of the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1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entity carries all the customer info, and its connected to the order through its primary key which is the </a:t>
            </a:r>
            <a:r>
              <a:rPr lang="en-US" dirty="0" err="1"/>
              <a:t>customerID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rest of its attributes are description of the customer name and phone number just in case the customer needs to be contacted. 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Customers can have multiple orders.</a:t>
            </a:r>
          </a:p>
        </p:txBody>
      </p:sp>
    </p:spTree>
    <p:extLst>
      <p:ext uri="{BB962C8B-B14F-4D97-AF65-F5344CB8AC3E}">
        <p14:creationId xmlns:p14="http://schemas.microsoft.com/office/powerpoint/2010/main" val="35141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Vendors contain attributes that include </a:t>
            </a:r>
            <a:r>
              <a:rPr lang="en-US" dirty="0" err="1"/>
              <a:t>vendorID</a:t>
            </a:r>
            <a:r>
              <a:rPr lang="en-US" dirty="0"/>
              <a:t>, address, and Phone number. </a:t>
            </a:r>
          </a:p>
          <a:p>
            <a:pPr>
              <a:lnSpc>
                <a:spcPct val="150000"/>
              </a:lnSpc>
            </a:pPr>
            <a:r>
              <a:rPr lang="en-US" dirty="0"/>
              <a:t>These attributes are necessary for maintaining purchases and general management. </a:t>
            </a:r>
          </a:p>
          <a:p>
            <a:pPr>
              <a:lnSpc>
                <a:spcPct val="150000"/>
              </a:lnSpc>
            </a:pPr>
            <a:r>
              <a:rPr lang="en-US" dirty="0"/>
              <a:t>Vendors are identified by </a:t>
            </a:r>
            <a:r>
              <a:rPr lang="en-US" dirty="0" err="1"/>
              <a:t>vendorID</a:t>
            </a:r>
            <a:r>
              <a:rPr lang="en-US" dirty="0"/>
              <a:t> and can be joined to the store and product tables by </a:t>
            </a:r>
            <a:r>
              <a:rPr lang="en-US" dirty="0" err="1"/>
              <a:t>vendorID</a:t>
            </a:r>
            <a:r>
              <a:rPr lang="en-US" dirty="0"/>
              <a:t> foreign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identifier of employee is employee ID which is of type number.</a:t>
            </a:r>
          </a:p>
          <a:p>
            <a:pPr>
              <a:lnSpc>
                <a:spcPct val="150000"/>
              </a:lnSpc>
            </a:pPr>
            <a:r>
              <a:rPr lang="en-US" dirty="0"/>
              <a:t>The employee entity can be joined with the store through the </a:t>
            </a:r>
            <a:r>
              <a:rPr lang="en-US" dirty="0" err="1"/>
              <a:t>EmployeeID</a:t>
            </a:r>
            <a:r>
              <a:rPr lang="en-US" dirty="0"/>
              <a:t> PK in store. </a:t>
            </a:r>
          </a:p>
          <a:p>
            <a:pPr>
              <a:lnSpc>
                <a:spcPct val="150000"/>
              </a:lnSpc>
            </a:pPr>
            <a:r>
              <a:rPr lang="en-US" dirty="0"/>
              <a:t>There's name, email address and phone number which are all of the varchar2 type and are necessary for employee and database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380603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D035-4D2F-B0CC-54527D0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Definitions -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73C6-8FEB-4141-A3C9-35538110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Stores are one of the most important entities because its numerous connections to other entities. </a:t>
            </a:r>
          </a:p>
          <a:p>
            <a:pPr>
              <a:lnSpc>
                <a:spcPct val="150000"/>
              </a:lnSpc>
            </a:pPr>
            <a:r>
              <a:rPr lang="en-US" dirty="0"/>
              <a:t>If the company expands then Stores are identified by their ID. Stores can have numerous products, employees, and orders. Stores are managed by a single manager.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1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963</Words>
  <Application>Microsoft Office PowerPoint</Application>
  <PresentationFormat>Widescreen</PresentationFormat>
  <Paragraphs>209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Malgun Gothic</vt:lpstr>
      <vt:lpstr>Arial</vt:lpstr>
      <vt:lpstr>Calibri</vt:lpstr>
      <vt:lpstr>Calibri Light</vt:lpstr>
      <vt:lpstr>Cambria</vt:lpstr>
      <vt:lpstr>Maiandra GD</vt:lpstr>
      <vt:lpstr>Retrospect</vt:lpstr>
      <vt:lpstr>Office Theme</vt:lpstr>
      <vt:lpstr>IS 436 Deliverable 4 &amp; 5: Retail Inventory System</vt:lpstr>
      <vt:lpstr>Deliverable 4</vt:lpstr>
      <vt:lpstr>Entity Relationship Diagram</vt:lpstr>
      <vt:lpstr>Text Definitions - Order</vt:lpstr>
      <vt:lpstr>Text Definitions - Product</vt:lpstr>
      <vt:lpstr>Text Definitions - Customer</vt:lpstr>
      <vt:lpstr>Text Definitions - Vendor</vt:lpstr>
      <vt:lpstr>Text Definitions - Employee</vt:lpstr>
      <vt:lpstr>Text Definitions - Stores</vt:lpstr>
      <vt:lpstr>Text Definitions - Manager</vt:lpstr>
      <vt:lpstr>Alternative Matrix</vt:lpstr>
      <vt:lpstr>Architecture Matrix </vt:lpstr>
      <vt:lpstr>Non-Functional Requirements - Operational</vt:lpstr>
      <vt:lpstr>Non-Functional Requirements - Performance</vt:lpstr>
      <vt:lpstr>Non-Functional Requirements - Security</vt:lpstr>
      <vt:lpstr>Non-Functional Requirements – Cultural/Political</vt:lpstr>
      <vt:lpstr>Deliverable 5</vt:lpstr>
      <vt:lpstr>Work Plan  </vt:lpstr>
      <vt:lpstr>Kanbanflow</vt:lpstr>
      <vt:lpstr>Experiences with SDLC</vt:lpstr>
      <vt:lpstr>Wireframe Diagram – Home Page</vt:lpstr>
      <vt:lpstr>Wireframe Diagram – IMS Application</vt:lpstr>
      <vt:lpstr>Wireframe Diagram – IMS Results</vt:lpstr>
      <vt:lpstr>Link to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436 Deliverable 3: Retail Inventory System</dc:title>
  <dc:creator>Justin Chan</dc:creator>
  <cp:lastModifiedBy>Justin Chan</cp:lastModifiedBy>
  <cp:revision>50</cp:revision>
  <dcterms:created xsi:type="dcterms:W3CDTF">2018-04-09T19:34:47Z</dcterms:created>
  <dcterms:modified xsi:type="dcterms:W3CDTF">2018-05-14T22:04:42Z</dcterms:modified>
</cp:coreProperties>
</file>