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sldIdLst>
    <p:sldId id="257" r:id="rId3"/>
    <p:sldId id="278" r:id="rId4"/>
    <p:sldId id="256" r:id="rId5"/>
    <p:sldId id="258" r:id="rId6"/>
    <p:sldId id="260" r:id="rId7"/>
    <p:sldId id="259" r:id="rId8"/>
    <p:sldId id="262" r:id="rId9"/>
    <p:sldId id="270" r:id="rId10"/>
    <p:sldId id="271" r:id="rId11"/>
    <p:sldId id="275" r:id="rId12"/>
    <p:sldId id="272" r:id="rId13"/>
    <p:sldId id="273" r:id="rId14"/>
    <p:sldId id="274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100D-CCCD-4E2F-BC2D-40F4807E0B0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582E4-FF18-4EBD-832A-13FDA86E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23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582E4-FF18-4EBD-832A-13FDA86EBA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99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67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CAF5-4242-47D5-8B7B-75A8FD0F5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FA76-D22A-4B33-AC6B-46DBD86F4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889B-1350-47F8-9751-D1A2823C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A6B6-904B-484D-8581-55F87F08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AC00-889E-42CA-8B28-B0B152CA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0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5E9F-C935-4F6D-9318-F7F7F727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8BFD-66A9-42DC-9727-6E6533C7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1109-C57D-4182-921C-3662A97B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650B-C89E-4C24-B76B-1D3229FC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F312-6351-41FA-990F-DBC5B582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D7CB-A8BF-46E7-A111-1CCCE9BC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336C-2136-458A-B421-EDEB9F9CC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4900-8039-465E-8011-35B99FC6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DC3A-010E-4763-82CD-5EF1486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D18A-E38C-49B7-BE67-FF4AB60A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51AC-5C81-4320-93AE-B9C8838F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8A34-3849-43B7-A1F3-297BDED3B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C0CA9-763F-41ED-8EE4-487386F1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E2D5A-80D2-44A7-9A1A-FEC178DB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6898-B067-49A6-803F-3E1848EE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8A43-50F3-4D30-B8D6-5D44026E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2445-B388-4428-AB0D-A749AAED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FA17F-4E28-44E9-8780-B70E7141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7636-1F56-4C41-A5A8-EAF1210F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58270-CC44-4E96-A97C-426922F8F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58A46-F1EB-455B-B362-278D1EA1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12175-620D-4EFC-AE9C-8CFDE39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683AC-F965-463F-98D8-78792460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BEE29-8B47-4FBE-93B2-0C7F1745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8FA7-D56B-4508-B15D-334B3A8F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D3073-10DF-4064-8205-B630E06D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47E87-5CFB-423E-B4F5-6D901AA9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A0A1-40C4-47B7-AE0D-D81FFF9F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4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6548E-0202-4A16-BED8-C77386F6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CE96F-EE11-406C-B1EA-0F368017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D822E-7531-46F1-8F2C-A838E596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E49C-8D3D-44A5-9882-230338E4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437E-961F-40AA-9C78-7BE84DE5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4AD17-DA56-48FB-B7D5-0B0CF28E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5852-0123-4AFE-9C8E-82B44F28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BDB6-6B09-47DF-8D16-1954AC7F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31551-1C2A-48E2-9D02-4A70CCC8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73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7047-75ED-4533-B7FD-16CBDADC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842AE-7180-4F9F-9E8F-93A08B89C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9EAA9-26B0-4BEE-A7BD-149A315C5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55CB-77CE-45CD-8EC3-3573EB03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0E98E-EA7A-472B-ABD4-9B36AA0E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AA8E-819A-49EA-B10A-12643F06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0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6EDA-A978-4D59-9BF4-597D1AB5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11EC0-F50D-44E1-965E-44E19004A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5A95-08FF-44B3-ACAF-E14BAEEF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1FB0-3E8C-4119-BAE4-29681A26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DB6A-B56F-418C-8639-B07A3C41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3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BEC03-F0A7-45B1-8FC3-03F8F27DE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BFD76-F53E-495D-816F-6752F2F30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87E0-33F9-4603-92A1-32EFAD4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DDBE-76DF-416D-9322-507C8A5C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5FE5-A974-4713-8308-78173BB5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08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5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A2BD1-6250-4A95-A875-14DE1DA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D50F-5687-4343-B8EE-A5CBE5D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CB95-0FB3-4D0F-B1E8-F91A0D3A4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99E9-0A3A-4110-B8CF-8D7D793AB6A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6436-3A29-454F-BF35-7964F1907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5D11-672C-463C-ABD8-7A20806C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43CE-38D4-497C-8232-0594C8BC2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FFE0A0-43BB-4E4E-B938-8895F25D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24" y="2074860"/>
            <a:ext cx="2445259" cy="2264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1F08E3-E82C-497E-A28A-B94625FE5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58" y="2401628"/>
            <a:ext cx="2598167" cy="1937361"/>
          </a:xfrm>
          <a:prstGeom prst="rect">
            <a:avLst/>
          </a:prstGeom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625363" y="157177"/>
            <a:ext cx="10718188" cy="21983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>
                <a:latin typeface="Maiandra GD" panose="020E0502030308020204" pitchFamily="34" charset="0"/>
              </a:rPr>
              <a:t>IS 436 Deliverable 3:</a:t>
            </a:r>
            <a:br>
              <a:rPr lang="en" sz="6400" dirty="0">
                <a:latin typeface="Maiandra GD" panose="020E0502030308020204" pitchFamily="34" charset="0"/>
              </a:rPr>
            </a:br>
            <a:r>
              <a:rPr lang="en" sz="6400" dirty="0">
                <a:latin typeface="Maiandra GD" panose="020E0502030308020204" pitchFamily="34" charset="0"/>
              </a:rPr>
              <a:t>Retail Inventory System</a:t>
            </a:r>
            <a:endParaRPr sz="6400" dirty="0">
              <a:latin typeface="Maiandra GD" panose="020E0502030308020204" pitchFamily="34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721587" y="4385099"/>
            <a:ext cx="10058400" cy="1143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Leader </a:t>
            </a:r>
            <a:r>
              <a:rPr lang="en" sz="1467" b="1" dirty="0">
                <a:solidFill>
                  <a:srgbClr val="222222"/>
                </a:solidFill>
              </a:rPr>
              <a:t>Justin Chan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QA </a:t>
            </a:r>
            <a:r>
              <a:rPr lang="en" sz="1467" b="1" dirty="0">
                <a:solidFill>
                  <a:srgbClr val="222222"/>
                </a:solidFill>
              </a:rPr>
              <a:t>Parmeet Dua						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Programmer</a:t>
            </a:r>
            <a:r>
              <a:rPr lang="en" sz="1467" b="1" dirty="0">
                <a:solidFill>
                  <a:srgbClr val="222222"/>
                </a:solidFill>
              </a:rPr>
              <a:t> Brandon Nguyen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Analyst</a:t>
            </a:r>
            <a:r>
              <a:rPr lang="en" sz="1467" b="1" dirty="0">
                <a:solidFill>
                  <a:srgbClr val="222222"/>
                </a:solidFill>
              </a:rPr>
              <a:t> Urgy Eado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QA Support</a:t>
            </a:r>
            <a:r>
              <a:rPr lang="en" sz="1467" b="1" dirty="0">
                <a:solidFill>
                  <a:srgbClr val="222222"/>
                </a:solidFill>
              </a:rPr>
              <a:t> Jaime Pineda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Project Manager</a:t>
            </a:r>
            <a:r>
              <a:rPr lang="en" sz="1467" b="1" dirty="0">
                <a:solidFill>
                  <a:srgbClr val="222222"/>
                </a:solidFill>
              </a:rPr>
              <a:t> Rafay Khurram</a:t>
            </a:r>
            <a:endParaRPr sz="1467" b="1" dirty="0">
              <a:solidFill>
                <a:srgbClr val="222222"/>
              </a:solidFill>
            </a:endParaRPr>
          </a:p>
          <a:p>
            <a:pPr marL="795847" indent="-38522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50"/>
              <a:buChar char="●"/>
            </a:pPr>
            <a:r>
              <a:rPr lang="en" sz="1467" dirty="0">
                <a:solidFill>
                  <a:srgbClr val="222222"/>
                </a:solidFill>
              </a:rPr>
              <a:t>Editor</a:t>
            </a:r>
            <a:r>
              <a:rPr lang="en" sz="1467" b="1" dirty="0">
                <a:solidFill>
                  <a:srgbClr val="222222"/>
                </a:solidFill>
              </a:rPr>
              <a:t> Raj Desai</a:t>
            </a:r>
            <a:endParaRPr sz="1467" b="1" dirty="0">
              <a:solidFill>
                <a:srgbClr val="22222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467" dirty="0"/>
          </a:p>
        </p:txBody>
      </p:sp>
    </p:spTree>
    <p:extLst>
      <p:ext uri="{BB962C8B-B14F-4D97-AF65-F5344CB8AC3E}">
        <p14:creationId xmlns:p14="http://schemas.microsoft.com/office/powerpoint/2010/main" val="132984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groupme.com/1909x1380.png.77a78c69d89a4b63817952b2a903e689.large">
            <a:extLst>
              <a:ext uri="{FF2B5EF4-FFF2-40B4-BE49-F238E27FC236}">
                <a16:creationId xmlns:a16="http://schemas.microsoft.com/office/drawing/2014/main" id="{952A55C0-5AAF-4B1F-B37D-15E24F20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8559800" cy="61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7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9EF3-95F2-47C3-8337-6EEC3849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i.groupme.com/815x367.jpeg.b37618deabba4fce86971e274106e9c9.large">
            <a:extLst>
              <a:ext uri="{FF2B5EF4-FFF2-40B4-BE49-F238E27FC236}">
                <a16:creationId xmlns:a16="http://schemas.microsoft.com/office/drawing/2014/main" id="{2EE6D6A9-4876-4C69-B357-2A42A68E4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0" y="533400"/>
            <a:ext cx="11849020" cy="53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6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groupme.com/765x310.jpeg.bf92c755846b45928eff409df5d5e0b2.large">
            <a:extLst>
              <a:ext uri="{FF2B5EF4-FFF2-40B4-BE49-F238E27FC236}">
                <a16:creationId xmlns:a16="http://schemas.microsoft.com/office/drawing/2014/main" id="{A27DB213-69B6-4EA7-A51A-30084C535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46124"/>
            <a:ext cx="11620500" cy="470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78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groupme.com/887x435.jpeg.3f3090d0d8c24a8886a29af64a5bdd77.large">
            <a:extLst>
              <a:ext uri="{FF2B5EF4-FFF2-40B4-BE49-F238E27FC236}">
                <a16:creationId xmlns:a16="http://schemas.microsoft.com/office/drawing/2014/main" id="{75D9F69E-F4F3-4773-9E35-079EAE54B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33413"/>
            <a:ext cx="10853795" cy="53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5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B582-3E18-4516-9888-903828B4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580" y="1930400"/>
            <a:ext cx="6421120" cy="2349500"/>
          </a:xfrm>
        </p:spPr>
        <p:txBody>
          <a:bodyPr>
            <a:normAutofit/>
          </a:bodyPr>
          <a:lstStyle/>
          <a:p>
            <a:r>
              <a:rPr lang="en-US" sz="8000" dirty="0"/>
              <a:t>Text Definitions</a:t>
            </a:r>
          </a:p>
        </p:txBody>
      </p:sp>
    </p:spTree>
    <p:extLst>
      <p:ext uri="{BB962C8B-B14F-4D97-AF65-F5344CB8AC3E}">
        <p14:creationId xmlns:p14="http://schemas.microsoft.com/office/powerpoint/2010/main" val="36457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CBE8-7FB2-4ABB-9CD9-5FCFDA1D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C882-18CB-4E4C-BF3A-CD6CFBA7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834"/>
            <a:ext cx="10058400" cy="4023360"/>
          </a:xfrm>
        </p:spPr>
        <p:txBody>
          <a:bodyPr/>
          <a:lstStyle/>
          <a:p>
            <a:r>
              <a:rPr lang="en-US" b="1" dirty="0"/>
              <a:t>Process 1 - Lock/Unlock System:</a:t>
            </a:r>
            <a:r>
              <a:rPr lang="en-US" dirty="0"/>
              <a:t> Locking IMS so that changes cannot be made to it or unlocking it so that it can be updated.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Process 2 - Update Inventory Count: </a:t>
            </a:r>
            <a:r>
              <a:rPr lang="en-US" dirty="0"/>
              <a:t>Add or delete items to and from the IMS.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Process 3 - Sort items Into Subcategories: </a:t>
            </a:r>
            <a:r>
              <a:rPr lang="en-US" dirty="0"/>
              <a:t>Allows employees to sort items in the IMS for convenient viewing.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Process 4 - Check Orders for Inventory Availability: </a:t>
            </a:r>
            <a:r>
              <a:rPr lang="en-US" dirty="0"/>
              <a:t>Reference the IMS to see if item is in stock to be able to fulfill an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A55E-8363-409E-8AF4-03558CBD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Entities/ Data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1F36-DD89-457A-B1A8-BA1BC315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6234"/>
            <a:ext cx="10058400" cy="4023360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u="sng" dirty="0"/>
              <a:t>Entities</a:t>
            </a:r>
            <a:r>
              <a:rPr lang="en-US" b="1" dirty="0"/>
              <a:t>: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Manager: </a:t>
            </a:r>
            <a:r>
              <a:rPr lang="en-US" dirty="0"/>
              <a:t>Person responsible for management of the store and the IMS, holds higher rank than employee.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Employee: </a:t>
            </a:r>
            <a:r>
              <a:rPr lang="en-US" dirty="0"/>
              <a:t>Person employed by manager working in the store, has access to the IMS.</a:t>
            </a:r>
          </a:p>
          <a:p>
            <a:r>
              <a:rPr lang="en-US" b="1" u="sng" dirty="0"/>
              <a:t>Data Stores: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Item Count: </a:t>
            </a:r>
            <a:r>
              <a:rPr lang="en-US" dirty="0"/>
              <a:t>Number of items in inventory. Stored in the IMS.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Item ID: </a:t>
            </a:r>
            <a:r>
              <a:rPr lang="en-US" dirty="0"/>
              <a:t>Unique</a:t>
            </a:r>
            <a:r>
              <a:rPr lang="en-US" b="1" dirty="0"/>
              <a:t> </a:t>
            </a:r>
            <a:r>
              <a:rPr lang="en-US" dirty="0"/>
              <a:t>ID number of item. Stored in the IMS.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Item Price: </a:t>
            </a:r>
            <a:r>
              <a:rPr lang="en-US" dirty="0"/>
              <a:t>Price of item. Stored in the IMS.</a:t>
            </a:r>
          </a:p>
          <a:p>
            <a:pPr marL="292608" lvl="1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8775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5CA3-21FF-4BFB-AB52-88DAEE81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3300"/>
            <a:ext cx="10058400" cy="734060"/>
          </a:xfrm>
        </p:spPr>
        <p:txBody>
          <a:bodyPr/>
          <a:lstStyle/>
          <a:p>
            <a:r>
              <a:rPr lang="en-US" dirty="0"/>
              <a:t>Level 0 :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B5FB-1ED7-44C3-ACAE-442FEE96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4634"/>
            <a:ext cx="10256520" cy="4440766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/>
              <a:t>Alerts that the system is locked: </a:t>
            </a:r>
            <a:r>
              <a:rPr lang="en-US" sz="6400" dirty="0"/>
              <a:t>IMS alerts manager that it has been either locked or unlocked. </a:t>
            </a:r>
          </a:p>
          <a:p>
            <a:r>
              <a:rPr lang="en-US" sz="6400" b="1" dirty="0"/>
              <a:t>Authorizes system for employees to update: </a:t>
            </a:r>
            <a:r>
              <a:rPr lang="en-US" sz="6400" dirty="0"/>
              <a:t>Manager unlocks system for use by employees or locks it.</a:t>
            </a:r>
          </a:p>
          <a:p>
            <a:r>
              <a:rPr lang="en-US" sz="6400" b="1" dirty="0"/>
              <a:t>Confirm update: </a:t>
            </a:r>
            <a:r>
              <a:rPr lang="en-US" sz="6400" dirty="0"/>
              <a:t>Prompt asking employee to confirm change to the IMS.</a:t>
            </a:r>
          </a:p>
          <a:p>
            <a:r>
              <a:rPr lang="en-US" sz="6400" b="1" dirty="0"/>
              <a:t>Delete item from system: </a:t>
            </a:r>
            <a:r>
              <a:rPr lang="en-US" sz="6400" dirty="0"/>
              <a:t>Manager/Employee deletes item from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Insert item into system:  </a:t>
            </a:r>
            <a:r>
              <a:rPr lang="en-US" sz="6400" dirty="0"/>
              <a:t>Manager/Employee adds item to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Set Item Inventory: </a:t>
            </a:r>
            <a:r>
              <a:rPr lang="en-US" sz="6400" dirty="0"/>
              <a:t>Manager/Employee sets a specific item’s inventory count in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Set Item ID:</a:t>
            </a:r>
            <a:r>
              <a:rPr lang="en-US" sz="6400" dirty="0"/>
              <a:t> Manager/Employee sets a specific item’s ID in the IMS.</a:t>
            </a:r>
          </a:p>
          <a:p>
            <a:r>
              <a:rPr lang="en-US" sz="6400" b="1" dirty="0"/>
              <a:t>Set Item Price:</a:t>
            </a:r>
            <a:r>
              <a:rPr lang="en-US" sz="6400" dirty="0"/>
              <a:t> Manager/Employee sets a specific item’s price in the IMS.</a:t>
            </a:r>
          </a:p>
          <a:p>
            <a:r>
              <a:rPr lang="en-US" sz="6400" b="1" dirty="0"/>
              <a:t>Order Items by Category: </a:t>
            </a:r>
            <a:r>
              <a:rPr lang="en-US" sz="6400" dirty="0"/>
              <a:t>Employee requests to order items by a desired metric.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Sorted Items: </a:t>
            </a:r>
            <a:r>
              <a:rPr lang="en-US" sz="6400" dirty="0"/>
              <a:t>The IMS returns a list of items ordered by the desired metric.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Request for item inventory status: </a:t>
            </a:r>
            <a:r>
              <a:rPr lang="en-US" sz="6400" dirty="0"/>
              <a:t>Employee requests for a desired item’s availability in the store by referencing the IMS.</a:t>
            </a:r>
          </a:p>
          <a:p>
            <a:r>
              <a:rPr lang="en-US" sz="6400" dirty="0"/>
              <a:t> </a:t>
            </a:r>
            <a:r>
              <a:rPr lang="en-US" sz="6400" b="1" dirty="0"/>
              <a:t>Item inventory status: </a:t>
            </a:r>
            <a:r>
              <a:rPr lang="en-US" sz="6400" dirty="0"/>
              <a:t>The IMS returns the inventory status of the desired item.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9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E493-0E19-4C20-B416-65570A9B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Processes: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914A-DC71-4B13-ADB0-BFD99189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4634"/>
            <a:ext cx="11094720" cy="5126566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/>
              <a:t> Process 1.1 - Login to System: </a:t>
            </a:r>
            <a:r>
              <a:rPr lang="en-US" sz="3300" dirty="0"/>
              <a:t>Manager authenticates themselves to access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1.2 - Lock/Unlock System: </a:t>
            </a:r>
            <a:r>
              <a:rPr lang="en-US" sz="3300" dirty="0"/>
              <a:t>Locking IMS so that it cannot be accessed or unlocking it so that it can be accessed. 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2.1 - Determine Inventory Status: </a:t>
            </a:r>
            <a:r>
              <a:rPr lang="en-US" sz="3300" dirty="0"/>
              <a:t>Request inventory status of an item in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2.2 - Insert New Items:</a:t>
            </a:r>
            <a:r>
              <a:rPr lang="en-US" sz="3300" dirty="0"/>
              <a:t> Insert new items into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2.3 - Delete Items: </a:t>
            </a:r>
            <a:r>
              <a:rPr lang="en-US" sz="3300" dirty="0"/>
              <a:t>Delete any items from the IMS.</a:t>
            </a:r>
          </a:p>
          <a:p>
            <a:r>
              <a:rPr lang="en-US" sz="3300" b="1" dirty="0"/>
              <a:t> </a:t>
            </a:r>
            <a:r>
              <a:rPr lang="en-US" sz="3300" b="1" dirty="0" err="1"/>
              <a:t>Proces</a:t>
            </a:r>
            <a:r>
              <a:rPr lang="en-US" sz="3300" b="1" dirty="0"/>
              <a:t> 2.4 - Confirm Changes: </a:t>
            </a:r>
            <a:r>
              <a:rPr lang="en-US" sz="3300" dirty="0"/>
              <a:t>Prompt Manager/Employee to confirm any changes they have made to the IMS.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3.1 - Order Items by Price: </a:t>
            </a:r>
            <a:r>
              <a:rPr lang="en-US" sz="3300" dirty="0"/>
              <a:t>Employee requests to view items in the IMS ordered by item price.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3.2 - Order Items by Quantity: </a:t>
            </a:r>
            <a:r>
              <a:rPr lang="en-US" sz="3300" dirty="0"/>
              <a:t>Employee requests to view items in the IMS ordered by item stock count.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3.3 - Order Items by ID: </a:t>
            </a:r>
            <a:r>
              <a:rPr lang="en-US" sz="3300" dirty="0"/>
              <a:t>Employee requests to view items in the IMS ordered by item ID.</a:t>
            </a:r>
          </a:p>
          <a:p>
            <a:r>
              <a:rPr lang="en-US" sz="3300" dirty="0"/>
              <a:t> </a:t>
            </a:r>
            <a:r>
              <a:rPr lang="en-US" sz="3300" b="1" dirty="0"/>
              <a:t>Process 4.1 - Search for Item in System: </a:t>
            </a:r>
            <a:r>
              <a:rPr lang="en-US" sz="3300" dirty="0"/>
              <a:t>Request to view specific item by name.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662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AA32-382A-4841-A3FB-0CC10BB8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Entities/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87C4-8E66-4C52-B48E-EC18202D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Entities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Manager: </a:t>
            </a:r>
            <a:r>
              <a:rPr lang="en-US" dirty="0"/>
              <a:t>Person responsible for management of the store and the IMS, holds higher rank than employee.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b="1" dirty="0"/>
              <a:t>Employee: </a:t>
            </a:r>
            <a:r>
              <a:rPr lang="en-US" dirty="0"/>
              <a:t>Person employed by manager working in the store, has access to the IMS.</a:t>
            </a:r>
          </a:p>
          <a:p>
            <a:r>
              <a:rPr lang="en-US" b="1" u="sng" dirty="0"/>
              <a:t>Dataflow</a:t>
            </a:r>
          </a:p>
          <a:p>
            <a:r>
              <a:rPr lang="en-US" b="1" dirty="0"/>
              <a:t>Enter User Authentication: </a:t>
            </a:r>
            <a:r>
              <a:rPr lang="en-US" dirty="0"/>
              <a:t>Manager enters their username and password to log onto the IMS.</a:t>
            </a:r>
          </a:p>
          <a:p>
            <a:r>
              <a:rPr lang="en-US" dirty="0"/>
              <a:t> </a:t>
            </a:r>
            <a:r>
              <a:rPr lang="en-US" b="1" dirty="0"/>
              <a:t>Return Login Successful/Unsuccessful screen: </a:t>
            </a:r>
            <a:r>
              <a:rPr lang="en-US" dirty="0"/>
              <a:t>IMS either returns success or failure screen upon login attempt.</a:t>
            </a:r>
          </a:p>
          <a:p>
            <a:r>
              <a:rPr lang="en-US" dirty="0"/>
              <a:t> </a:t>
            </a:r>
            <a:r>
              <a:rPr lang="en-US" b="1" dirty="0"/>
              <a:t>System can be used/not used: </a:t>
            </a:r>
            <a:r>
              <a:rPr lang="en-US" dirty="0"/>
              <a:t>Changes cannot be made to the IMS while locked.</a:t>
            </a:r>
          </a:p>
          <a:p>
            <a:r>
              <a:rPr lang="en-US" dirty="0"/>
              <a:t> </a:t>
            </a:r>
            <a:r>
              <a:rPr lang="en-US" b="1" dirty="0"/>
              <a:t>Lock or Unlock System: </a:t>
            </a:r>
            <a:r>
              <a:rPr lang="en-US" dirty="0"/>
              <a:t>Manager locks or unlocks the IMS.</a:t>
            </a:r>
          </a:p>
          <a:p>
            <a:r>
              <a:rPr lang="en-US" dirty="0"/>
              <a:t> </a:t>
            </a:r>
            <a:r>
              <a:rPr lang="en-US" b="1" dirty="0"/>
              <a:t>Request Status: </a:t>
            </a:r>
            <a:r>
              <a:rPr lang="en-US" dirty="0"/>
              <a:t>Manager/Employee requests inventory status of an item in the IMS.</a:t>
            </a:r>
          </a:p>
          <a:p>
            <a:r>
              <a:rPr lang="en-US" dirty="0"/>
              <a:t> </a:t>
            </a:r>
            <a:r>
              <a:rPr lang="en-US" b="1" dirty="0"/>
              <a:t>Inventory Status: </a:t>
            </a:r>
            <a:r>
              <a:rPr lang="en-US" dirty="0"/>
              <a:t>IMS returns desired item’s inventory status.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2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169B-8853-47A5-B4CA-3CDDC9F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AD0F-AFD8-4382-B149-DDB93324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0FD14-4E23-4BD9-BA0D-523A650B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9" y="0"/>
            <a:ext cx="11934701" cy="62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55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B936-AA5D-4904-B0AF-348E8E9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Dataflows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1C1D-48D9-4129-898B-83E74B3E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70" y="1737360"/>
            <a:ext cx="10125710" cy="479044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 New items: </a:t>
            </a:r>
            <a:r>
              <a:rPr lang="en-US" dirty="0"/>
              <a:t>Employee/Manager inserts new items into the IMS.</a:t>
            </a:r>
          </a:p>
          <a:p>
            <a:r>
              <a:rPr lang="en-US" dirty="0"/>
              <a:t> </a:t>
            </a:r>
            <a:r>
              <a:rPr lang="en-US" b="1" dirty="0"/>
              <a:t>New status:</a:t>
            </a:r>
            <a:r>
              <a:rPr lang="en-US" dirty="0"/>
              <a:t> IMS Returns status of newly added item.</a:t>
            </a:r>
          </a:p>
          <a:p>
            <a:r>
              <a:rPr lang="en-US" dirty="0"/>
              <a:t> </a:t>
            </a:r>
            <a:r>
              <a:rPr lang="en-US" b="1" dirty="0"/>
              <a:t>Items to be deleted: </a:t>
            </a:r>
            <a:r>
              <a:rPr lang="en-US" dirty="0"/>
              <a:t>Employee/Manager selects items to be deleted from the IMS.</a:t>
            </a:r>
          </a:p>
          <a:p>
            <a:r>
              <a:rPr lang="en-US" dirty="0"/>
              <a:t> </a:t>
            </a:r>
            <a:r>
              <a:rPr lang="en-US" b="1" dirty="0"/>
              <a:t>Statement to confirm changes: </a:t>
            </a:r>
            <a:r>
              <a:rPr lang="en-US" dirty="0"/>
              <a:t>Confirmation prompt for any change made to the IMS.</a:t>
            </a:r>
          </a:p>
          <a:p>
            <a:r>
              <a:rPr lang="en-US" dirty="0"/>
              <a:t> </a:t>
            </a:r>
            <a:r>
              <a:rPr lang="en-US" b="1" dirty="0"/>
              <a:t>Select Order by Price: </a:t>
            </a:r>
            <a:r>
              <a:rPr lang="en-US" dirty="0"/>
              <a:t>Employee selects to order items in IMS by item price.</a:t>
            </a:r>
          </a:p>
          <a:p>
            <a:r>
              <a:rPr lang="en-US" b="1" dirty="0"/>
              <a:t> List of Items by Price in Descending Order: </a:t>
            </a:r>
            <a:r>
              <a:rPr lang="en-US" dirty="0"/>
              <a:t>IMS returns items ordered by price in descending order.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Select Order by Quantity: </a:t>
            </a:r>
            <a:r>
              <a:rPr lang="en-US" dirty="0"/>
              <a:t>Employee selects to order items in IMS by item inventory count.</a:t>
            </a:r>
          </a:p>
          <a:p>
            <a:r>
              <a:rPr lang="en-US" dirty="0"/>
              <a:t> </a:t>
            </a:r>
            <a:r>
              <a:rPr lang="en-US" b="1" dirty="0"/>
              <a:t>List of Items by Quantity in Descending Order: </a:t>
            </a:r>
            <a:r>
              <a:rPr lang="en-US" dirty="0"/>
              <a:t>IMS returns items ordered by inventory in descending order.</a:t>
            </a: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 Select Order by Item ID: </a:t>
            </a:r>
            <a:r>
              <a:rPr lang="en-US" dirty="0"/>
              <a:t>Employee selects to order items in IMS by item ID.</a:t>
            </a:r>
          </a:p>
          <a:p>
            <a:r>
              <a:rPr lang="en-US" b="1" dirty="0"/>
              <a:t> List of Items by item ID: </a:t>
            </a:r>
            <a:r>
              <a:rPr lang="en-US" dirty="0"/>
              <a:t>IMS returns items ordered by item ID.</a:t>
            </a:r>
          </a:p>
          <a:p>
            <a:r>
              <a:rPr lang="en-US" dirty="0"/>
              <a:t> </a:t>
            </a:r>
            <a:r>
              <a:rPr lang="en-US" b="1" dirty="0"/>
              <a:t>Enter name of item: </a:t>
            </a:r>
            <a:r>
              <a:rPr lang="en-US" dirty="0"/>
              <a:t>Employee enters name of item to search for it in the IMS.</a:t>
            </a:r>
          </a:p>
          <a:p>
            <a:r>
              <a:rPr lang="en-US" dirty="0"/>
              <a:t> </a:t>
            </a:r>
            <a:r>
              <a:rPr lang="en-US" b="1" dirty="0"/>
              <a:t>Return number of item in stock:</a:t>
            </a:r>
            <a:r>
              <a:rPr lang="en-US" dirty="0"/>
              <a:t> IMS returns item information, including current item inventory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964458" y="-14565"/>
            <a:ext cx="5441343" cy="7095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5867" dirty="0">
                <a:latin typeface="Maiandra GD" panose="020E0502030308020204" pitchFamily="34" charset="0"/>
              </a:rPr>
              <a:t>Work Plan </a:t>
            </a:r>
            <a:br>
              <a:rPr lang="en" sz="5867" dirty="0">
                <a:latin typeface="Maiandra GD" panose="020E0502030308020204" pitchFamily="34" charset="0"/>
              </a:rPr>
            </a:br>
            <a:endParaRPr sz="5867" dirty="0">
              <a:latin typeface="Maiandra GD" panose="020E0502030308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085B5-DAE0-4634-A2FD-1889A25B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5" y="1446514"/>
            <a:ext cx="4708452" cy="5300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49A72-3064-44AB-8044-6C7EF4173F85}"/>
              </a:ext>
            </a:extLst>
          </p:cNvPr>
          <p:cNvSpPr txBox="1"/>
          <p:nvPr/>
        </p:nvSpPr>
        <p:spPr>
          <a:xfrm>
            <a:off x="1448074" y="1084746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1342D-F61E-4354-BFF0-C91F9E121270}"/>
              </a:ext>
            </a:extLst>
          </p:cNvPr>
          <p:cNvSpPr txBox="1"/>
          <p:nvPr/>
        </p:nvSpPr>
        <p:spPr>
          <a:xfrm>
            <a:off x="1448074" y="2437432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7D3BEE-4208-4D74-B0AE-97743E3C3FBF}"/>
              </a:ext>
            </a:extLst>
          </p:cNvPr>
          <p:cNvSpPr txBox="1"/>
          <p:nvPr/>
        </p:nvSpPr>
        <p:spPr>
          <a:xfrm>
            <a:off x="1561865" y="3713853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A2793-84D3-439B-821E-84B095F8462E}"/>
              </a:ext>
            </a:extLst>
          </p:cNvPr>
          <p:cNvSpPr txBox="1"/>
          <p:nvPr/>
        </p:nvSpPr>
        <p:spPr>
          <a:xfrm>
            <a:off x="1561865" y="508854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Sprint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3423F7-5BF6-40B5-A434-42B35D6FE1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25569" y="694937"/>
          <a:ext cx="7205229" cy="592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743">
                  <a:extLst>
                    <a:ext uri="{9D8B030D-6E8A-4147-A177-3AD203B41FA5}">
                      <a16:colId xmlns:a16="http://schemas.microsoft.com/office/drawing/2014/main" val="394595418"/>
                    </a:ext>
                  </a:extLst>
                </a:gridCol>
                <a:gridCol w="2401743">
                  <a:extLst>
                    <a:ext uri="{9D8B030D-6E8A-4147-A177-3AD203B41FA5}">
                      <a16:colId xmlns:a16="http://schemas.microsoft.com/office/drawing/2014/main" val="3931194080"/>
                    </a:ext>
                  </a:extLst>
                </a:gridCol>
                <a:gridCol w="2401743">
                  <a:extLst>
                    <a:ext uri="{9D8B030D-6E8A-4147-A177-3AD203B41FA5}">
                      <a16:colId xmlns:a16="http://schemas.microsoft.com/office/drawing/2014/main" val="1061953748"/>
                    </a:ext>
                  </a:extLst>
                </a:gridCol>
              </a:tblGrid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Start 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End 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Current Status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3877668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04615447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45443756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3/13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3/28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ONGOING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56276460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3/28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0787230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4373882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4/29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29008581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5/2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07697616"/>
                  </a:ext>
                </a:extLst>
              </a:tr>
              <a:tr h="658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5/12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5/20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UPCOMING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6249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2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F0A-8B1B-49FA-AA3D-A33577C0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139-0FA5-4052-AE7C-85C0DDFB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A5AF-3262-4F3C-8E9A-F235B718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31"/>
            <a:ext cx="11828526" cy="62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DCA0E-8D90-40B8-89A8-09873C7F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497012"/>
            <a:ext cx="11576463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F0A-8B1B-49FA-AA3D-A33577C0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139-0FA5-4052-AE7C-85C0DDFB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DA36A-AFA4-41F4-B2BF-75C74567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39" y="197612"/>
            <a:ext cx="10437081" cy="61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6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F0A-8B1B-49FA-AA3D-A33577C0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139-0FA5-4052-AE7C-85C0DDFB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249CC-7712-4AE6-A82A-083C86CE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7" y="255587"/>
            <a:ext cx="10633586" cy="59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4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FF281-FEC2-49E3-8F84-6D431DB2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06501"/>
            <a:ext cx="10228664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5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3101-675F-49DE-8C78-967E2270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0" y="1988403"/>
            <a:ext cx="8364220" cy="1910497"/>
          </a:xfrm>
        </p:spPr>
        <p:txBody>
          <a:bodyPr>
            <a:normAutofit/>
          </a:bodyPr>
          <a:lstStyle/>
          <a:p>
            <a:r>
              <a:rPr lang="en-US" sz="7200" dirty="0"/>
              <a:t>Use Case DFD</a:t>
            </a:r>
          </a:p>
        </p:txBody>
      </p:sp>
    </p:spTree>
    <p:extLst>
      <p:ext uri="{BB962C8B-B14F-4D97-AF65-F5344CB8AC3E}">
        <p14:creationId xmlns:p14="http://schemas.microsoft.com/office/powerpoint/2010/main" val="83989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i.groupme.com/3941x2025.jpeg.47ab0069121647e492c87f759ef585d4.large">
            <a:extLst>
              <a:ext uri="{FF2B5EF4-FFF2-40B4-BE49-F238E27FC236}">
                <a16:creationId xmlns:a16="http://schemas.microsoft.com/office/drawing/2014/main" id="{0C8E6723-B8BD-457C-BB25-0032F76D5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547688"/>
            <a:ext cx="10248900" cy="52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208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263</Words>
  <Application>Microsoft Office PowerPoint</Application>
  <PresentationFormat>Widescreen</PresentationFormat>
  <Paragraphs>110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Malgun Gothic</vt:lpstr>
      <vt:lpstr>Arial</vt:lpstr>
      <vt:lpstr>Calibri</vt:lpstr>
      <vt:lpstr>Calibri Light</vt:lpstr>
      <vt:lpstr>Maiandra GD</vt:lpstr>
      <vt:lpstr>Retrospect</vt:lpstr>
      <vt:lpstr>Office Theme</vt:lpstr>
      <vt:lpstr>IS 436 Deliverable 3: Retail Inventory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Definitions</vt:lpstr>
      <vt:lpstr>Level 0 : Processes</vt:lpstr>
      <vt:lpstr>Level 0 Entities/ Data Stores</vt:lpstr>
      <vt:lpstr>Level 0 : Data Flows</vt:lpstr>
      <vt:lpstr>Level 1 Processes:</vt:lpstr>
      <vt:lpstr>Level 1 Entities/ Dataflow</vt:lpstr>
      <vt:lpstr>Level 1 Dataflows Cont…</vt:lpstr>
      <vt:lpstr>Work Plan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436 Deliverable 3: Retail Inventory System</dc:title>
  <dc:creator>Justin Chan</dc:creator>
  <cp:lastModifiedBy>Justin Chan</cp:lastModifiedBy>
  <cp:revision>24</cp:revision>
  <dcterms:created xsi:type="dcterms:W3CDTF">2018-04-09T19:34:47Z</dcterms:created>
  <dcterms:modified xsi:type="dcterms:W3CDTF">2018-04-09T22:59:40Z</dcterms:modified>
</cp:coreProperties>
</file>