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3" r:id="rId2"/>
  </p:sldMasterIdLst>
  <p:notesMasterIdLst>
    <p:notesMasterId r:id="rId15"/>
  </p:notesMasterIdLst>
  <p:sldIdLst>
    <p:sldId id="256" r:id="rId3"/>
    <p:sldId id="268"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11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17" autoAdjust="0"/>
  </p:normalViewPr>
  <p:slideViewPr>
    <p:cSldViewPr snapToGrid="0">
      <p:cViewPr varScale="1">
        <p:scale>
          <a:sx n="105" d="100"/>
          <a:sy n="105" d="100"/>
        </p:scale>
        <p:origin x="82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1243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99829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85445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1670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21A5-AC29-45FD-BC2A-6F4D046C8B0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CAB93CE-C722-444A-991C-323474C16AE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03930F4-E3AE-49CF-81D4-8A3DB0D1D20B}"/>
              </a:ext>
            </a:extLst>
          </p:cNvPr>
          <p:cNvSpPr>
            <a:spLocks noGrp="1"/>
          </p:cNvSpPr>
          <p:nvPr>
            <p:ph type="dt" sz="half" idx="10"/>
          </p:nvPr>
        </p:nvSpPr>
        <p:spPr/>
        <p:txBody>
          <a:bodyPr/>
          <a:lstStyle/>
          <a:p>
            <a:fld id="{4BDF68E2-58F2-4D09-BE8B-E3BD06533059}" type="datetimeFigureOut">
              <a:rPr lang="en-US" smtClean="0"/>
              <a:t>2/26/2018</a:t>
            </a:fld>
            <a:endParaRPr lang="en-US" dirty="0"/>
          </a:p>
        </p:txBody>
      </p:sp>
      <p:sp>
        <p:nvSpPr>
          <p:cNvPr id="5" name="Footer Placeholder 4">
            <a:extLst>
              <a:ext uri="{FF2B5EF4-FFF2-40B4-BE49-F238E27FC236}">
                <a16:creationId xmlns:a16="http://schemas.microsoft.com/office/drawing/2014/main" id="{FA0E9E22-BA72-492D-99A9-9943E7614B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A7B9CC-147A-4C97-B73A-45BAB2053F64}"/>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4740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1447-CE10-4FB3-BF37-18FDE18856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B739BB-7865-4CC6-8755-49791D8A52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051E9-7FB6-44DC-B60F-D9AE4A2C0A78}"/>
              </a:ext>
            </a:extLst>
          </p:cNvPr>
          <p:cNvSpPr>
            <a:spLocks noGrp="1"/>
          </p:cNvSpPr>
          <p:nvPr>
            <p:ph type="dt" sz="half" idx="10"/>
          </p:nvPr>
        </p:nvSpPr>
        <p:spPr/>
        <p:txBody>
          <a:bodyPr/>
          <a:lstStyle/>
          <a:p>
            <a:fld id="{528FC5F6-F338-4AE4-BB23-26385BCFC423}" type="datetimeFigureOut">
              <a:rPr lang="en-US" smtClean="0"/>
              <a:t>2/26/2018</a:t>
            </a:fld>
            <a:endParaRPr lang="en-US" dirty="0"/>
          </a:p>
        </p:txBody>
      </p:sp>
      <p:sp>
        <p:nvSpPr>
          <p:cNvPr id="5" name="Footer Placeholder 4">
            <a:extLst>
              <a:ext uri="{FF2B5EF4-FFF2-40B4-BE49-F238E27FC236}">
                <a16:creationId xmlns:a16="http://schemas.microsoft.com/office/drawing/2014/main" id="{D306EF14-105C-4D71-867A-C628E49B75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39009E-958A-48B8-9EE4-4E89A4EF3CE3}"/>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01013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EC3F-052A-43EB-A334-DEFAAF31489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D5280D4-A4D7-4B8E-81B2-597D4DE8B4B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540710-9FEA-40A6-BA10-4C7F8A0637B1}"/>
              </a:ext>
            </a:extLst>
          </p:cNvPr>
          <p:cNvSpPr>
            <a:spLocks noGrp="1"/>
          </p:cNvSpPr>
          <p:nvPr>
            <p:ph type="dt" sz="half" idx="10"/>
          </p:nvPr>
        </p:nvSpPr>
        <p:spPr/>
        <p:txBody>
          <a:bodyPr/>
          <a:lstStyle/>
          <a:p>
            <a:fld id="{20EBB0C4-6273-4C6E-B9BD-2EDC30F1CD52}" type="datetimeFigureOut">
              <a:rPr lang="en-US" smtClean="0"/>
              <a:t>2/26/2018</a:t>
            </a:fld>
            <a:endParaRPr lang="en-US" dirty="0"/>
          </a:p>
        </p:txBody>
      </p:sp>
      <p:sp>
        <p:nvSpPr>
          <p:cNvPr id="5" name="Footer Placeholder 4">
            <a:extLst>
              <a:ext uri="{FF2B5EF4-FFF2-40B4-BE49-F238E27FC236}">
                <a16:creationId xmlns:a16="http://schemas.microsoft.com/office/drawing/2014/main" id="{0E8623C9-D951-4101-8AE1-9FAC14F3B3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052EB3-3D65-4D5B-9446-F50CB3F1614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40138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C507-90C4-44F1-86F5-8DAD729C69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8E696-7D7B-4886-A95F-D569EECDA402}"/>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445D24-56ED-41C8-95C4-1D84CB29E831}"/>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87300-EED1-4B77-8A5B-A8E7A3B5AD36}"/>
              </a:ext>
            </a:extLst>
          </p:cNvPr>
          <p:cNvSpPr>
            <a:spLocks noGrp="1"/>
          </p:cNvSpPr>
          <p:nvPr>
            <p:ph type="dt" sz="half" idx="10"/>
          </p:nvPr>
        </p:nvSpPr>
        <p:spPr/>
        <p:txBody>
          <a:bodyPr/>
          <a:lstStyle/>
          <a:p>
            <a:fld id="{19AB4D41-86C1-4908-B66A-0B50CEB3BF29}" type="datetimeFigureOut">
              <a:rPr lang="en-US" smtClean="0"/>
              <a:t>2/26/2018</a:t>
            </a:fld>
            <a:endParaRPr lang="en-US" dirty="0"/>
          </a:p>
        </p:txBody>
      </p:sp>
      <p:sp>
        <p:nvSpPr>
          <p:cNvPr id="6" name="Footer Placeholder 5">
            <a:extLst>
              <a:ext uri="{FF2B5EF4-FFF2-40B4-BE49-F238E27FC236}">
                <a16:creationId xmlns:a16="http://schemas.microsoft.com/office/drawing/2014/main" id="{C52C38C2-5C08-4E64-B925-B68451E2C3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C9F6F3-434A-4C21-8D3D-575054F7D802}"/>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475165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C3A5-2160-40DC-ADE0-98EF9742F073}"/>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9D7F53-0800-4D87-BB33-A7375403442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EEDD30F-3815-4AB1-92DA-822D2094C093}"/>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A802E3-71E6-4519-8377-43D1DB10D96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DBF594F-4075-48C6-8A1D-076CB2D2E33F}"/>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54AAD4-6B9E-4023-9727-349B5A62BDC6}"/>
              </a:ext>
            </a:extLst>
          </p:cNvPr>
          <p:cNvSpPr>
            <a:spLocks noGrp="1"/>
          </p:cNvSpPr>
          <p:nvPr>
            <p:ph type="dt" sz="half" idx="10"/>
          </p:nvPr>
        </p:nvSpPr>
        <p:spPr/>
        <p:txBody>
          <a:bodyPr/>
          <a:lstStyle/>
          <a:p>
            <a:fld id="{E6426E2C-56C1-4E0D-A793-0088A7FDD37E}" type="datetimeFigureOut">
              <a:rPr lang="en-US" smtClean="0"/>
              <a:t>2/26/2018</a:t>
            </a:fld>
            <a:endParaRPr lang="en-US" dirty="0"/>
          </a:p>
        </p:txBody>
      </p:sp>
      <p:sp>
        <p:nvSpPr>
          <p:cNvPr id="8" name="Footer Placeholder 7">
            <a:extLst>
              <a:ext uri="{FF2B5EF4-FFF2-40B4-BE49-F238E27FC236}">
                <a16:creationId xmlns:a16="http://schemas.microsoft.com/office/drawing/2014/main" id="{A8454ACB-5FE7-47FA-AEAF-732208F8C5B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70815F4-DBE2-431A-9C90-3F98B21BDC4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298029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24B0-4262-4359-AF59-9BE3B79A87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435D91-61C2-4CC5-894B-ECBE175EE74B}"/>
              </a:ext>
            </a:extLst>
          </p:cNvPr>
          <p:cNvSpPr>
            <a:spLocks noGrp="1"/>
          </p:cNvSpPr>
          <p:nvPr>
            <p:ph type="dt" sz="half" idx="10"/>
          </p:nvPr>
        </p:nvSpPr>
        <p:spPr/>
        <p:txBody>
          <a:bodyPr/>
          <a:lstStyle/>
          <a:p>
            <a:fld id="{C8C39B41-D8B5-4052-B551-9B5525EAA8B6}" type="datetimeFigureOut">
              <a:rPr lang="en-US" smtClean="0"/>
              <a:t>2/26/2018</a:t>
            </a:fld>
            <a:endParaRPr lang="en-US" dirty="0"/>
          </a:p>
        </p:txBody>
      </p:sp>
      <p:sp>
        <p:nvSpPr>
          <p:cNvPr id="4" name="Footer Placeholder 3">
            <a:extLst>
              <a:ext uri="{FF2B5EF4-FFF2-40B4-BE49-F238E27FC236}">
                <a16:creationId xmlns:a16="http://schemas.microsoft.com/office/drawing/2014/main" id="{76EEB999-D6A2-427E-A2D0-5E27CDFD86D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B2C2D8-501D-40B9-B02A-349EB9D7CB1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160078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C5A0E6-2165-4870-8C76-D7E750A8AE10}"/>
              </a:ext>
            </a:extLst>
          </p:cNvPr>
          <p:cNvSpPr>
            <a:spLocks noGrp="1"/>
          </p:cNvSpPr>
          <p:nvPr>
            <p:ph type="dt" sz="half" idx="10"/>
          </p:nvPr>
        </p:nvSpPr>
        <p:spPr/>
        <p:txBody>
          <a:bodyPr/>
          <a:lstStyle/>
          <a:p>
            <a:fld id="{4D94136C-8742-45B2-AF27-D93DF72833A9}" type="datetimeFigureOut">
              <a:rPr lang="en-US" smtClean="0"/>
              <a:t>2/26/2018</a:t>
            </a:fld>
            <a:endParaRPr lang="en-US" dirty="0"/>
          </a:p>
        </p:txBody>
      </p:sp>
      <p:sp>
        <p:nvSpPr>
          <p:cNvPr id="3" name="Footer Placeholder 2">
            <a:extLst>
              <a:ext uri="{FF2B5EF4-FFF2-40B4-BE49-F238E27FC236}">
                <a16:creationId xmlns:a16="http://schemas.microsoft.com/office/drawing/2014/main" id="{6C2ADFF1-72AE-4107-BB48-46C921A640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841B29-685B-4378-B17C-3E233754843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899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725243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37EC-13E9-494A-86A8-4C736C0C52F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91CEE5E-FDC4-4153-9CFA-76D08DE1A67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4D20D8-1BDF-42F0-B5B1-41952EDB154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37BBA3C-1DED-469B-B64F-7634BFD7817A}"/>
              </a:ext>
            </a:extLst>
          </p:cNvPr>
          <p:cNvSpPr>
            <a:spLocks noGrp="1"/>
          </p:cNvSpPr>
          <p:nvPr>
            <p:ph type="dt" sz="half" idx="10"/>
          </p:nvPr>
        </p:nvSpPr>
        <p:spPr/>
        <p:txBody>
          <a:bodyPr/>
          <a:lstStyle/>
          <a:p>
            <a:fld id="{32ABBEA6-7C60-4B02-AE87-00D78D8422AF}" type="datetimeFigureOut">
              <a:rPr lang="en-US" smtClean="0"/>
              <a:t>2/26/2018</a:t>
            </a:fld>
            <a:endParaRPr lang="en-US" dirty="0"/>
          </a:p>
        </p:txBody>
      </p:sp>
      <p:sp>
        <p:nvSpPr>
          <p:cNvPr id="6" name="Footer Placeholder 5">
            <a:extLst>
              <a:ext uri="{FF2B5EF4-FFF2-40B4-BE49-F238E27FC236}">
                <a16:creationId xmlns:a16="http://schemas.microsoft.com/office/drawing/2014/main" id="{EF0FD1C1-C2B4-46A9-B240-7C84803975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80662E-545E-4F83-8838-E6C060F8C473}"/>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124753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9041-A62F-4268-8DCA-7B0D45625DF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9CF3D38-2925-48AF-B10B-D2FEB04FCEC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7B1E525-C00A-48CF-9088-D3C3A3F2FD0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4F5D9D2-36A0-4BA2-8125-F84ACF05E7BB}"/>
              </a:ext>
            </a:extLst>
          </p:cNvPr>
          <p:cNvSpPr>
            <a:spLocks noGrp="1"/>
          </p:cNvSpPr>
          <p:nvPr>
            <p:ph type="dt" sz="half" idx="10"/>
          </p:nvPr>
        </p:nvSpPr>
        <p:spPr/>
        <p:txBody>
          <a:bodyPr/>
          <a:lstStyle/>
          <a:p>
            <a:fld id="{C9CAD897-D46E-4AD2-BD9B-49DD3E640873}" type="datetimeFigureOut">
              <a:rPr lang="en-US" smtClean="0"/>
              <a:t>2/26/2018</a:t>
            </a:fld>
            <a:endParaRPr lang="en-US" dirty="0"/>
          </a:p>
        </p:txBody>
      </p:sp>
      <p:sp>
        <p:nvSpPr>
          <p:cNvPr id="6" name="Footer Placeholder 5">
            <a:extLst>
              <a:ext uri="{FF2B5EF4-FFF2-40B4-BE49-F238E27FC236}">
                <a16:creationId xmlns:a16="http://schemas.microsoft.com/office/drawing/2014/main" id="{D6E24EE8-F704-441B-9DF9-E103CD2CDE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A81E2A-37BD-4D7E-B5C0-09866136233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23764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C236-8E06-4342-9B65-05A0716BE4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CE26ED-9F9A-44EB-B7BE-3EB6FD9B34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20F3B-1030-4869-9734-DF3509D7C673}"/>
              </a:ext>
            </a:extLst>
          </p:cNvPr>
          <p:cNvSpPr>
            <a:spLocks noGrp="1"/>
          </p:cNvSpPr>
          <p:nvPr>
            <p:ph type="dt" sz="half" idx="10"/>
          </p:nvPr>
        </p:nvSpPr>
        <p:spPr/>
        <p:txBody>
          <a:bodyPr/>
          <a:lstStyle/>
          <a:p>
            <a:fld id="{2E2D6473-DF6D-4702-B328-E0DD40540A4E}" type="datetimeFigureOut">
              <a:rPr lang="en-US" smtClean="0"/>
              <a:t>2/26/2018</a:t>
            </a:fld>
            <a:endParaRPr lang="en-US" dirty="0"/>
          </a:p>
        </p:txBody>
      </p:sp>
      <p:sp>
        <p:nvSpPr>
          <p:cNvPr id="5" name="Footer Placeholder 4">
            <a:extLst>
              <a:ext uri="{FF2B5EF4-FFF2-40B4-BE49-F238E27FC236}">
                <a16:creationId xmlns:a16="http://schemas.microsoft.com/office/drawing/2014/main" id="{01DD98C5-FAD8-4696-8AFA-97E5080168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BA7E85-75E6-4684-87EA-94CB852D0AB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921561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352030-D347-486E-99F2-06A3FD19F75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B261F1-D49A-45BC-9230-2712183D5EA0}"/>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71CD1-16C2-43C7-9423-4C4E45BD2704}"/>
              </a:ext>
            </a:extLst>
          </p:cNvPr>
          <p:cNvSpPr>
            <a:spLocks noGrp="1"/>
          </p:cNvSpPr>
          <p:nvPr>
            <p:ph type="dt" sz="half" idx="10"/>
          </p:nvPr>
        </p:nvSpPr>
        <p:spPr/>
        <p:txBody>
          <a:bodyPr/>
          <a:lstStyle/>
          <a:p>
            <a:fld id="{E26F7E3A-B166-407D-9866-32884E7D5B37}" type="datetimeFigureOut">
              <a:rPr lang="en-US" smtClean="0"/>
              <a:t>2/26/2018</a:t>
            </a:fld>
            <a:endParaRPr lang="en-US" dirty="0"/>
          </a:p>
        </p:txBody>
      </p:sp>
      <p:sp>
        <p:nvSpPr>
          <p:cNvPr id="5" name="Footer Placeholder 4">
            <a:extLst>
              <a:ext uri="{FF2B5EF4-FFF2-40B4-BE49-F238E27FC236}">
                <a16:creationId xmlns:a16="http://schemas.microsoft.com/office/drawing/2014/main" id="{138E184C-8DF6-44BD-97DC-DBCE447779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70EF24-85A6-4DEC-9187-0A0D87506C8C}"/>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157136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5277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6769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006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4098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14799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529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2/26/2018</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9851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14274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2/26/2018</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5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BD0845-377D-4151-AC5B-B435E68E337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7BFBE1-58C6-4E4C-B596-3DBD36776FD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8E84B-D081-4970-93AB-68FD5588113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8624D31-43A5-475A-80CF-332C9F6DCF35}" type="datetimeFigureOut">
              <a:rPr lang="en-US" smtClean="0"/>
              <a:t>2/26/2018</a:t>
            </a:fld>
            <a:endParaRPr lang="en-US" dirty="0"/>
          </a:p>
        </p:txBody>
      </p:sp>
      <p:sp>
        <p:nvSpPr>
          <p:cNvPr id="5" name="Footer Placeholder 4">
            <a:extLst>
              <a:ext uri="{FF2B5EF4-FFF2-40B4-BE49-F238E27FC236}">
                <a16:creationId xmlns:a16="http://schemas.microsoft.com/office/drawing/2014/main" id="{DCA5DF51-B758-4601-9588-AB1104D22C9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F9B9098-C02D-493F-AFA9-F42208F777F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03804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1" name="Picture 10">
            <a:extLst>
              <a:ext uri="{FF2B5EF4-FFF2-40B4-BE49-F238E27FC236}">
                <a16:creationId xmlns:a16="http://schemas.microsoft.com/office/drawing/2014/main" id="{E0FFE0A0-43BB-4E4E-B938-8895F25DE748}"/>
              </a:ext>
            </a:extLst>
          </p:cNvPr>
          <p:cNvPicPr>
            <a:picLocks noChangeAspect="1"/>
          </p:cNvPicPr>
          <p:nvPr/>
        </p:nvPicPr>
        <p:blipFill>
          <a:blip r:embed="rId3"/>
          <a:stretch>
            <a:fillRect/>
          </a:stretch>
        </p:blipFill>
        <p:spPr>
          <a:xfrm>
            <a:off x="4098018" y="1556145"/>
            <a:ext cx="1833944" cy="1698096"/>
          </a:xfrm>
          <a:prstGeom prst="rect">
            <a:avLst/>
          </a:prstGeom>
        </p:spPr>
      </p:pic>
      <p:pic>
        <p:nvPicPr>
          <p:cNvPr id="8" name="Picture 7">
            <a:extLst>
              <a:ext uri="{FF2B5EF4-FFF2-40B4-BE49-F238E27FC236}">
                <a16:creationId xmlns:a16="http://schemas.microsoft.com/office/drawing/2014/main" id="{B01F08E3-E82C-497E-A28A-B94625FE56E0}"/>
              </a:ext>
            </a:extLst>
          </p:cNvPr>
          <p:cNvPicPr>
            <a:picLocks noChangeAspect="1"/>
          </p:cNvPicPr>
          <p:nvPr/>
        </p:nvPicPr>
        <p:blipFill>
          <a:blip r:embed="rId4"/>
          <a:stretch>
            <a:fillRect/>
          </a:stretch>
        </p:blipFill>
        <p:spPr>
          <a:xfrm>
            <a:off x="2149393" y="1801220"/>
            <a:ext cx="1948625" cy="1453021"/>
          </a:xfrm>
          <a:prstGeom prst="rect">
            <a:avLst/>
          </a:prstGeom>
        </p:spPr>
      </p:pic>
      <p:sp>
        <p:nvSpPr>
          <p:cNvPr id="54" name="Shape 54"/>
          <p:cNvSpPr txBox="1">
            <a:spLocks noGrp="1"/>
          </p:cNvSpPr>
          <p:nvPr>
            <p:ph type="ctrTitle"/>
          </p:nvPr>
        </p:nvSpPr>
        <p:spPr>
          <a:xfrm>
            <a:off x="1219022" y="117882"/>
            <a:ext cx="8038641" cy="164875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800" dirty="0">
                <a:latin typeface="Maiandra GD" panose="020E0502030308020204" pitchFamily="34" charset="0"/>
              </a:rPr>
              <a:t>IS 436 Deliverable 1:</a:t>
            </a:r>
            <a:br>
              <a:rPr lang="en" sz="4800" dirty="0">
                <a:latin typeface="Maiandra GD" panose="020E0502030308020204" pitchFamily="34" charset="0"/>
              </a:rPr>
            </a:br>
            <a:r>
              <a:rPr lang="en" sz="4800" dirty="0">
                <a:latin typeface="Maiandra GD" panose="020E0502030308020204" pitchFamily="34" charset="0"/>
              </a:rPr>
              <a:t>Retail Inventory System</a:t>
            </a:r>
            <a:endParaRPr sz="4800" dirty="0">
              <a:latin typeface="Maiandra GD" panose="020E0502030308020204" pitchFamily="34" charset="0"/>
            </a:endParaRPr>
          </a:p>
        </p:txBody>
      </p:sp>
      <p:sp>
        <p:nvSpPr>
          <p:cNvPr id="55" name="Shape 55"/>
          <p:cNvSpPr txBox="1">
            <a:spLocks noGrp="1"/>
          </p:cNvSpPr>
          <p:nvPr>
            <p:ph type="subTitle" idx="1"/>
          </p:nvPr>
        </p:nvSpPr>
        <p:spPr>
          <a:xfrm>
            <a:off x="2041190" y="3288824"/>
            <a:ext cx="7543800" cy="857250"/>
          </a:xfrm>
          <a:prstGeom prst="rect">
            <a:avLst/>
          </a:prstGeom>
        </p:spPr>
        <p:txBody>
          <a:bodyPr spcFirstLastPara="1" wrap="square" lIns="91425" tIns="91425" rIns="91425" bIns="91425" anchor="t" anchorCtr="0">
            <a:noAutofit/>
          </a:bodyPr>
          <a:lstStyle/>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Leader </a:t>
            </a:r>
            <a:r>
              <a:rPr lang="en" sz="1100" b="1" dirty="0">
                <a:solidFill>
                  <a:srgbClr val="222222"/>
                </a:solidFill>
              </a:rPr>
              <a:t>Justin Chan</a:t>
            </a:r>
            <a:endParaRPr sz="1100" b="1" dirty="0">
              <a:solidFill>
                <a:srgbClr val="222222"/>
              </a:solidFill>
            </a:endParaRPr>
          </a:p>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QA </a:t>
            </a:r>
            <a:r>
              <a:rPr lang="en" sz="1100" b="1" dirty="0">
                <a:solidFill>
                  <a:srgbClr val="222222"/>
                </a:solidFill>
              </a:rPr>
              <a:t>Parmeet Dua						</a:t>
            </a:r>
            <a:endParaRPr sz="1100" b="1" dirty="0">
              <a:solidFill>
                <a:srgbClr val="222222"/>
              </a:solidFill>
            </a:endParaRPr>
          </a:p>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Programmer</a:t>
            </a:r>
            <a:r>
              <a:rPr lang="en" sz="1100" b="1" dirty="0">
                <a:solidFill>
                  <a:srgbClr val="222222"/>
                </a:solidFill>
              </a:rPr>
              <a:t> Brandon Nguyen</a:t>
            </a:r>
            <a:endParaRPr sz="1100" b="1" dirty="0">
              <a:solidFill>
                <a:srgbClr val="222222"/>
              </a:solidFill>
            </a:endParaRPr>
          </a:p>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Analyst</a:t>
            </a:r>
            <a:r>
              <a:rPr lang="en" sz="1100" b="1" dirty="0">
                <a:solidFill>
                  <a:srgbClr val="222222"/>
                </a:solidFill>
              </a:rPr>
              <a:t> Urgy Eado</a:t>
            </a:r>
            <a:endParaRPr sz="1100" b="1" dirty="0">
              <a:solidFill>
                <a:srgbClr val="222222"/>
              </a:solidFill>
            </a:endParaRPr>
          </a:p>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QA Support</a:t>
            </a:r>
            <a:r>
              <a:rPr lang="en" sz="1100" b="1" dirty="0">
                <a:solidFill>
                  <a:srgbClr val="222222"/>
                </a:solidFill>
              </a:rPr>
              <a:t> Jaime Pineda</a:t>
            </a:r>
            <a:endParaRPr sz="1100" b="1" dirty="0">
              <a:solidFill>
                <a:srgbClr val="222222"/>
              </a:solidFill>
            </a:endParaRPr>
          </a:p>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Project Manager</a:t>
            </a:r>
            <a:r>
              <a:rPr lang="en" sz="1100" b="1" dirty="0">
                <a:solidFill>
                  <a:srgbClr val="222222"/>
                </a:solidFill>
              </a:rPr>
              <a:t> Rafay Khurram</a:t>
            </a:r>
            <a:endParaRPr sz="1100" b="1" dirty="0">
              <a:solidFill>
                <a:srgbClr val="222222"/>
              </a:solidFill>
            </a:endParaRPr>
          </a:p>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Editor</a:t>
            </a:r>
            <a:r>
              <a:rPr lang="en" sz="1100" b="1" dirty="0">
                <a:solidFill>
                  <a:srgbClr val="222222"/>
                </a:solidFill>
              </a:rPr>
              <a:t> Raj Desai</a:t>
            </a:r>
            <a:endParaRPr sz="1100" b="1" dirty="0">
              <a:solidFill>
                <a:srgbClr val="222222"/>
              </a:solidFill>
            </a:endParaRPr>
          </a:p>
          <a:p>
            <a:pPr marL="0" lvl="0" indent="0">
              <a:spcBef>
                <a:spcPts val="0"/>
              </a:spcBef>
              <a:spcAft>
                <a:spcPts val="0"/>
              </a:spcAft>
              <a:buNone/>
            </a:pP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4809701" y="628121"/>
            <a:ext cx="4022599" cy="4029500"/>
          </a:xfrm>
          <a:prstGeom prst="rect">
            <a:avLst/>
          </a:prstGeom>
          <a:noFill/>
          <a:ln>
            <a:noFill/>
          </a:ln>
        </p:spPr>
      </p:pic>
      <p:sp>
        <p:nvSpPr>
          <p:cNvPr id="110" name="Shape 11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Project Methodology - Scrum</a:t>
            </a:r>
            <a:endParaRPr dirty="0">
              <a:latin typeface="Maiandra GD" panose="020E0502030308020204" pitchFamily="34" charset="0"/>
            </a:endParaRPr>
          </a:p>
        </p:txBody>
      </p:sp>
      <p:sp>
        <p:nvSpPr>
          <p:cNvPr id="111" name="Shape 111"/>
          <p:cNvSpPr txBox="1">
            <a:spLocks noGrp="1"/>
          </p:cNvSpPr>
          <p:nvPr>
            <p:ph type="body" idx="1"/>
          </p:nvPr>
        </p:nvSpPr>
        <p:spPr>
          <a:xfrm>
            <a:off x="311700" y="1523550"/>
            <a:ext cx="4637400" cy="37155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dirty="0"/>
              <a:t>This Agile Framework allows for:</a:t>
            </a:r>
            <a:endParaRPr dirty="0"/>
          </a:p>
          <a:p>
            <a:pPr marL="457200" lvl="0" indent="-342900" rtl="0">
              <a:lnSpc>
                <a:spcPct val="150000"/>
              </a:lnSpc>
              <a:spcBef>
                <a:spcPts val="1600"/>
              </a:spcBef>
              <a:spcAft>
                <a:spcPts val="0"/>
              </a:spcAft>
              <a:buSzPts val="1800"/>
              <a:buChar char="●"/>
            </a:pPr>
            <a:r>
              <a:rPr lang="en" dirty="0"/>
              <a:t>Short Cycles</a:t>
            </a:r>
            <a:endParaRPr dirty="0"/>
          </a:p>
          <a:p>
            <a:pPr marL="457200" lvl="0" indent="-342900" rtl="0">
              <a:lnSpc>
                <a:spcPct val="150000"/>
              </a:lnSpc>
              <a:spcBef>
                <a:spcPts val="0"/>
              </a:spcBef>
              <a:spcAft>
                <a:spcPts val="0"/>
              </a:spcAft>
              <a:buSzPts val="1800"/>
              <a:buChar char="●"/>
            </a:pPr>
            <a:r>
              <a:rPr lang="en" dirty="0"/>
              <a:t>Quick development and testing</a:t>
            </a:r>
            <a:endParaRPr dirty="0"/>
          </a:p>
          <a:p>
            <a:pPr marL="457200" lvl="0" indent="-342900" rtl="0">
              <a:lnSpc>
                <a:spcPct val="150000"/>
              </a:lnSpc>
              <a:spcBef>
                <a:spcPts val="0"/>
              </a:spcBef>
              <a:spcAft>
                <a:spcPts val="0"/>
              </a:spcAft>
              <a:buSzPts val="1800"/>
              <a:buChar char="●"/>
            </a:pPr>
            <a:r>
              <a:rPr lang="en" dirty="0"/>
              <a:t>Better communication and collaboration</a:t>
            </a:r>
            <a:endParaRPr dirty="0"/>
          </a:p>
          <a:p>
            <a:pPr marL="457200" lvl="0" indent="-342900" rtl="0">
              <a:lnSpc>
                <a:spcPct val="150000"/>
              </a:lnSpc>
              <a:spcBef>
                <a:spcPts val="0"/>
              </a:spcBef>
              <a:spcAft>
                <a:spcPts val="0"/>
              </a:spcAft>
              <a:buSzPts val="1800"/>
              <a:buChar char="●"/>
            </a:pPr>
            <a:r>
              <a:rPr lang="en" dirty="0"/>
              <a:t>Incorporating client feedback </a:t>
            </a:r>
            <a:endParaRPr dirty="0"/>
          </a:p>
          <a:p>
            <a:pPr marL="0" lvl="0" indent="0">
              <a:lnSpc>
                <a:spcPct val="150000"/>
              </a:lnSpc>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Shape 117"/>
          <p:cNvSpPr txBox="1">
            <a:spLocks noGrp="1"/>
          </p:cNvSpPr>
          <p:nvPr>
            <p:ph type="title"/>
          </p:nvPr>
        </p:nvSpPr>
        <p:spPr>
          <a:xfrm>
            <a:off x="2158428" y="319519"/>
            <a:ext cx="2906631" cy="433516"/>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Why Scrum? </a:t>
            </a:r>
            <a:endParaRPr dirty="0">
              <a:latin typeface="Maiandra GD" panose="020E0502030308020204" pitchFamily="34" charset="0"/>
            </a:endParaRPr>
          </a:p>
        </p:txBody>
      </p:sp>
      <p:sp>
        <p:nvSpPr>
          <p:cNvPr id="116" name="Shape 116"/>
          <p:cNvSpPr txBox="1">
            <a:spLocks noGrp="1"/>
          </p:cNvSpPr>
          <p:nvPr>
            <p:ph type="body" idx="1"/>
          </p:nvPr>
        </p:nvSpPr>
        <p:spPr>
          <a:xfrm>
            <a:off x="311700" y="1394522"/>
            <a:ext cx="8520600" cy="3416400"/>
          </a:xfrm>
          <a:prstGeom prst="rect">
            <a:avLst/>
          </a:prstGeom>
        </p:spPr>
        <p:txBody>
          <a:bodyPr spcFirstLastPara="1" wrap="square" lIns="91425" tIns="91425" rIns="91425" bIns="91425" anchor="t" anchorCtr="0">
            <a:noAutofit/>
          </a:bodyPr>
          <a:lstStyle/>
          <a:p>
            <a:pPr marL="457200" lvl="0" indent="-336550" rtl="0">
              <a:lnSpc>
                <a:spcPct val="150000"/>
              </a:lnSpc>
              <a:spcBef>
                <a:spcPts val="0"/>
              </a:spcBef>
              <a:spcAft>
                <a:spcPts val="0"/>
              </a:spcAft>
              <a:buSzPts val="1700"/>
              <a:buChar char="●"/>
            </a:pPr>
            <a:r>
              <a:rPr lang="en" sz="1700" dirty="0"/>
              <a:t> It’ll be beneficial since the retail environment is dynamic and always changing.</a:t>
            </a:r>
            <a:endParaRPr sz="1700" dirty="0"/>
          </a:p>
          <a:p>
            <a:pPr marL="457200" lvl="0" indent="-336550" rtl="0">
              <a:lnSpc>
                <a:spcPct val="150000"/>
              </a:lnSpc>
              <a:spcBef>
                <a:spcPts val="0"/>
              </a:spcBef>
              <a:spcAft>
                <a:spcPts val="0"/>
              </a:spcAft>
              <a:buSzPts val="1700"/>
              <a:buChar char="●"/>
            </a:pPr>
            <a:r>
              <a:rPr lang="en" sz="1700" dirty="0"/>
              <a:t>Keeps a prioritized list of the project requirements such as product planning, sales forecasting, and material requirement planning functions of the final project </a:t>
            </a:r>
            <a:endParaRPr sz="1700" dirty="0"/>
          </a:p>
          <a:p>
            <a:pPr marL="457200" lvl="0" indent="-336550" rtl="0">
              <a:lnSpc>
                <a:spcPct val="150000"/>
              </a:lnSpc>
              <a:spcBef>
                <a:spcPts val="0"/>
              </a:spcBef>
              <a:spcAft>
                <a:spcPts val="0"/>
              </a:spcAft>
              <a:buSzPts val="1700"/>
              <a:buChar char="●"/>
            </a:pPr>
            <a:r>
              <a:rPr lang="en" sz="1700" dirty="0"/>
              <a:t>Allows for well communication within the team to help discuss any roadblocks or issues encountered in each cycle or “sprint".</a:t>
            </a:r>
            <a:endParaRPr sz="1700" dirty="0"/>
          </a:p>
          <a:p>
            <a:pPr marL="0" lvl="0" indent="0" rtl="0">
              <a:spcBef>
                <a:spcPts val="1600"/>
              </a:spcBef>
              <a:spcAft>
                <a:spcPts val="1600"/>
              </a:spcAft>
              <a:buNone/>
            </a:pPr>
            <a:endParaRPr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4" name="Picture 3">
            <a:extLst>
              <a:ext uri="{FF2B5EF4-FFF2-40B4-BE49-F238E27FC236}">
                <a16:creationId xmlns:a16="http://schemas.microsoft.com/office/drawing/2014/main" id="{89575727-80DB-4896-A17C-557B3FD556A7}"/>
              </a:ext>
            </a:extLst>
          </p:cNvPr>
          <p:cNvPicPr>
            <a:picLocks noChangeAspect="1"/>
          </p:cNvPicPr>
          <p:nvPr/>
        </p:nvPicPr>
        <p:blipFill>
          <a:blip r:embed="rId3"/>
          <a:stretch>
            <a:fillRect/>
          </a:stretch>
        </p:blipFill>
        <p:spPr>
          <a:xfrm>
            <a:off x="0" y="859536"/>
            <a:ext cx="4928616" cy="3826076"/>
          </a:xfrm>
          <a:prstGeom prst="rect">
            <a:avLst/>
          </a:prstGeom>
        </p:spPr>
      </p:pic>
      <p:sp>
        <p:nvSpPr>
          <p:cNvPr id="122" name="Shape 122"/>
          <p:cNvSpPr txBox="1">
            <a:spLocks noGrp="1"/>
          </p:cNvSpPr>
          <p:nvPr>
            <p:ph type="title"/>
          </p:nvPr>
        </p:nvSpPr>
        <p:spPr>
          <a:xfrm>
            <a:off x="723343" y="-10924"/>
            <a:ext cx="4081007" cy="532126"/>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400" dirty="0">
                <a:latin typeface="Maiandra GD" panose="020E0502030308020204" pitchFamily="34" charset="0"/>
              </a:rPr>
              <a:t>Work Plan </a:t>
            </a:r>
            <a:br>
              <a:rPr lang="en" sz="4400" dirty="0">
                <a:latin typeface="Maiandra GD" panose="020E0502030308020204" pitchFamily="34" charset="0"/>
              </a:rPr>
            </a:br>
            <a:endParaRPr sz="4400" dirty="0">
              <a:latin typeface="Maiandra GD" panose="020E0502030308020204" pitchFamily="34" charset="0"/>
            </a:endParaRPr>
          </a:p>
        </p:txBody>
      </p:sp>
      <p:sp>
        <p:nvSpPr>
          <p:cNvPr id="5" name="TextBox 4">
            <a:extLst>
              <a:ext uri="{FF2B5EF4-FFF2-40B4-BE49-F238E27FC236}">
                <a16:creationId xmlns:a16="http://schemas.microsoft.com/office/drawing/2014/main" id="{D9CE6644-D0B4-4CCC-B0AD-1B7304E90AAA}"/>
              </a:ext>
            </a:extLst>
          </p:cNvPr>
          <p:cNvSpPr txBox="1"/>
          <p:nvPr/>
        </p:nvSpPr>
        <p:spPr>
          <a:xfrm>
            <a:off x="4804350" y="255139"/>
            <a:ext cx="4339650" cy="369332"/>
          </a:xfrm>
          <a:prstGeom prst="rect">
            <a:avLst/>
          </a:prstGeom>
          <a:noFill/>
        </p:spPr>
        <p:txBody>
          <a:bodyPr wrap="none" rtlCol="0">
            <a:spAutoFit/>
          </a:bodyPr>
          <a:lstStyle/>
          <a:p>
            <a:r>
              <a:rPr lang="en-US" dirty="0"/>
              <a:t>Feb		         Mar		       Apr	        	May	</a:t>
            </a:r>
          </a:p>
        </p:txBody>
      </p:sp>
      <p:sp>
        <p:nvSpPr>
          <p:cNvPr id="6" name="Rectangle: Rounded Corners 5">
            <a:extLst>
              <a:ext uri="{FF2B5EF4-FFF2-40B4-BE49-F238E27FC236}">
                <a16:creationId xmlns:a16="http://schemas.microsoft.com/office/drawing/2014/main" id="{195B1CA5-B5F3-4054-B3CF-C9697C0316E0}"/>
              </a:ext>
            </a:extLst>
          </p:cNvPr>
          <p:cNvSpPr/>
          <p:nvPr/>
        </p:nvSpPr>
        <p:spPr>
          <a:xfrm>
            <a:off x="5120640" y="1014984"/>
            <a:ext cx="548640" cy="237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106F2B-8ECF-4E94-BD78-2C7E5DA0F7E7}"/>
              </a:ext>
            </a:extLst>
          </p:cNvPr>
          <p:cNvSpPr/>
          <p:nvPr/>
        </p:nvSpPr>
        <p:spPr>
          <a:xfrm>
            <a:off x="5742432" y="1371600"/>
            <a:ext cx="466344" cy="256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610D029-EB35-456C-B567-692E5D0F5DFD}"/>
              </a:ext>
            </a:extLst>
          </p:cNvPr>
          <p:cNvSpPr/>
          <p:nvPr/>
        </p:nvSpPr>
        <p:spPr>
          <a:xfrm>
            <a:off x="6208776" y="1892808"/>
            <a:ext cx="420624"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84906B4-FC28-487E-ACE4-4598D66FCA23}"/>
              </a:ext>
            </a:extLst>
          </p:cNvPr>
          <p:cNvSpPr/>
          <p:nvPr/>
        </p:nvSpPr>
        <p:spPr>
          <a:xfrm>
            <a:off x="6702552" y="2258568"/>
            <a:ext cx="466344" cy="246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A3FF116C-BE19-44CA-9DE7-99E4757972E0}"/>
              </a:ext>
            </a:extLst>
          </p:cNvPr>
          <p:cNvSpPr/>
          <p:nvPr/>
        </p:nvSpPr>
        <p:spPr>
          <a:xfrm>
            <a:off x="7168896" y="2772574"/>
            <a:ext cx="429768" cy="1809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6CB74E0-203B-4195-BA2B-CD99ACCACBD6}"/>
              </a:ext>
            </a:extLst>
          </p:cNvPr>
          <p:cNvSpPr/>
          <p:nvPr/>
        </p:nvSpPr>
        <p:spPr>
          <a:xfrm>
            <a:off x="7598664" y="3214116"/>
            <a:ext cx="347472" cy="28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321DB4F-120A-4496-B01E-C187422F0212}"/>
              </a:ext>
            </a:extLst>
          </p:cNvPr>
          <p:cNvSpPr/>
          <p:nvPr/>
        </p:nvSpPr>
        <p:spPr>
          <a:xfrm>
            <a:off x="8001000" y="3712464"/>
            <a:ext cx="374904" cy="219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E9E126C-22AC-4016-833E-7B975CBB0CB3}"/>
              </a:ext>
            </a:extLst>
          </p:cNvPr>
          <p:cNvSpPr/>
          <p:nvPr/>
        </p:nvSpPr>
        <p:spPr>
          <a:xfrm>
            <a:off x="8375904" y="4123944"/>
            <a:ext cx="256032" cy="237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E8456B-4CBC-439B-946C-F0C50E90EB3D}"/>
              </a:ext>
            </a:extLst>
          </p:cNvPr>
          <p:cNvPicPr>
            <a:picLocks noChangeAspect="1"/>
          </p:cNvPicPr>
          <p:nvPr/>
        </p:nvPicPr>
        <p:blipFill>
          <a:blip r:embed="rId2"/>
          <a:stretch>
            <a:fillRect/>
          </a:stretch>
        </p:blipFill>
        <p:spPr>
          <a:xfrm>
            <a:off x="4625686" y="2573241"/>
            <a:ext cx="2930652" cy="2094195"/>
          </a:xfrm>
          <a:prstGeom prst="rect">
            <a:avLst/>
          </a:prstGeom>
        </p:spPr>
      </p:pic>
      <p:sp>
        <p:nvSpPr>
          <p:cNvPr id="2" name="Title 1">
            <a:extLst>
              <a:ext uri="{FF2B5EF4-FFF2-40B4-BE49-F238E27FC236}">
                <a16:creationId xmlns:a16="http://schemas.microsoft.com/office/drawing/2014/main" id="{FFC63886-FD9F-4FD8-A139-B6569FB76342}"/>
              </a:ext>
            </a:extLst>
          </p:cNvPr>
          <p:cNvSpPr>
            <a:spLocks noGrp="1"/>
          </p:cNvSpPr>
          <p:nvPr>
            <p:ph type="title"/>
          </p:nvPr>
        </p:nvSpPr>
        <p:spPr>
          <a:xfrm>
            <a:off x="2171700" y="210311"/>
            <a:ext cx="4681728" cy="946405"/>
          </a:xfrm>
        </p:spPr>
        <p:txBody>
          <a:bodyPr>
            <a:noAutofit/>
          </a:bodyPr>
          <a:lstStyle/>
          <a:p>
            <a:r>
              <a:rPr lang="en-US" sz="4000" dirty="0">
                <a:latin typeface="Maiandra GD" panose="020E0502030308020204" pitchFamily="34" charset="0"/>
              </a:rPr>
              <a:t>System Introduction</a:t>
            </a:r>
          </a:p>
        </p:txBody>
      </p:sp>
      <p:sp>
        <p:nvSpPr>
          <p:cNvPr id="3" name="Content Placeholder 2">
            <a:extLst>
              <a:ext uri="{FF2B5EF4-FFF2-40B4-BE49-F238E27FC236}">
                <a16:creationId xmlns:a16="http://schemas.microsoft.com/office/drawing/2014/main" id="{8799D88F-A187-4204-91A4-36BE878000B0}"/>
              </a:ext>
            </a:extLst>
          </p:cNvPr>
          <p:cNvSpPr>
            <a:spLocks noGrp="1"/>
          </p:cNvSpPr>
          <p:nvPr>
            <p:ph idx="1"/>
          </p:nvPr>
        </p:nvSpPr>
        <p:spPr>
          <a:xfrm>
            <a:off x="740664" y="1545500"/>
            <a:ext cx="7543800" cy="3017520"/>
          </a:xfrm>
        </p:spPr>
        <p:txBody>
          <a:bodyPr>
            <a:normAutofit/>
          </a:bodyPr>
          <a:lstStyle/>
          <a:p>
            <a:pPr marL="254000" lvl="0">
              <a:lnSpc>
                <a:spcPct val="115000"/>
              </a:lnSpc>
              <a:spcBef>
                <a:spcPts val="0"/>
              </a:spcBef>
              <a:spcAft>
                <a:spcPts val="0"/>
              </a:spcAft>
              <a:buClr>
                <a:srgbClr val="222222"/>
              </a:buClr>
              <a:buSzPts val="1800"/>
            </a:pPr>
            <a:r>
              <a:rPr lang="en-US" sz="1800" dirty="0">
                <a:solidFill>
                  <a:srgbClr val="222222"/>
                </a:solidFill>
              </a:rPr>
              <a:t>A retail store is in need of an inventory system to efficiently keep track of their items. They want to implement a system that can be maintained and is reliable enough to analyze attributes of items as well. We will design and create the system for the store.</a:t>
            </a:r>
          </a:p>
          <a:p>
            <a:pPr marL="0" lvl="0" indent="0">
              <a:spcBef>
                <a:spcPts val="0"/>
              </a:spcBef>
              <a:spcAft>
                <a:spcPts val="0"/>
              </a:spcAft>
              <a:buNone/>
            </a:pPr>
            <a:endParaRPr lang="en-US" sz="1800" dirty="0"/>
          </a:p>
          <a:p>
            <a:endParaRPr lang="en-US" sz="1800" dirty="0"/>
          </a:p>
        </p:txBody>
      </p:sp>
    </p:spTree>
    <p:extLst>
      <p:ext uri="{BB962C8B-B14F-4D97-AF65-F5344CB8AC3E}">
        <p14:creationId xmlns:p14="http://schemas.microsoft.com/office/powerpoint/2010/main" val="255911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332208" y="364343"/>
            <a:ext cx="5102983"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System Request	</a:t>
            </a:r>
            <a:endParaRPr dirty="0">
              <a:latin typeface="Maiandra GD" panose="020E0502030308020204" pitchFamily="34" charset="0"/>
            </a:endParaRPr>
          </a:p>
        </p:txBody>
      </p:sp>
      <p:sp>
        <p:nvSpPr>
          <p:cNvPr id="68" name="Shape 68"/>
          <p:cNvSpPr txBox="1">
            <a:spLocks noGrp="1"/>
          </p:cNvSpPr>
          <p:nvPr>
            <p:ph type="body" idx="1"/>
          </p:nvPr>
        </p:nvSpPr>
        <p:spPr>
          <a:xfrm>
            <a:off x="488928" y="1546643"/>
            <a:ext cx="8520600" cy="4058700"/>
          </a:xfrm>
          <a:prstGeom prst="rect">
            <a:avLst/>
          </a:prstGeom>
        </p:spPr>
        <p:txBody>
          <a:bodyPr spcFirstLastPara="1" wrap="square" lIns="91425" tIns="91425" rIns="91425" bIns="91425" anchor="t" anchorCtr="0">
            <a:noAutofit/>
          </a:bodyPr>
          <a:lstStyle/>
          <a:p>
            <a:pPr marL="457200" lvl="0" indent="-342900" rtl="0">
              <a:lnSpc>
                <a:spcPct val="100000"/>
              </a:lnSpc>
              <a:spcBef>
                <a:spcPts val="0"/>
              </a:spcBef>
              <a:spcAft>
                <a:spcPts val="0"/>
              </a:spcAft>
              <a:buSzPts val="1800"/>
              <a:buChar char="●"/>
            </a:pPr>
            <a:r>
              <a:rPr lang="en" b="1" dirty="0"/>
              <a:t>Project Sponsor: </a:t>
            </a:r>
            <a:r>
              <a:rPr lang="en" dirty="0"/>
              <a:t>Our sponsors will be companies who are looking for ways to more efficient ways to manage their inventory, to increase time management within an organization.</a:t>
            </a:r>
            <a:endParaRPr dirty="0"/>
          </a:p>
          <a:p>
            <a:pPr marL="457200" lvl="0" indent="-342900" rtl="0">
              <a:lnSpc>
                <a:spcPct val="100000"/>
              </a:lnSpc>
              <a:spcBef>
                <a:spcPts val="0"/>
              </a:spcBef>
              <a:spcAft>
                <a:spcPts val="0"/>
              </a:spcAft>
              <a:buSzPts val="1800"/>
              <a:buChar char="●"/>
            </a:pPr>
            <a:r>
              <a:rPr lang="en" b="1" dirty="0"/>
              <a:t>Business Need: </a:t>
            </a:r>
            <a:r>
              <a:rPr lang="en" dirty="0"/>
              <a:t>An inventory system is needed in order for the business to efficiently keep track of each of its items, in order to gain valuable data regarding item sell through and restock rates.</a:t>
            </a:r>
            <a:endParaRPr dirty="0"/>
          </a:p>
          <a:p>
            <a:pPr marL="457200" lvl="0" indent="-342900" rtl="0">
              <a:lnSpc>
                <a:spcPct val="100000"/>
              </a:lnSpc>
              <a:spcBef>
                <a:spcPts val="0"/>
              </a:spcBef>
              <a:spcAft>
                <a:spcPts val="0"/>
              </a:spcAft>
              <a:buSzPts val="1800"/>
              <a:buChar char="●"/>
            </a:pPr>
            <a:r>
              <a:rPr lang="en" b="1" dirty="0"/>
              <a:t>Business Benefits:  </a:t>
            </a:r>
            <a:r>
              <a:rPr lang="en" dirty="0"/>
              <a:t>The Inventory system will allow for greater response time as well as the ability to keep track of all the inventory on a daily basis. This will be beneficial when keeping track of the value of items on hand and quantity.</a:t>
            </a:r>
            <a:endParaRPr dirty="0"/>
          </a:p>
          <a:p>
            <a:pPr marL="457200" lvl="0" indent="-342900" rtl="0">
              <a:lnSpc>
                <a:spcPct val="100000"/>
              </a:lnSpc>
              <a:spcBef>
                <a:spcPts val="0"/>
              </a:spcBef>
              <a:spcAft>
                <a:spcPts val="0"/>
              </a:spcAft>
              <a:buSzPts val="1800"/>
              <a:buChar char="●"/>
            </a:pPr>
            <a:r>
              <a:rPr lang="en" b="1" dirty="0"/>
              <a:t>Business solution:</a:t>
            </a:r>
            <a:r>
              <a:rPr lang="en" dirty="0"/>
              <a:t> Many items leave and enter the warehouse on a daily basis so an inventory management system is absolutely essential in order to keep track of them all.</a:t>
            </a:r>
            <a:endParaRPr dirty="0"/>
          </a:p>
          <a:p>
            <a:pPr marL="0" lvl="0" indent="0">
              <a:lnSpc>
                <a:spcPct val="100000"/>
              </a:lnSpc>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862593" y="400200"/>
            <a:ext cx="6375972"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Business Requirements</a:t>
            </a:r>
            <a:endParaRPr dirty="0">
              <a:latin typeface="Maiandra GD" panose="020E0502030308020204" pitchFamily="34" charset="0"/>
            </a:endParaRPr>
          </a:p>
        </p:txBody>
      </p:sp>
      <p:sp>
        <p:nvSpPr>
          <p:cNvPr id="74" name="Shape 74"/>
          <p:cNvSpPr txBox="1">
            <a:spLocks noGrp="1"/>
          </p:cNvSpPr>
          <p:nvPr>
            <p:ph type="body" idx="1"/>
          </p:nvPr>
        </p:nvSpPr>
        <p:spPr>
          <a:xfrm>
            <a:off x="446170" y="1502099"/>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 dirty="0"/>
              <a:t>The company should be able to use the inventory system to track each of its available items, along with other functionality such as:</a:t>
            </a:r>
            <a:endParaRPr dirty="0"/>
          </a:p>
          <a:p>
            <a:pPr marL="914400" lvl="1" indent="-317500" rtl="0">
              <a:lnSpc>
                <a:spcPct val="150000"/>
              </a:lnSpc>
              <a:spcBef>
                <a:spcPts val="0"/>
              </a:spcBef>
              <a:spcAft>
                <a:spcPts val="0"/>
              </a:spcAft>
              <a:buSzPts val="1400"/>
              <a:buChar char="○"/>
            </a:pPr>
            <a:r>
              <a:rPr lang="en" dirty="0"/>
              <a:t>Sales forecasting - Being able to accurately predict and react to customer demand based on any particular item’s sell through rate.</a:t>
            </a:r>
            <a:endParaRPr dirty="0"/>
          </a:p>
          <a:p>
            <a:pPr marL="914400" lvl="1" indent="-317500" rtl="0">
              <a:lnSpc>
                <a:spcPct val="150000"/>
              </a:lnSpc>
              <a:spcBef>
                <a:spcPts val="0"/>
              </a:spcBef>
              <a:spcAft>
                <a:spcPts val="0"/>
              </a:spcAft>
              <a:buSzPts val="1400"/>
              <a:buChar char="○"/>
            </a:pPr>
            <a:r>
              <a:rPr lang="en" dirty="0"/>
              <a:t>Production Planning - Manufacturers will be able to view the sales forecast and know which items sell exactly how much from the business.</a:t>
            </a:r>
            <a:endParaRPr dirty="0"/>
          </a:p>
          <a:p>
            <a:pPr marL="914400" lvl="1" indent="-317500" rtl="0">
              <a:lnSpc>
                <a:spcPct val="150000"/>
              </a:lnSpc>
              <a:spcBef>
                <a:spcPts val="0"/>
              </a:spcBef>
              <a:spcAft>
                <a:spcPts val="0"/>
              </a:spcAft>
              <a:buSzPts val="1400"/>
              <a:buChar char="○"/>
            </a:pPr>
            <a:r>
              <a:rPr lang="en" dirty="0"/>
              <a:t>Material Requirement Planning - An inventory management system will also allow for a better insight into what items sell more so that manufacturers can plan their product output much more efficiently as well.</a:t>
            </a:r>
            <a:endParaRPr dirty="0"/>
          </a:p>
          <a:p>
            <a:pPr marL="457200" lvl="0" indent="0" rtl="0">
              <a:lnSpc>
                <a:spcPct val="150000"/>
              </a:lnSpc>
              <a:spcBef>
                <a:spcPts val="1600"/>
              </a:spcBef>
              <a:spcAft>
                <a:spcPts val="0"/>
              </a:spcAft>
              <a:buNone/>
            </a:pPr>
            <a:endParaRPr dirty="0"/>
          </a:p>
          <a:p>
            <a:pPr marL="0" lvl="0" indent="0">
              <a:lnSpc>
                <a:spcPct val="150000"/>
              </a:lnSpc>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750100" y="391237"/>
            <a:ext cx="3767241"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Business Value</a:t>
            </a:r>
            <a:endParaRPr dirty="0">
              <a:latin typeface="Maiandra GD" panose="020E0502030308020204" pitchFamily="34" charset="0"/>
            </a:endParaRPr>
          </a:p>
        </p:txBody>
      </p:sp>
      <p:sp>
        <p:nvSpPr>
          <p:cNvPr id="80" name="Shape 80"/>
          <p:cNvSpPr txBox="1">
            <a:spLocks noGrp="1"/>
          </p:cNvSpPr>
          <p:nvPr>
            <p:ph type="body" idx="1"/>
          </p:nvPr>
        </p:nvSpPr>
        <p:spPr>
          <a:xfrm>
            <a:off x="446170" y="1573816"/>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US" dirty="0"/>
              <a:t>An </a:t>
            </a:r>
            <a:r>
              <a:rPr lang="en" dirty="0"/>
              <a:t>inventory system will dramatically increase sales for the business once proper inventory analysis has been done.</a:t>
            </a:r>
            <a:endParaRPr dirty="0"/>
          </a:p>
          <a:p>
            <a:pPr marL="457200" lvl="0" indent="-342900" rtl="0">
              <a:lnSpc>
                <a:spcPct val="150000"/>
              </a:lnSpc>
              <a:spcBef>
                <a:spcPts val="0"/>
              </a:spcBef>
              <a:spcAft>
                <a:spcPts val="0"/>
              </a:spcAft>
              <a:buSzPts val="1800"/>
              <a:buChar char="●"/>
            </a:pPr>
            <a:r>
              <a:rPr lang="en" dirty="0"/>
              <a:t>The inventory management system will also benefit manufacturers, who will be privy to the insight gained from the IMS as well, allowing them to adjust manufacturing accordingly.</a:t>
            </a:r>
            <a:endParaRPr dirty="0"/>
          </a:p>
          <a:p>
            <a:pPr marL="457200" lvl="0" indent="-342900">
              <a:lnSpc>
                <a:spcPct val="150000"/>
              </a:lnSpc>
              <a:spcBef>
                <a:spcPts val="0"/>
              </a:spcBef>
              <a:spcAft>
                <a:spcPts val="0"/>
              </a:spcAft>
              <a:buSzPts val="1800"/>
              <a:buChar char="●"/>
            </a:pPr>
            <a:r>
              <a:rPr lang="en" dirty="0"/>
              <a:t>An inventory management system will also minimize any manual tracking done by humans such as bookkeeping, allowing for more resources and money saved for the business.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2669417" y="436061"/>
            <a:ext cx="3094888"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Special Issues	</a:t>
            </a:r>
            <a:endParaRPr dirty="0">
              <a:latin typeface="Maiandra GD" panose="020E0502030308020204" pitchFamily="34" charset="0"/>
            </a:endParaRPr>
          </a:p>
        </p:txBody>
      </p:sp>
      <p:sp>
        <p:nvSpPr>
          <p:cNvPr id="86" name="Shape 86"/>
          <p:cNvSpPr txBox="1">
            <a:spLocks noGrp="1"/>
          </p:cNvSpPr>
          <p:nvPr>
            <p:ph type="body" idx="1"/>
          </p:nvPr>
        </p:nvSpPr>
        <p:spPr>
          <a:xfrm>
            <a:off x="623400" y="1727100"/>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 dirty="0"/>
              <a:t>This inventory management system will be a worthwhile asset to the business, allowing for simpler, yet more efficient production, and faster item management.</a:t>
            </a:r>
            <a:endParaRPr dirty="0"/>
          </a:p>
          <a:p>
            <a:pPr marL="457200" lvl="0" indent="-342900">
              <a:lnSpc>
                <a:spcPct val="150000"/>
              </a:lnSpc>
              <a:spcBef>
                <a:spcPts val="0"/>
              </a:spcBef>
              <a:spcAft>
                <a:spcPts val="0"/>
              </a:spcAft>
              <a:buSzPts val="1800"/>
              <a:buChar char="●"/>
            </a:pPr>
            <a:r>
              <a:rPr lang="en" dirty="0"/>
              <a:t>The system should be fully implemented within the next 3 months.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Feasibility Analysis - Technical Feasibility</a:t>
            </a:r>
            <a:endParaRPr dirty="0">
              <a:latin typeface="Maiandra GD" panose="020E0502030308020204" pitchFamily="34" charset="0"/>
            </a:endParaRPr>
          </a:p>
        </p:txBody>
      </p:sp>
      <p:sp>
        <p:nvSpPr>
          <p:cNvPr id="92" name="Shape 92"/>
          <p:cNvSpPr txBox="1">
            <a:spLocks noGrp="1"/>
          </p:cNvSpPr>
          <p:nvPr>
            <p:ph type="body" idx="1"/>
          </p:nvPr>
        </p:nvSpPr>
        <p:spPr>
          <a:xfrm>
            <a:off x="428240" y="1448310"/>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 b="1" dirty="0"/>
              <a:t>Users’ familiarity with a retail inventory system:</a:t>
            </a:r>
            <a:r>
              <a:rPr lang="en" dirty="0"/>
              <a:t> It is unknown exactly just how familiar the users of our system are, however since they have a general idea of the technology and are tech savvy it’s assumed that they’ll have no problem using such a system.</a:t>
            </a:r>
            <a:endParaRPr dirty="0"/>
          </a:p>
          <a:p>
            <a:pPr marL="457200" lvl="0" indent="-342900" rtl="0">
              <a:lnSpc>
                <a:spcPct val="150000"/>
              </a:lnSpc>
              <a:spcBef>
                <a:spcPts val="0"/>
              </a:spcBef>
              <a:spcAft>
                <a:spcPts val="0"/>
              </a:spcAft>
              <a:buSzPts val="1800"/>
              <a:buChar char="●"/>
            </a:pPr>
            <a:r>
              <a:rPr lang="en" b="1" dirty="0"/>
              <a:t>Lack of familiarity with technology: </a:t>
            </a:r>
            <a:r>
              <a:rPr lang="en" dirty="0"/>
              <a:t>The members of the group haven’t built a retail inventory system before, though the technology is quite common.</a:t>
            </a:r>
            <a:endParaRPr dirty="0"/>
          </a:p>
          <a:p>
            <a:pPr marL="457200" lvl="0" indent="-342900" rtl="0">
              <a:lnSpc>
                <a:spcPct val="150000"/>
              </a:lnSpc>
              <a:spcBef>
                <a:spcPts val="0"/>
              </a:spcBef>
              <a:spcAft>
                <a:spcPts val="0"/>
              </a:spcAft>
              <a:buSzPts val="1800"/>
              <a:buChar char="●"/>
            </a:pPr>
            <a:r>
              <a:rPr lang="en" b="1" dirty="0"/>
              <a:t>Project Size: </a:t>
            </a:r>
            <a:r>
              <a:rPr lang="en" dirty="0"/>
              <a:t>7 members</a:t>
            </a:r>
            <a:endParaRPr dirty="0"/>
          </a:p>
          <a:p>
            <a:pPr marL="457200" lvl="0" indent="-342900" rtl="0">
              <a:lnSpc>
                <a:spcPct val="150000"/>
              </a:lnSpc>
              <a:spcBef>
                <a:spcPts val="0"/>
              </a:spcBef>
              <a:spcAft>
                <a:spcPts val="0"/>
              </a:spcAft>
              <a:buSzPts val="1800"/>
              <a:buChar char="●"/>
            </a:pPr>
            <a:r>
              <a:rPr lang="en" b="1" dirty="0"/>
              <a:t>Project Time: </a:t>
            </a:r>
            <a:r>
              <a:rPr lang="en" dirty="0"/>
              <a:t>Near the end of the semester</a:t>
            </a:r>
            <a:endParaRPr dirty="0"/>
          </a:p>
          <a:p>
            <a:pPr marL="457200" lvl="0" indent="-342900" rtl="0">
              <a:lnSpc>
                <a:spcPct val="150000"/>
              </a:lnSpc>
              <a:spcBef>
                <a:spcPts val="0"/>
              </a:spcBef>
              <a:spcAft>
                <a:spcPts val="0"/>
              </a:spcAft>
              <a:buSzPts val="1800"/>
              <a:buChar char="●"/>
            </a:pPr>
            <a:r>
              <a:rPr lang="en" b="1" dirty="0"/>
              <a:t>Compatibility with existing systems</a:t>
            </a:r>
            <a:r>
              <a:rPr lang="en" dirty="0"/>
              <a:t>: No current systems exist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23400" y="498813"/>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Feasibility Analysis - Economic Feasibility</a:t>
            </a:r>
            <a:endParaRPr dirty="0">
              <a:latin typeface="Maiandra GD" panose="020E0502030308020204" pitchFamily="34" charset="0"/>
            </a:endParaRPr>
          </a:p>
        </p:txBody>
      </p:sp>
      <p:sp>
        <p:nvSpPr>
          <p:cNvPr id="98" name="Shape 98"/>
          <p:cNvSpPr txBox="1">
            <a:spLocks noGrp="1"/>
          </p:cNvSpPr>
          <p:nvPr>
            <p:ph type="body" idx="1"/>
          </p:nvPr>
        </p:nvSpPr>
        <p:spPr>
          <a:xfrm>
            <a:off x="623400" y="1727100"/>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 b="1" dirty="0"/>
              <a:t>Costs: </a:t>
            </a:r>
            <a:r>
              <a:rPr lang="en" dirty="0"/>
              <a:t>Roughly 2 hours a week per member. </a:t>
            </a:r>
            <a:endParaRPr dirty="0"/>
          </a:p>
          <a:p>
            <a:pPr marL="457200" lvl="0" indent="-342900" rtl="0">
              <a:lnSpc>
                <a:spcPct val="150000"/>
              </a:lnSpc>
              <a:spcBef>
                <a:spcPts val="0"/>
              </a:spcBef>
              <a:spcAft>
                <a:spcPts val="0"/>
              </a:spcAft>
              <a:buSzPts val="1800"/>
              <a:buChar char="●"/>
            </a:pPr>
            <a:r>
              <a:rPr lang="en" b="1" dirty="0"/>
              <a:t>Benefit: </a:t>
            </a:r>
            <a:r>
              <a:rPr lang="en" dirty="0"/>
              <a:t>A good grade in IS 436. Added experience with various technologies and working in a team to create a project.</a:t>
            </a:r>
            <a:endParaRPr dirty="0"/>
          </a:p>
          <a:p>
            <a:pPr marL="457200" lvl="0" indent="-342900" rtl="0">
              <a:lnSpc>
                <a:spcPct val="150000"/>
              </a:lnSpc>
              <a:spcBef>
                <a:spcPts val="0"/>
              </a:spcBef>
              <a:spcAft>
                <a:spcPts val="0"/>
              </a:spcAft>
              <a:buSzPts val="1800"/>
              <a:buChar char="●"/>
            </a:pPr>
            <a:r>
              <a:rPr lang="en" b="1" dirty="0"/>
              <a:t>Cash Flow: </a:t>
            </a:r>
            <a:r>
              <a:rPr lang="en" dirty="0"/>
              <a:t>None</a:t>
            </a:r>
            <a:endParaRPr dirty="0"/>
          </a:p>
          <a:p>
            <a:pPr marL="457200" lvl="0" indent="-342900">
              <a:lnSpc>
                <a:spcPct val="150000"/>
              </a:lnSpc>
              <a:spcBef>
                <a:spcPts val="0"/>
              </a:spcBef>
              <a:spcAft>
                <a:spcPts val="0"/>
              </a:spcAft>
              <a:buSzPts val="1800"/>
              <a:buChar char="●"/>
            </a:pPr>
            <a:r>
              <a:rPr lang="en" b="1" dirty="0"/>
              <a:t>Financial Viability: </a:t>
            </a:r>
            <a:r>
              <a:rPr lang="en" dirty="0"/>
              <a:t>Completely viable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23400" y="28366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Feasibility Analysis - Organizational Analysis</a:t>
            </a:r>
            <a:endParaRPr dirty="0">
              <a:latin typeface="Maiandra GD" panose="020E0502030308020204" pitchFamily="34" charset="0"/>
            </a:endParaRPr>
          </a:p>
        </p:txBody>
      </p:sp>
      <p:sp>
        <p:nvSpPr>
          <p:cNvPr id="104" name="Shape 104"/>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 b="1" dirty="0"/>
              <a:t>Strategic Alignment: </a:t>
            </a:r>
            <a:r>
              <a:rPr lang="en" dirty="0"/>
              <a:t>The business aims to be successful and efficient at what they do. An inventory management system will help them be just that.</a:t>
            </a:r>
            <a:endParaRPr dirty="0"/>
          </a:p>
          <a:p>
            <a:pPr marL="457200" lvl="0" indent="-342900">
              <a:lnSpc>
                <a:spcPct val="150000"/>
              </a:lnSpc>
              <a:spcBef>
                <a:spcPts val="0"/>
              </a:spcBef>
              <a:spcAft>
                <a:spcPts val="0"/>
              </a:spcAft>
              <a:buSzPts val="1800"/>
              <a:buChar char="●"/>
            </a:pPr>
            <a:r>
              <a:rPr lang="en" b="1" dirty="0"/>
              <a:t>Benefits of System: </a:t>
            </a:r>
            <a:r>
              <a:rPr lang="en" dirty="0"/>
              <a:t>Allow for easier tracking and management of inventory. System will allow for further data analysis to be conducted once large data sets have been processed into the system. This will help upper management with future business decisions.</a:t>
            </a:r>
            <a:endParaRPr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269</TotalTime>
  <Words>753</Words>
  <Application>Microsoft Office PowerPoint</Application>
  <PresentationFormat>On-screen Show (16:9)</PresentationFormat>
  <Paragraphs>53</Paragraphs>
  <Slides>12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Maiandra GD</vt:lpstr>
      <vt:lpstr>Retrospect</vt:lpstr>
      <vt:lpstr>Office Theme</vt:lpstr>
      <vt:lpstr>IS 436 Deliverable 1: Retail Inventory System</vt:lpstr>
      <vt:lpstr>System Introduction</vt:lpstr>
      <vt:lpstr>System Request </vt:lpstr>
      <vt:lpstr>Business Requirements</vt:lpstr>
      <vt:lpstr>Business Value</vt:lpstr>
      <vt:lpstr>Special Issues </vt:lpstr>
      <vt:lpstr>Feasibility Analysis - Technical Feasibility</vt:lpstr>
      <vt:lpstr>Feasibility Analysis - Economic Feasibility</vt:lpstr>
      <vt:lpstr>Feasibility Analysis - Organizational Analysis</vt:lpstr>
      <vt:lpstr>Project Methodology - Scrum</vt:lpstr>
      <vt:lpstr>Why Scrum? </vt:lpstr>
      <vt:lpstr>Work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436 Deliverable 1: Retail Inventory System</dc:title>
  <cp:lastModifiedBy>Justin Chan</cp:lastModifiedBy>
  <cp:revision>17</cp:revision>
  <dcterms:modified xsi:type="dcterms:W3CDTF">2018-02-27T00:06:12Z</dcterms:modified>
</cp:coreProperties>
</file>