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78" r:id="rId3"/>
    <p:sldId id="268" r:id="rId4"/>
    <p:sldId id="257" r:id="rId5"/>
    <p:sldId id="266" r:id="rId6"/>
    <p:sldId id="267" r:id="rId7"/>
    <p:sldId id="258" r:id="rId8"/>
    <p:sldId id="279" r:id="rId9"/>
    <p:sldId id="281" r:id="rId10"/>
    <p:sldId id="280" r:id="rId11"/>
    <p:sldId id="259" r:id="rId12"/>
    <p:sldId id="269" r:id="rId13"/>
    <p:sldId id="270" r:id="rId14"/>
    <p:sldId id="272" r:id="rId15"/>
    <p:sldId id="260" r:id="rId16"/>
    <p:sldId id="261" r:id="rId17"/>
    <p:sldId id="273" r:id="rId18"/>
    <p:sldId id="274" r:id="rId19"/>
    <p:sldId id="262" r:id="rId20"/>
    <p:sldId id="263" r:id="rId21"/>
    <p:sldId id="277"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C739C"/>
    <a:srgbClr val="CFD5EA"/>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2" d="100"/>
          <a:sy n="82"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7C1F7-0443-494D-B547-75115BC4A3D7}" type="datetimeFigureOut">
              <a:rPr lang="en-US" smtClean="0"/>
              <a:t>3/12/2018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DB410-8F52-4C45-9177-938D69BDF7F8}" type="slidenum">
              <a:rPr lang="en-US" smtClean="0"/>
              <a:t>‹#›</a:t>
            </a:fld>
            <a:endParaRPr lang="en-US"/>
          </a:p>
        </p:txBody>
      </p:sp>
    </p:spTree>
    <p:extLst>
      <p:ext uri="{BB962C8B-B14F-4D97-AF65-F5344CB8AC3E}">
        <p14:creationId xmlns:p14="http://schemas.microsoft.com/office/powerpoint/2010/main" val="112077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4081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10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86737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3636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EEAA-4149-4C7E-A7FB-277B69781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34C35-E8F0-470D-A963-0FF01A48E8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963DB0-E281-42FB-B021-831526946F42}"/>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90CC5BE3-8AEC-4DC8-B145-5D10366A4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50BE-D45F-4077-AAD6-25492C8E8A3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25742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B090-91DE-4AB0-B761-D7F17793F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08F65-61AC-4D3A-B81C-CAC69D5A5D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0C154-932E-4F52-89FA-56396F258543}"/>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CEA6C52C-8937-453A-B1D2-D7D177D01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75013-67AD-46B1-91D9-D2139D93B6CA}"/>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512885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37B4-0463-4F4B-BCA3-D77ECBF92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BD600-F1B1-4D63-805E-E55DCFF03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6F019A-BD66-4191-87AD-BB8CF2206087}"/>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EC3D396D-FEEF-49C2-90FD-708B24B4E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E5FF6-67CE-4219-8532-8EC9B2B81ECF}"/>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185257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E5BD-6BFC-4BFB-A6E6-73DCC3BFC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5CB78D-40BC-4314-8FCC-C9C771B53F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9506A4-FD22-4FC0-9834-2E0CD242C2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D97C4-0028-47D9-8941-0360C0AD68EC}"/>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a:extLst>
              <a:ext uri="{FF2B5EF4-FFF2-40B4-BE49-F238E27FC236}">
                <a16:creationId xmlns:a16="http://schemas.microsoft.com/office/drawing/2014/main" id="{32DFB4A6-043A-47E2-A7DB-B14A2EBDB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4EC81-18FB-4112-A63E-6DC3C5F60C1A}"/>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3256009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E217-03BC-4477-89E1-56999623B8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E315D-A9E6-4111-80DB-2EFA89ED1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B46F4A-ECDB-4407-81D1-69B2BDFF2F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0D7771-0FD2-4C9A-99DC-B8405F8C3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20FA2B-BB54-4F8E-B198-7B80B5067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85B0CC-7533-4931-91FF-1F81CAAF05C1}"/>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8" name="Footer Placeholder 7">
            <a:extLst>
              <a:ext uri="{FF2B5EF4-FFF2-40B4-BE49-F238E27FC236}">
                <a16:creationId xmlns:a16="http://schemas.microsoft.com/office/drawing/2014/main" id="{91FF8176-377F-48C5-A892-E95E4B1AD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4E5E8B-B2D7-4D8D-B48C-8BE03BFE957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555967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EA83-15A4-4538-BB1C-D8E872D1C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983A4E-7EA3-4BFD-A48D-E2122360DEA3}"/>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4" name="Footer Placeholder 3">
            <a:extLst>
              <a:ext uri="{FF2B5EF4-FFF2-40B4-BE49-F238E27FC236}">
                <a16:creationId xmlns:a16="http://schemas.microsoft.com/office/drawing/2014/main" id="{74D87C35-8885-4D08-BF4F-4833CE128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ABB4B-BBFF-479B-B62F-731628525DB3}"/>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44688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4FF13-A896-4E9A-AE07-0131C54D61CF}"/>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3" name="Footer Placeholder 2">
            <a:extLst>
              <a:ext uri="{FF2B5EF4-FFF2-40B4-BE49-F238E27FC236}">
                <a16:creationId xmlns:a16="http://schemas.microsoft.com/office/drawing/2014/main" id="{BB43F253-ADA9-4D50-852E-607F10653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3E0267-15E5-4F35-B344-447117C0E9B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327223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BF40-1B7F-48B8-82FB-E3EFDC75F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450269-E6DA-4FE0-84FB-3805EF86C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5A99B-358C-4EF8-836F-B546215EA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F327B3-534A-4D70-AE7F-B8DDBE431768}"/>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a:extLst>
              <a:ext uri="{FF2B5EF4-FFF2-40B4-BE49-F238E27FC236}">
                <a16:creationId xmlns:a16="http://schemas.microsoft.com/office/drawing/2014/main" id="{D6D53FF2-30B1-47E3-B102-12314C441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12C73-15DB-4172-925E-5648929E966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4935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529440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72C7-5F70-44A7-9553-F0FCD9C34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BB18C1-A621-4B4D-9A6E-DF1523F55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55E17-0A3E-4DC5-8DFD-E1F00BE09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8172B3-2ECB-4445-AFC7-A8ABF37DB7C0}"/>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a:extLst>
              <a:ext uri="{FF2B5EF4-FFF2-40B4-BE49-F238E27FC236}">
                <a16:creationId xmlns:a16="http://schemas.microsoft.com/office/drawing/2014/main" id="{8AB41A0E-FB36-4BA5-BEAF-7BB5FF2D1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46D41-94F9-41AD-A4E1-A34DC88B47A9}"/>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587350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31C8-28CE-4328-89D1-4B013CFB5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55E352-DF16-4B8B-BBDA-F5C51E4690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028C9-9B69-4889-ADA8-E926768C2455}"/>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8705F66C-D96C-4618-AE0C-25AFF2C90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FC398-2E22-4C1E-9D17-452AE0AA232E}"/>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89741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2253DD-FB1B-4C09-B4A1-4C7775BAF0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BC7B8F-64E0-4981-830F-3E257B81F3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6E311-0736-43EE-A568-51799CF96393}"/>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6CC314B7-BA3C-4864-939A-5B0033366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EBFCA-9B6D-459E-B34E-8016E460CCA6}"/>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413187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50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07230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B5F2C-09D0-4CE4-B7A1-8E085FDCA34D}"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5639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B5F2C-09D0-4CE4-B7A1-8E085FDCA34D}"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30867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DB5F2C-09D0-4CE4-B7A1-8E085FDCA34D}" type="datetimeFigureOut">
              <a:rPr lang="en-US" smtClean="0"/>
              <a:t>3/12/2018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5754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DB5F2C-09D0-4CE4-B7A1-8E085FDCA34D}" type="datetimeFigureOut">
              <a:rPr lang="en-US" smtClean="0"/>
              <a:t>3/12/2018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1B4764-BBD2-4725-BFA2-C26F2E622E4A}" type="slidenum">
              <a:rPr lang="en-US" smtClean="0"/>
              <a:t>‹#›</a:t>
            </a:fld>
            <a:endParaRPr lang="en-US"/>
          </a:p>
        </p:txBody>
      </p:sp>
    </p:spTree>
    <p:extLst>
      <p:ext uri="{BB962C8B-B14F-4D97-AF65-F5344CB8AC3E}">
        <p14:creationId xmlns:p14="http://schemas.microsoft.com/office/powerpoint/2010/main" val="70267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45491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DB5F2C-09D0-4CE4-B7A1-8E085FDCA34D}" type="datetimeFigureOut">
              <a:rPr lang="en-US" smtClean="0"/>
              <a:t>3/12/2018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1B4764-BBD2-4725-BFA2-C26F2E622E4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597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9DDFB6-CC69-4FDF-B720-35A33CC7A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D0A9A5-BA38-43E5-8015-4C12F254B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54CC3-B9FD-49A8-A34E-2375BC5B0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794A3865-FE7C-4D2E-8933-34A06F8F7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C5175-8C3A-41A0-A71A-0E513DF03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B4764-BBD2-4725-BFA2-C26F2E622E4A}" type="slidenum">
              <a:rPr lang="en-US" smtClean="0"/>
              <a:t>‹#›</a:t>
            </a:fld>
            <a:endParaRPr lang="en-US"/>
          </a:p>
        </p:txBody>
      </p:sp>
    </p:spTree>
    <p:extLst>
      <p:ext uri="{BB962C8B-B14F-4D97-AF65-F5344CB8AC3E}">
        <p14:creationId xmlns:p14="http://schemas.microsoft.com/office/powerpoint/2010/main" val="10475991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irstconcepts.com/increase-revenue/"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1" name="Picture 10">
            <a:extLst>
              <a:ext uri="{FF2B5EF4-FFF2-40B4-BE49-F238E27FC236}">
                <a16:creationId xmlns:a16="http://schemas.microsoft.com/office/drawing/2014/main" id="{E0FFE0A0-43BB-4E4E-B938-8895F25DE748}"/>
              </a:ext>
            </a:extLst>
          </p:cNvPr>
          <p:cNvPicPr>
            <a:picLocks noChangeAspect="1"/>
          </p:cNvPicPr>
          <p:nvPr/>
        </p:nvPicPr>
        <p:blipFill>
          <a:blip r:embed="rId3"/>
          <a:stretch>
            <a:fillRect/>
          </a:stretch>
        </p:blipFill>
        <p:spPr>
          <a:xfrm>
            <a:off x="5464024" y="2074860"/>
            <a:ext cx="2445259" cy="2264128"/>
          </a:xfrm>
          <a:prstGeom prst="rect">
            <a:avLst/>
          </a:prstGeom>
        </p:spPr>
      </p:pic>
      <p:pic>
        <p:nvPicPr>
          <p:cNvPr id="8" name="Picture 7">
            <a:extLst>
              <a:ext uri="{FF2B5EF4-FFF2-40B4-BE49-F238E27FC236}">
                <a16:creationId xmlns:a16="http://schemas.microsoft.com/office/drawing/2014/main" id="{B01F08E3-E82C-497E-A28A-B94625FE56E0}"/>
              </a:ext>
            </a:extLst>
          </p:cNvPr>
          <p:cNvPicPr>
            <a:picLocks noChangeAspect="1"/>
          </p:cNvPicPr>
          <p:nvPr/>
        </p:nvPicPr>
        <p:blipFill>
          <a:blip r:embed="rId4"/>
          <a:stretch>
            <a:fillRect/>
          </a:stretch>
        </p:blipFill>
        <p:spPr>
          <a:xfrm>
            <a:off x="2865858" y="2401628"/>
            <a:ext cx="2598167" cy="1937361"/>
          </a:xfrm>
          <a:prstGeom prst="rect">
            <a:avLst/>
          </a:prstGeom>
        </p:spPr>
      </p:pic>
      <p:sp>
        <p:nvSpPr>
          <p:cNvPr id="54" name="Shape 54"/>
          <p:cNvSpPr txBox="1">
            <a:spLocks noGrp="1"/>
          </p:cNvSpPr>
          <p:nvPr>
            <p:ph type="ctrTitle"/>
          </p:nvPr>
        </p:nvSpPr>
        <p:spPr>
          <a:xfrm>
            <a:off x="1625363" y="157177"/>
            <a:ext cx="10718188" cy="2198340"/>
          </a:xfrm>
          <a:prstGeom prst="rect">
            <a:avLst/>
          </a:prstGeom>
        </p:spPr>
        <p:txBody>
          <a:bodyPr spcFirstLastPara="1" vert="horz" wrap="square" lIns="121900" tIns="121900" rIns="121900" bIns="121900" rtlCol="0" anchor="b" anchorCtr="0">
            <a:noAutofit/>
          </a:bodyPr>
          <a:lstStyle/>
          <a:p>
            <a:pPr>
              <a:spcBef>
                <a:spcPts val="0"/>
              </a:spcBef>
            </a:pPr>
            <a:r>
              <a:rPr lang="en" sz="6400" dirty="0">
                <a:latin typeface="Maiandra GD" panose="020E0502030308020204" pitchFamily="34" charset="0"/>
              </a:rPr>
              <a:t>IS 436 Deliverable 2:</a:t>
            </a:r>
            <a:br>
              <a:rPr lang="en" sz="6400" dirty="0">
                <a:latin typeface="Maiandra GD" panose="020E0502030308020204" pitchFamily="34" charset="0"/>
              </a:rPr>
            </a:br>
            <a:r>
              <a:rPr lang="en" sz="6400" dirty="0">
                <a:latin typeface="Maiandra GD" panose="020E0502030308020204" pitchFamily="34" charset="0"/>
              </a:rPr>
              <a:t>Retail Inventory System</a:t>
            </a:r>
            <a:endParaRPr sz="6400" dirty="0">
              <a:latin typeface="Maiandra GD" panose="020E0502030308020204" pitchFamily="34" charset="0"/>
            </a:endParaRPr>
          </a:p>
        </p:txBody>
      </p:sp>
      <p:sp>
        <p:nvSpPr>
          <p:cNvPr id="55" name="Shape 55"/>
          <p:cNvSpPr txBox="1">
            <a:spLocks noGrp="1"/>
          </p:cNvSpPr>
          <p:nvPr>
            <p:ph type="subTitle" idx="1"/>
          </p:nvPr>
        </p:nvSpPr>
        <p:spPr>
          <a:xfrm>
            <a:off x="2721587" y="4385099"/>
            <a:ext cx="10058400" cy="1143000"/>
          </a:xfrm>
          <a:prstGeom prst="rect">
            <a:avLst/>
          </a:prstGeom>
        </p:spPr>
        <p:txBody>
          <a:bodyPr spcFirstLastPara="1" vert="horz" wrap="square" lIns="121900" tIns="121900" rIns="121900" bIns="121900" rtlCol="0" anchor="t" anchorCtr="0">
            <a:noAutofit/>
          </a:bodyPr>
          <a:lstStyle/>
          <a:p>
            <a:pPr marL="795847" indent="-385224">
              <a:lnSpc>
                <a:spcPct val="115000"/>
              </a:lnSpc>
              <a:spcBef>
                <a:spcPts val="0"/>
              </a:spcBef>
              <a:spcAft>
                <a:spcPts val="0"/>
              </a:spcAft>
              <a:buClr>
                <a:srgbClr val="222222"/>
              </a:buClr>
              <a:buSzPts val="950"/>
              <a:buChar char="●"/>
            </a:pPr>
            <a:r>
              <a:rPr lang="en" sz="1467" dirty="0">
                <a:solidFill>
                  <a:srgbClr val="222222"/>
                </a:solidFill>
              </a:rPr>
              <a:t>Leader </a:t>
            </a:r>
            <a:r>
              <a:rPr lang="en" sz="1467" b="1" dirty="0">
                <a:solidFill>
                  <a:srgbClr val="222222"/>
                </a:solidFill>
              </a:rPr>
              <a:t>Justin Chan</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QA </a:t>
            </a:r>
            <a:r>
              <a:rPr lang="en" sz="1467" b="1" dirty="0">
                <a:solidFill>
                  <a:srgbClr val="222222"/>
                </a:solidFill>
              </a:rPr>
              <a:t>Parmeet Dua						</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Programmer</a:t>
            </a:r>
            <a:r>
              <a:rPr lang="en" sz="1467" b="1" dirty="0">
                <a:solidFill>
                  <a:srgbClr val="222222"/>
                </a:solidFill>
              </a:rPr>
              <a:t> Brandon Nguyen</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Analyst</a:t>
            </a:r>
            <a:r>
              <a:rPr lang="en" sz="1467" b="1" dirty="0">
                <a:solidFill>
                  <a:srgbClr val="222222"/>
                </a:solidFill>
              </a:rPr>
              <a:t> Urgy Eado</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QA Support</a:t>
            </a:r>
            <a:r>
              <a:rPr lang="en" sz="1467" b="1" dirty="0">
                <a:solidFill>
                  <a:srgbClr val="222222"/>
                </a:solidFill>
              </a:rPr>
              <a:t> Jaime Pineda</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Project Manager</a:t>
            </a:r>
            <a:r>
              <a:rPr lang="en" sz="1467" b="1" dirty="0">
                <a:solidFill>
                  <a:srgbClr val="222222"/>
                </a:solidFill>
              </a:rPr>
              <a:t> Rafay Khurram</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Editor</a:t>
            </a:r>
            <a:r>
              <a:rPr lang="en" sz="1467" b="1" dirty="0">
                <a:solidFill>
                  <a:srgbClr val="222222"/>
                </a:solidFill>
              </a:rPr>
              <a:t> Raj Desai</a:t>
            </a:r>
            <a:endParaRPr sz="1467" b="1" dirty="0">
              <a:solidFill>
                <a:srgbClr val="222222"/>
              </a:solidFill>
            </a:endParaRPr>
          </a:p>
          <a:p>
            <a:pPr>
              <a:spcBef>
                <a:spcPts val="0"/>
              </a:spcBef>
              <a:spcAft>
                <a:spcPts val="0"/>
              </a:spcAft>
            </a:pPr>
            <a:endParaRPr sz="1467" dirty="0"/>
          </a:p>
        </p:txBody>
      </p:sp>
    </p:spTree>
    <p:extLst>
      <p:ext uri="{BB962C8B-B14F-4D97-AF65-F5344CB8AC3E}">
        <p14:creationId xmlns:p14="http://schemas.microsoft.com/office/powerpoint/2010/main" val="132984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51DB-D271-4591-A00E-57749A5C212C}"/>
              </a:ext>
            </a:extLst>
          </p:cNvPr>
          <p:cNvSpPr>
            <a:spLocks noGrp="1"/>
          </p:cNvSpPr>
          <p:nvPr>
            <p:ph type="title"/>
          </p:nvPr>
        </p:nvSpPr>
        <p:spPr>
          <a:xfrm>
            <a:off x="1178560" y="2115403"/>
            <a:ext cx="10058400" cy="1450757"/>
          </a:xfrm>
        </p:spPr>
        <p:txBody>
          <a:bodyPr/>
          <a:lstStyle/>
          <a:p>
            <a:r>
              <a:rPr lang="en-US" dirty="0"/>
              <a:t>1B) Observation notes from As-If System</a:t>
            </a:r>
          </a:p>
        </p:txBody>
      </p:sp>
    </p:spTree>
    <p:extLst>
      <p:ext uri="{BB962C8B-B14F-4D97-AF65-F5344CB8AC3E}">
        <p14:creationId xmlns:p14="http://schemas.microsoft.com/office/powerpoint/2010/main" val="279004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263C-A8CE-478F-909B-D267554F191F}"/>
              </a:ext>
            </a:extLst>
          </p:cNvPr>
          <p:cNvSpPr>
            <a:spLocks noGrp="1"/>
          </p:cNvSpPr>
          <p:nvPr>
            <p:ph type="title"/>
          </p:nvPr>
        </p:nvSpPr>
        <p:spPr/>
        <p:txBody>
          <a:bodyPr/>
          <a:lstStyle/>
          <a:p>
            <a:r>
              <a:rPr lang="en-US" dirty="0"/>
              <a:t>		Current Practices</a:t>
            </a:r>
          </a:p>
        </p:txBody>
      </p:sp>
      <p:sp>
        <p:nvSpPr>
          <p:cNvPr id="3" name="Content Placeholder 2">
            <a:extLst>
              <a:ext uri="{FF2B5EF4-FFF2-40B4-BE49-F238E27FC236}">
                <a16:creationId xmlns:a16="http://schemas.microsoft.com/office/drawing/2014/main" id="{9CBF203F-2892-4143-8CC1-DAA5EA62788D}"/>
              </a:ext>
            </a:extLst>
          </p:cNvPr>
          <p:cNvSpPr>
            <a:spLocks noGrp="1"/>
          </p:cNvSpPr>
          <p:nvPr>
            <p:ph idx="1"/>
          </p:nvPr>
        </p:nvSpPr>
        <p:spPr>
          <a:xfrm>
            <a:off x="1391920" y="2231814"/>
            <a:ext cx="10058400" cy="4023360"/>
          </a:xfrm>
        </p:spPr>
        <p:txBody>
          <a:bodyPr/>
          <a:lstStyle/>
          <a:p>
            <a:r>
              <a:rPr lang="en-US" dirty="0"/>
              <a:t>Working with Excel to calculate sale and inventory</a:t>
            </a:r>
          </a:p>
          <a:p>
            <a:r>
              <a:rPr lang="en-US" dirty="0"/>
              <a:t>POS System used to enter price and check out with a credit card machine or cash drawer</a:t>
            </a:r>
          </a:p>
          <a:p>
            <a:r>
              <a:rPr lang="en-US" dirty="0"/>
              <a:t>Inventory Workbook is reviewed to determine product reordering</a:t>
            </a:r>
          </a:p>
          <a:p>
            <a:r>
              <a:rPr lang="en-US" dirty="0"/>
              <a:t>Small businesses utilize the eye test to determine inventory restock</a:t>
            </a:r>
          </a:p>
        </p:txBody>
      </p:sp>
    </p:spTree>
    <p:extLst>
      <p:ext uri="{BB962C8B-B14F-4D97-AF65-F5344CB8AC3E}">
        <p14:creationId xmlns:p14="http://schemas.microsoft.com/office/powerpoint/2010/main" val="76592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A275-1903-48C4-A3A7-AAB163CE60AF}"/>
              </a:ext>
            </a:extLst>
          </p:cNvPr>
          <p:cNvSpPr>
            <a:spLocks noGrp="1"/>
          </p:cNvSpPr>
          <p:nvPr>
            <p:ph type="title"/>
          </p:nvPr>
        </p:nvSpPr>
        <p:spPr/>
        <p:txBody>
          <a:bodyPr/>
          <a:lstStyle/>
          <a:p>
            <a:r>
              <a:rPr lang="en-US" dirty="0"/>
              <a:t>Advantages of As-If System</a:t>
            </a:r>
          </a:p>
        </p:txBody>
      </p:sp>
      <p:sp>
        <p:nvSpPr>
          <p:cNvPr id="3" name="Content Placeholder 2">
            <a:extLst>
              <a:ext uri="{FF2B5EF4-FFF2-40B4-BE49-F238E27FC236}">
                <a16:creationId xmlns:a16="http://schemas.microsoft.com/office/drawing/2014/main" id="{BE684BF1-A5A4-4BF1-A71B-08A4CE5D3C43}"/>
              </a:ext>
            </a:extLst>
          </p:cNvPr>
          <p:cNvSpPr>
            <a:spLocks noGrp="1"/>
          </p:cNvSpPr>
          <p:nvPr>
            <p:ph idx="1"/>
          </p:nvPr>
        </p:nvSpPr>
        <p:spPr>
          <a:xfrm>
            <a:off x="960120" y="2137728"/>
            <a:ext cx="10515600" cy="4351338"/>
          </a:xfrm>
        </p:spPr>
        <p:txBody>
          <a:bodyPr/>
          <a:lstStyle/>
          <a:p>
            <a:pPr marL="0" indent="0">
              <a:buNone/>
            </a:pPr>
            <a:r>
              <a:rPr lang="en-US" dirty="0"/>
              <a:t>Simplicity: </a:t>
            </a:r>
          </a:p>
          <a:p>
            <a:r>
              <a:rPr lang="en-US" dirty="0"/>
              <a:t>Small businesses find manually tracking inventory (Excel, Sheet &amp; Paper) easier due to lack of technological complexity</a:t>
            </a:r>
          </a:p>
          <a:p>
            <a:r>
              <a:rPr lang="en-US" dirty="0"/>
              <a:t>Cut down cost of purchasing and maintenance of system</a:t>
            </a:r>
          </a:p>
          <a:p>
            <a:endParaRPr lang="en-US" dirty="0"/>
          </a:p>
          <a:p>
            <a:pPr marL="0" indent="0">
              <a:buNone/>
            </a:pPr>
            <a:r>
              <a:rPr lang="en-US" dirty="0"/>
              <a:t>Sense of control:</a:t>
            </a:r>
          </a:p>
          <a:p>
            <a:r>
              <a:rPr lang="en-US" dirty="0"/>
              <a:t>Having a tracking system run manually gives business owners, rather than a computer, a greater sense of control over their business</a:t>
            </a:r>
          </a:p>
        </p:txBody>
      </p:sp>
    </p:spTree>
    <p:extLst>
      <p:ext uri="{BB962C8B-B14F-4D97-AF65-F5344CB8AC3E}">
        <p14:creationId xmlns:p14="http://schemas.microsoft.com/office/powerpoint/2010/main" val="390782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5134-A00F-4FFD-AA22-135F30DF7BA3}"/>
              </a:ext>
            </a:extLst>
          </p:cNvPr>
          <p:cNvSpPr>
            <a:spLocks noGrp="1"/>
          </p:cNvSpPr>
          <p:nvPr>
            <p:ph type="title"/>
          </p:nvPr>
        </p:nvSpPr>
        <p:spPr/>
        <p:txBody>
          <a:bodyPr/>
          <a:lstStyle/>
          <a:p>
            <a:r>
              <a:rPr lang="en-US" dirty="0"/>
              <a:t>Disadvantages of Current System</a:t>
            </a:r>
            <a:br>
              <a:rPr lang="en-US" dirty="0"/>
            </a:br>
            <a:endParaRPr lang="en-US" dirty="0"/>
          </a:p>
        </p:txBody>
      </p:sp>
      <p:sp>
        <p:nvSpPr>
          <p:cNvPr id="3" name="Content Placeholder 2">
            <a:extLst>
              <a:ext uri="{FF2B5EF4-FFF2-40B4-BE49-F238E27FC236}">
                <a16:creationId xmlns:a16="http://schemas.microsoft.com/office/drawing/2014/main" id="{CD8C757D-9CF6-405E-8F4C-7948C22CC111}"/>
              </a:ext>
            </a:extLst>
          </p:cNvPr>
          <p:cNvSpPr>
            <a:spLocks noGrp="1"/>
          </p:cNvSpPr>
          <p:nvPr>
            <p:ph idx="1"/>
          </p:nvPr>
        </p:nvSpPr>
        <p:spPr>
          <a:xfrm>
            <a:off x="1097280" y="2140374"/>
            <a:ext cx="10058400" cy="4023360"/>
          </a:xfrm>
        </p:spPr>
        <p:txBody>
          <a:bodyPr/>
          <a:lstStyle/>
          <a:p>
            <a:r>
              <a:rPr lang="en-US" dirty="0"/>
              <a:t>Additional labor: Employees take on the tasks of a computer, such as daily log tracking</a:t>
            </a:r>
          </a:p>
          <a:p>
            <a:endParaRPr lang="en-US" dirty="0"/>
          </a:p>
          <a:p>
            <a:r>
              <a:rPr lang="en-US" dirty="0"/>
              <a:t>Human error: Continuous errors in inventory could cause unnecessary expenses and significant costs </a:t>
            </a:r>
          </a:p>
          <a:p>
            <a:endParaRPr lang="en-US" dirty="0"/>
          </a:p>
          <a:p>
            <a:r>
              <a:rPr lang="en-US" dirty="0"/>
              <a:t>Profit lost: An inventory system would allow for businesses to maximize potential profits through tracking finances, products, and inventory.</a:t>
            </a:r>
          </a:p>
        </p:txBody>
      </p:sp>
    </p:spTree>
    <p:extLst>
      <p:ext uri="{BB962C8B-B14F-4D97-AF65-F5344CB8AC3E}">
        <p14:creationId xmlns:p14="http://schemas.microsoft.com/office/powerpoint/2010/main" val="63866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F0AE6A-BD1C-48C3-BBB3-7AF1AF1C0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0" y="1987408"/>
            <a:ext cx="4358640" cy="3507029"/>
          </a:xfrm>
          <a:prstGeom prst="rect">
            <a:avLst/>
          </a:prstGeom>
        </p:spPr>
      </p:pic>
      <p:sp>
        <p:nvSpPr>
          <p:cNvPr id="2" name="Title 1">
            <a:extLst>
              <a:ext uri="{FF2B5EF4-FFF2-40B4-BE49-F238E27FC236}">
                <a16:creationId xmlns:a16="http://schemas.microsoft.com/office/drawing/2014/main" id="{F224B8B2-53F1-4842-8487-88F242A3D1C5}"/>
              </a:ext>
            </a:extLst>
          </p:cNvPr>
          <p:cNvSpPr>
            <a:spLocks noGrp="1"/>
          </p:cNvSpPr>
          <p:nvPr>
            <p:ph type="title"/>
          </p:nvPr>
        </p:nvSpPr>
        <p:spPr/>
        <p:txBody>
          <a:bodyPr/>
          <a:lstStyle/>
          <a:p>
            <a:r>
              <a:rPr lang="en-US" dirty="0"/>
              <a:t>1C) Questionnaires </a:t>
            </a:r>
          </a:p>
        </p:txBody>
      </p:sp>
      <p:sp>
        <p:nvSpPr>
          <p:cNvPr id="3" name="Content Placeholder 2">
            <a:extLst>
              <a:ext uri="{FF2B5EF4-FFF2-40B4-BE49-F238E27FC236}">
                <a16:creationId xmlns:a16="http://schemas.microsoft.com/office/drawing/2014/main" id="{2412C758-B64A-40A5-A867-10244EF7A9C9}"/>
              </a:ext>
            </a:extLst>
          </p:cNvPr>
          <p:cNvSpPr>
            <a:spLocks noGrp="1"/>
          </p:cNvSpPr>
          <p:nvPr>
            <p:ph idx="1"/>
          </p:nvPr>
        </p:nvSpPr>
        <p:spPr>
          <a:xfrm>
            <a:off x="1239520" y="2099388"/>
            <a:ext cx="9916160" cy="3909526"/>
          </a:xfrm>
        </p:spPr>
        <p:txBody>
          <a:bodyPr>
            <a:normAutofit/>
          </a:bodyPr>
          <a:lstStyle/>
          <a:p>
            <a:pPr marL="0" indent="0">
              <a:buNone/>
            </a:pPr>
            <a:r>
              <a:rPr lang="en-US" dirty="0"/>
              <a:t>Distributed 3/8/18 || Response Rate: 15 minutes </a:t>
            </a:r>
          </a:p>
          <a:p>
            <a:pPr marL="0" indent="0">
              <a:buNone/>
            </a:pPr>
            <a:endParaRPr lang="en-US" dirty="0"/>
          </a:p>
          <a:p>
            <a:pPr marL="514350" indent="-514350">
              <a:buFont typeface="Arial" panose="020B0604020202020204" pitchFamily="34" charset="0"/>
              <a:buAutoNum type="arabicParenR"/>
            </a:pPr>
            <a:r>
              <a:rPr lang="en-US" dirty="0"/>
              <a:t>Do you currently use a manual inventory system?</a:t>
            </a:r>
          </a:p>
          <a:p>
            <a:pPr marL="514350" indent="-514350">
              <a:buFont typeface="Arial" panose="020B0604020202020204" pitchFamily="34" charset="0"/>
              <a:buAutoNum type="arabicParenR"/>
            </a:pPr>
            <a:r>
              <a:rPr lang="en-US" dirty="0"/>
              <a:t>Do you currently have over 20 employees?</a:t>
            </a:r>
          </a:p>
          <a:p>
            <a:pPr marL="514350" indent="-514350">
              <a:buAutoNum type="arabicParenR"/>
            </a:pPr>
            <a:r>
              <a:rPr lang="en-US" dirty="0"/>
              <a:t>Do you have over 20 unique products?</a:t>
            </a:r>
          </a:p>
          <a:p>
            <a:pPr marL="514350" indent="-514350">
              <a:buAutoNum type="arabicParenR"/>
            </a:pPr>
            <a:r>
              <a:rPr lang="en-US" dirty="0"/>
              <a:t>On a scale of 1-5, how important is a user friendly interface?</a:t>
            </a:r>
          </a:p>
          <a:p>
            <a:pPr marL="514350" indent="-514350">
              <a:buAutoNum type="arabicParenR"/>
            </a:pPr>
            <a:r>
              <a:rPr lang="en-US" dirty="0"/>
              <a:t>How did you hear about us?</a:t>
            </a:r>
          </a:p>
          <a:p>
            <a:pPr marL="514350" indent="-514350">
              <a:buAutoNum type="arabicParenR"/>
            </a:pPr>
            <a:endParaRPr lang="en-US" dirty="0"/>
          </a:p>
        </p:txBody>
      </p:sp>
    </p:spTree>
    <p:extLst>
      <p:ext uri="{BB962C8B-B14F-4D97-AF65-F5344CB8AC3E}">
        <p14:creationId xmlns:p14="http://schemas.microsoft.com/office/powerpoint/2010/main" val="15062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A8F6-55AE-4BDD-B471-1C748CB1A6DB}"/>
              </a:ext>
            </a:extLst>
          </p:cNvPr>
          <p:cNvSpPr>
            <a:spLocks noGrp="1"/>
          </p:cNvSpPr>
          <p:nvPr>
            <p:ph type="title"/>
          </p:nvPr>
        </p:nvSpPr>
        <p:spPr>
          <a:xfrm>
            <a:off x="1137920" y="2176363"/>
            <a:ext cx="10058400" cy="1450757"/>
          </a:xfrm>
        </p:spPr>
        <p:txBody>
          <a:bodyPr/>
          <a:lstStyle/>
          <a:p>
            <a:r>
              <a:rPr lang="en-US" dirty="0"/>
              <a:t>1D) Documents used for document analysis</a:t>
            </a:r>
          </a:p>
        </p:txBody>
      </p:sp>
    </p:spTree>
    <p:extLst>
      <p:ext uri="{BB962C8B-B14F-4D97-AF65-F5344CB8AC3E}">
        <p14:creationId xmlns:p14="http://schemas.microsoft.com/office/powerpoint/2010/main" val="78895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3.googleusercontent.com/n6nRIu28tAosfGQ3ND7nDPpevK4l4nY_i_94AXqLoVRh_5wBwy5WaLYJyz30zI2V_S-L5yu2VVZYM32f6SrO3zPRTd8o5XAd1smSIUbZ4PfE58bbNPP72lGTj-g0w7kJAy6qywfR">
            <a:extLst>
              <a:ext uri="{FF2B5EF4-FFF2-40B4-BE49-F238E27FC236}">
                <a16:creationId xmlns:a16="http://schemas.microsoft.com/office/drawing/2014/main" id="{3224E908-C2A7-499F-ACCB-C826A328DA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4968" y="3208421"/>
            <a:ext cx="6521116" cy="3649579"/>
          </a:xfrm>
          <a:prstGeom prst="rect">
            <a:avLst/>
          </a:prstGeom>
          <a:noFill/>
          <a:ln>
            <a:noFill/>
          </a:ln>
        </p:spPr>
      </p:pic>
      <p:sp>
        <p:nvSpPr>
          <p:cNvPr id="2" name="Title 1">
            <a:extLst>
              <a:ext uri="{FF2B5EF4-FFF2-40B4-BE49-F238E27FC236}">
                <a16:creationId xmlns:a16="http://schemas.microsoft.com/office/drawing/2014/main" id="{F4EE8E36-D7B0-49F0-96A9-CF847801BC0D}"/>
              </a:ext>
            </a:extLst>
          </p:cNvPr>
          <p:cNvSpPr>
            <a:spLocks noGrp="1"/>
          </p:cNvSpPr>
          <p:nvPr>
            <p:ph type="title"/>
          </p:nvPr>
        </p:nvSpPr>
        <p:spPr>
          <a:xfrm>
            <a:off x="3453062" y="64168"/>
            <a:ext cx="5578643" cy="1325563"/>
          </a:xfrm>
        </p:spPr>
        <p:txBody>
          <a:bodyPr>
            <a:normAutofit/>
          </a:bodyPr>
          <a:lstStyle/>
          <a:p>
            <a:r>
              <a:rPr lang="en-US" dirty="0"/>
              <a:t>Organizational Chart	</a:t>
            </a:r>
          </a:p>
        </p:txBody>
      </p:sp>
      <p:sp>
        <p:nvSpPr>
          <p:cNvPr id="3" name="Content Placeholder 2">
            <a:extLst>
              <a:ext uri="{FF2B5EF4-FFF2-40B4-BE49-F238E27FC236}">
                <a16:creationId xmlns:a16="http://schemas.microsoft.com/office/drawing/2014/main" id="{252BE0BE-6415-40D1-919C-EE8F66B40C5A}"/>
              </a:ext>
            </a:extLst>
          </p:cNvPr>
          <p:cNvSpPr>
            <a:spLocks noGrp="1"/>
          </p:cNvSpPr>
          <p:nvPr>
            <p:ph idx="1"/>
          </p:nvPr>
        </p:nvSpPr>
        <p:spPr>
          <a:xfrm>
            <a:off x="886326" y="1232068"/>
            <a:ext cx="10515600" cy="4351338"/>
          </a:xfrm>
        </p:spPr>
        <p:txBody>
          <a:bodyPr/>
          <a:lstStyle/>
          <a:p>
            <a:r>
              <a:rPr lang="en-US" dirty="0"/>
              <a:t>When creating a system, we need to keep in mind who will be using our product. By analyzing an existing company’s organization chart, we are able to observe which employee’s/staff will be using our system and provide appropriate training. Additionally, this org chart will aid us in creating a use-case diagram.</a:t>
            </a:r>
          </a:p>
        </p:txBody>
      </p:sp>
    </p:spTree>
    <p:extLst>
      <p:ext uri="{BB962C8B-B14F-4D97-AF65-F5344CB8AC3E}">
        <p14:creationId xmlns:p14="http://schemas.microsoft.com/office/powerpoint/2010/main" val="812056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359B-A539-4C74-B728-7FDF4A648F71}"/>
              </a:ext>
            </a:extLst>
          </p:cNvPr>
          <p:cNvSpPr>
            <a:spLocks noGrp="1"/>
          </p:cNvSpPr>
          <p:nvPr>
            <p:ph type="title"/>
          </p:nvPr>
        </p:nvSpPr>
        <p:spPr>
          <a:xfrm>
            <a:off x="3212431" y="-119749"/>
            <a:ext cx="6316579" cy="1325563"/>
          </a:xfrm>
        </p:spPr>
        <p:txBody>
          <a:bodyPr/>
          <a:lstStyle/>
          <a:p>
            <a:r>
              <a:rPr lang="en-US" dirty="0"/>
              <a:t>Existing Inventory System</a:t>
            </a:r>
          </a:p>
        </p:txBody>
      </p:sp>
      <p:sp>
        <p:nvSpPr>
          <p:cNvPr id="3" name="Content Placeholder 2">
            <a:extLst>
              <a:ext uri="{FF2B5EF4-FFF2-40B4-BE49-F238E27FC236}">
                <a16:creationId xmlns:a16="http://schemas.microsoft.com/office/drawing/2014/main" id="{9A855880-54F2-4884-BC23-4524013CED99}"/>
              </a:ext>
            </a:extLst>
          </p:cNvPr>
          <p:cNvSpPr>
            <a:spLocks noGrp="1"/>
          </p:cNvSpPr>
          <p:nvPr>
            <p:ph idx="1"/>
          </p:nvPr>
        </p:nvSpPr>
        <p:spPr>
          <a:xfrm>
            <a:off x="870284" y="1205814"/>
            <a:ext cx="10515600" cy="1767807"/>
          </a:xfrm>
        </p:spPr>
        <p:txBody>
          <a:bodyPr/>
          <a:lstStyle/>
          <a:p>
            <a:r>
              <a:rPr lang="en-US" dirty="0"/>
              <a:t>When implementing a new system, it helps to analyze any pre-existing system. We are able to determine which features are useful and if any are expendable. We also need to know which data is important when transferring data over from any legacy systems.</a:t>
            </a:r>
          </a:p>
        </p:txBody>
      </p:sp>
      <p:pic>
        <p:nvPicPr>
          <p:cNvPr id="4" name="Picture 3" descr="https://lh6.googleusercontent.com/X_wFLtK4dt-3chsIIQMsfmZ6IUEF_QpDWOxOI5frt0SVcOJDLlo_nBvozAXQHfVhTxeE7OTO_rTbta2FrEdDOwU3XaOlpr4fBL8MaTX-1i7pIE_rJcpr1wDQ70V9cLVnr18mILNT">
            <a:extLst>
              <a:ext uri="{FF2B5EF4-FFF2-40B4-BE49-F238E27FC236}">
                <a16:creationId xmlns:a16="http://schemas.microsoft.com/office/drawing/2014/main" id="{6AA06C98-9CA9-4CF2-BFC2-C04874318B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0562" y="2973621"/>
            <a:ext cx="7752347" cy="3549317"/>
          </a:xfrm>
          <a:prstGeom prst="rect">
            <a:avLst/>
          </a:prstGeom>
          <a:noFill/>
          <a:ln>
            <a:noFill/>
          </a:ln>
        </p:spPr>
      </p:pic>
    </p:spTree>
    <p:extLst>
      <p:ext uri="{BB962C8B-B14F-4D97-AF65-F5344CB8AC3E}">
        <p14:creationId xmlns:p14="http://schemas.microsoft.com/office/powerpoint/2010/main" val="361340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D5D4-88C5-4998-969D-1E17241BD545}"/>
              </a:ext>
            </a:extLst>
          </p:cNvPr>
          <p:cNvSpPr>
            <a:spLocks noGrp="1"/>
          </p:cNvSpPr>
          <p:nvPr>
            <p:ph type="title"/>
          </p:nvPr>
        </p:nvSpPr>
        <p:spPr>
          <a:xfrm>
            <a:off x="3453063" y="-64168"/>
            <a:ext cx="4920916" cy="1325563"/>
          </a:xfrm>
        </p:spPr>
        <p:txBody>
          <a:bodyPr>
            <a:normAutofit fontScale="90000"/>
          </a:bodyPr>
          <a:lstStyle/>
          <a:p>
            <a:r>
              <a:rPr lang="en-US" dirty="0"/>
              <a:t>2) Use Case Analysis</a:t>
            </a:r>
          </a:p>
        </p:txBody>
      </p:sp>
      <p:sp>
        <p:nvSpPr>
          <p:cNvPr id="3" name="Content Placeholder 2">
            <a:extLst>
              <a:ext uri="{FF2B5EF4-FFF2-40B4-BE49-F238E27FC236}">
                <a16:creationId xmlns:a16="http://schemas.microsoft.com/office/drawing/2014/main" id="{76BA02C4-96E6-4609-8E26-B2092820AFB8}"/>
              </a:ext>
            </a:extLst>
          </p:cNvPr>
          <p:cNvSpPr>
            <a:spLocks noGrp="1"/>
          </p:cNvSpPr>
          <p:nvPr>
            <p:ph idx="1"/>
          </p:nvPr>
        </p:nvSpPr>
        <p:spPr>
          <a:xfrm>
            <a:off x="1229360" y="1859280"/>
            <a:ext cx="10962640" cy="4254034"/>
          </a:xfrm>
        </p:spPr>
        <p:txBody>
          <a:bodyPr>
            <a:normAutofit/>
          </a:bodyPr>
          <a:lstStyle/>
          <a:p>
            <a:pPr marL="0" lvl="0" indent="0" fontAlgn="base">
              <a:buNone/>
            </a:pPr>
            <a:r>
              <a:rPr lang="en-US" dirty="0"/>
              <a:t>Suppliers</a:t>
            </a:r>
          </a:p>
          <a:p>
            <a:pPr lvl="1" fontAlgn="base"/>
            <a:r>
              <a:rPr lang="en-US" dirty="0"/>
              <a:t>List all suppliers</a:t>
            </a:r>
          </a:p>
          <a:p>
            <a:pPr lvl="1" fontAlgn="base"/>
            <a:r>
              <a:rPr lang="en-US" dirty="0"/>
              <a:t>List individual supplier and stock they provide</a:t>
            </a:r>
          </a:p>
          <a:p>
            <a:pPr lvl="1" fontAlgn="base"/>
            <a:r>
              <a:rPr lang="en-US" dirty="0"/>
              <a:t>Add supplier</a:t>
            </a:r>
          </a:p>
          <a:p>
            <a:pPr lvl="1" fontAlgn="base"/>
            <a:r>
              <a:rPr lang="en-US" dirty="0"/>
              <a:t>Remove supplier</a:t>
            </a:r>
          </a:p>
          <a:p>
            <a:pPr marL="0" lvl="0" indent="0" fontAlgn="base">
              <a:buNone/>
            </a:pPr>
            <a:r>
              <a:rPr lang="en-US" dirty="0"/>
              <a:t>Analysis</a:t>
            </a:r>
          </a:p>
          <a:p>
            <a:pPr lvl="1" fontAlgn="base"/>
            <a:r>
              <a:rPr lang="en-US" dirty="0"/>
              <a:t>View daily/weekly/monthly/yearly sales of select product in tables / line graph</a:t>
            </a:r>
          </a:p>
          <a:p>
            <a:pPr lvl="1" fontAlgn="base"/>
            <a:r>
              <a:rPr lang="en-US" dirty="0"/>
              <a:t>View daily/weekly/monthly/yearly projection of sales in line graph</a:t>
            </a:r>
          </a:p>
          <a:p>
            <a:pPr lvl="1" fontAlgn="base"/>
            <a:r>
              <a:rPr lang="en-US" dirty="0"/>
              <a:t>View daily/weekly/monthly/yearly purchase of materials  in line graph / tables</a:t>
            </a:r>
          </a:p>
          <a:p>
            <a:pPr lvl="1" fontAlgn="base"/>
            <a:r>
              <a:rPr lang="en-US" dirty="0"/>
              <a:t>View daily/weekly/monthly/yearly projection of materials needed in line graph / tables</a:t>
            </a:r>
          </a:p>
          <a:p>
            <a:pPr lvl="1" fontAlgn="base"/>
            <a:r>
              <a:rPr lang="en-US" dirty="0"/>
              <a:t>Input/change user defined projection algorithms</a:t>
            </a:r>
          </a:p>
          <a:p>
            <a:endParaRPr lang="en-US" dirty="0"/>
          </a:p>
        </p:txBody>
      </p:sp>
    </p:spTree>
    <p:extLst>
      <p:ext uri="{BB962C8B-B14F-4D97-AF65-F5344CB8AC3E}">
        <p14:creationId xmlns:p14="http://schemas.microsoft.com/office/powerpoint/2010/main" val="350284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2234-87AD-4019-8FC4-84A837092A21}"/>
              </a:ext>
            </a:extLst>
          </p:cNvPr>
          <p:cNvSpPr>
            <a:spLocks noGrp="1"/>
          </p:cNvSpPr>
          <p:nvPr>
            <p:ph type="title"/>
          </p:nvPr>
        </p:nvSpPr>
        <p:spPr/>
        <p:txBody>
          <a:bodyPr/>
          <a:lstStyle/>
          <a:p>
            <a:r>
              <a:rPr lang="en-US" dirty="0"/>
              <a:t>Inventory</a:t>
            </a:r>
          </a:p>
        </p:txBody>
      </p:sp>
      <p:sp>
        <p:nvSpPr>
          <p:cNvPr id="3" name="Content Placeholder 2">
            <a:extLst>
              <a:ext uri="{FF2B5EF4-FFF2-40B4-BE49-F238E27FC236}">
                <a16:creationId xmlns:a16="http://schemas.microsoft.com/office/drawing/2014/main" id="{85520574-34D1-4001-83AA-93FA6192FF2D}"/>
              </a:ext>
            </a:extLst>
          </p:cNvPr>
          <p:cNvSpPr>
            <a:spLocks noGrp="1"/>
          </p:cNvSpPr>
          <p:nvPr>
            <p:ph idx="1"/>
          </p:nvPr>
        </p:nvSpPr>
        <p:spPr/>
        <p:txBody>
          <a:bodyPr/>
          <a:lstStyle/>
          <a:p>
            <a:endParaRPr lang="en-US" dirty="0">
              <a:effectLst/>
            </a:endParaRPr>
          </a:p>
          <a:p>
            <a:pPr lvl="1" fontAlgn="base"/>
            <a:r>
              <a:rPr lang="en-US" dirty="0"/>
              <a:t>View inventory (incoming, on hand, and in the process of shipping, by category)</a:t>
            </a:r>
          </a:p>
          <a:p>
            <a:pPr lvl="1" fontAlgn="base"/>
            <a:r>
              <a:rPr lang="en-US" dirty="0"/>
              <a:t>Update count of inventory at hand manually</a:t>
            </a:r>
          </a:p>
          <a:p>
            <a:pPr lvl="1" fontAlgn="base"/>
            <a:r>
              <a:rPr lang="en-US" dirty="0"/>
              <a:t>update count of inventory automatically - when things are purchased, returned, or ordered</a:t>
            </a:r>
          </a:p>
          <a:p>
            <a:pPr lvl="1" fontAlgn="base"/>
            <a:r>
              <a:rPr lang="en-US" dirty="0"/>
              <a:t>View attributes of item (item name, description, image, price, condition: damaged, parts missing, perfect condition, minor)</a:t>
            </a:r>
          </a:p>
          <a:p>
            <a:endParaRPr lang="en-US" dirty="0"/>
          </a:p>
        </p:txBody>
      </p:sp>
    </p:spTree>
    <p:extLst>
      <p:ext uri="{BB962C8B-B14F-4D97-AF65-F5344CB8AC3E}">
        <p14:creationId xmlns:p14="http://schemas.microsoft.com/office/powerpoint/2010/main" val="272972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5FFE-261C-4C7F-94FE-53FEFBD260EE}"/>
              </a:ext>
            </a:extLst>
          </p:cNvPr>
          <p:cNvSpPr>
            <a:spLocks noGrp="1"/>
          </p:cNvSpPr>
          <p:nvPr>
            <p:ph type="title"/>
          </p:nvPr>
        </p:nvSpPr>
        <p:spPr>
          <a:xfrm>
            <a:off x="1148080" y="2034123"/>
            <a:ext cx="10058400" cy="1450757"/>
          </a:xfrm>
        </p:spPr>
        <p:txBody>
          <a:bodyPr/>
          <a:lstStyle/>
          <a:p>
            <a:r>
              <a:rPr lang="en-US" dirty="0"/>
              <a:t>1) Requirements Definition Document</a:t>
            </a:r>
          </a:p>
        </p:txBody>
      </p:sp>
    </p:spTree>
    <p:extLst>
      <p:ext uri="{BB962C8B-B14F-4D97-AF65-F5344CB8AC3E}">
        <p14:creationId xmlns:p14="http://schemas.microsoft.com/office/powerpoint/2010/main" val="2103763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0313168-3E37-4A6A-A818-689EDC1E0408}"/>
              </a:ext>
            </a:extLst>
          </p:cNvPr>
          <p:cNvGraphicFramePr>
            <a:graphicFrameLocks noGrp="1"/>
          </p:cNvGraphicFramePr>
          <p:nvPr>
            <p:extLst>
              <p:ext uri="{D42A27DB-BD31-4B8C-83A1-F6EECF244321}">
                <p14:modId xmlns:p14="http://schemas.microsoft.com/office/powerpoint/2010/main" val="3068435242"/>
              </p:ext>
            </p:extLst>
          </p:nvPr>
        </p:nvGraphicFramePr>
        <p:xfrm>
          <a:off x="440728" y="0"/>
          <a:ext cx="11659832" cy="6476606"/>
        </p:xfrm>
        <a:graphic>
          <a:graphicData uri="http://schemas.openxmlformats.org/drawingml/2006/table">
            <a:tbl>
              <a:tblPr firstRow="1" bandRow="1">
                <a:tableStyleId>{5C22544A-7EE6-4342-B048-85BDC9FD1C3A}</a:tableStyleId>
              </a:tblPr>
              <a:tblGrid>
                <a:gridCol w="985535">
                  <a:extLst>
                    <a:ext uri="{9D8B030D-6E8A-4147-A177-3AD203B41FA5}">
                      <a16:colId xmlns:a16="http://schemas.microsoft.com/office/drawing/2014/main" val="3995702488"/>
                    </a:ext>
                  </a:extLst>
                </a:gridCol>
                <a:gridCol w="1651140">
                  <a:extLst>
                    <a:ext uri="{9D8B030D-6E8A-4147-A177-3AD203B41FA5}">
                      <a16:colId xmlns:a16="http://schemas.microsoft.com/office/drawing/2014/main" val="1834835806"/>
                    </a:ext>
                  </a:extLst>
                </a:gridCol>
                <a:gridCol w="1227766">
                  <a:extLst>
                    <a:ext uri="{9D8B030D-6E8A-4147-A177-3AD203B41FA5}">
                      <a16:colId xmlns:a16="http://schemas.microsoft.com/office/drawing/2014/main" val="2924379608"/>
                    </a:ext>
                  </a:extLst>
                </a:gridCol>
                <a:gridCol w="1368656">
                  <a:extLst>
                    <a:ext uri="{9D8B030D-6E8A-4147-A177-3AD203B41FA5}">
                      <a16:colId xmlns:a16="http://schemas.microsoft.com/office/drawing/2014/main" val="4253913995"/>
                    </a:ext>
                  </a:extLst>
                </a:gridCol>
                <a:gridCol w="1398847">
                  <a:extLst>
                    <a:ext uri="{9D8B030D-6E8A-4147-A177-3AD203B41FA5}">
                      <a16:colId xmlns:a16="http://schemas.microsoft.com/office/drawing/2014/main" val="971374614"/>
                    </a:ext>
                  </a:extLst>
                </a:gridCol>
                <a:gridCol w="1298211">
                  <a:extLst>
                    <a:ext uri="{9D8B030D-6E8A-4147-A177-3AD203B41FA5}">
                      <a16:colId xmlns:a16="http://schemas.microsoft.com/office/drawing/2014/main" val="3198593627"/>
                    </a:ext>
                  </a:extLst>
                </a:gridCol>
                <a:gridCol w="1853585">
                  <a:extLst>
                    <a:ext uri="{9D8B030D-6E8A-4147-A177-3AD203B41FA5}">
                      <a16:colId xmlns:a16="http://schemas.microsoft.com/office/drawing/2014/main" val="1691506298"/>
                    </a:ext>
                  </a:extLst>
                </a:gridCol>
                <a:gridCol w="1361224">
                  <a:extLst>
                    <a:ext uri="{9D8B030D-6E8A-4147-A177-3AD203B41FA5}">
                      <a16:colId xmlns:a16="http://schemas.microsoft.com/office/drawing/2014/main" val="2986361253"/>
                    </a:ext>
                  </a:extLst>
                </a:gridCol>
                <a:gridCol w="257434">
                  <a:extLst>
                    <a:ext uri="{9D8B030D-6E8A-4147-A177-3AD203B41FA5}">
                      <a16:colId xmlns:a16="http://schemas.microsoft.com/office/drawing/2014/main" val="302094302"/>
                    </a:ext>
                  </a:extLst>
                </a:gridCol>
                <a:gridCol w="257434">
                  <a:extLst>
                    <a:ext uri="{9D8B030D-6E8A-4147-A177-3AD203B41FA5}">
                      <a16:colId xmlns:a16="http://schemas.microsoft.com/office/drawing/2014/main" val="1008395565"/>
                    </a:ext>
                  </a:extLst>
                </a:gridCol>
              </a:tblGrid>
              <a:tr h="846696">
                <a:tc>
                  <a:txBody>
                    <a:bodyPr/>
                    <a:lstStyle/>
                    <a:p>
                      <a:pPr marL="0" marR="0">
                        <a:lnSpc>
                          <a:spcPct val="107000"/>
                        </a:lnSpc>
                        <a:spcBef>
                          <a:spcPts val="0"/>
                        </a:spcBef>
                        <a:spcAft>
                          <a:spcPts val="0"/>
                        </a:spcAft>
                      </a:pPr>
                      <a:r>
                        <a:rPr lang="en-US" sz="1100" b="1" dirty="0">
                          <a:solidFill>
                            <a:schemeClr val="bg1"/>
                          </a:solidFill>
                          <a:effectLst/>
                        </a:rPr>
                        <a:t>Name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r>
                        <a:rPr lang="en-US" sz="1400" dirty="0"/>
                        <a:t>List of all suppliers</a:t>
                      </a:r>
                    </a:p>
                  </a:txBody>
                  <a:tcPr/>
                </a:tc>
                <a:tc>
                  <a:txBody>
                    <a:bodyPr/>
                    <a:lstStyle/>
                    <a:p>
                      <a:r>
                        <a:rPr lang="en-US" sz="1400" dirty="0"/>
                        <a:t>View Supplier and their stock</a:t>
                      </a:r>
                    </a:p>
                  </a:txBody>
                  <a:tcPr/>
                </a:tc>
                <a:tc>
                  <a:txBody>
                    <a:bodyPr/>
                    <a:lstStyle/>
                    <a:p>
                      <a:r>
                        <a:rPr lang="en-US" sz="1400" dirty="0"/>
                        <a:t>Add/Remove Supplier</a:t>
                      </a:r>
                    </a:p>
                    <a:p>
                      <a:endParaRPr lang="en-US" sz="1400" dirty="0"/>
                    </a:p>
                  </a:txBody>
                  <a:tcPr/>
                </a:tc>
                <a:tc>
                  <a:txBody>
                    <a:bodyPr/>
                    <a:lstStyle/>
                    <a:p>
                      <a:r>
                        <a:rPr lang="en-US" sz="1400" dirty="0"/>
                        <a:t>View Inventory</a:t>
                      </a:r>
                    </a:p>
                  </a:txBody>
                  <a:tcPr/>
                </a:tc>
                <a:tc>
                  <a:txBody>
                    <a:bodyPr/>
                    <a:lstStyle/>
                    <a:p>
                      <a:r>
                        <a:rPr lang="en-US" sz="1400" dirty="0"/>
                        <a:t>Update Inventory (Manual)</a:t>
                      </a:r>
                    </a:p>
                  </a:txBody>
                  <a:tcPr/>
                </a:tc>
                <a:tc>
                  <a:txBody>
                    <a:bodyPr/>
                    <a:lstStyle/>
                    <a:p>
                      <a:r>
                        <a:rPr lang="en-US" sz="1400" dirty="0"/>
                        <a:t>Update Inventory (Auto)</a:t>
                      </a:r>
                    </a:p>
                  </a:txBody>
                  <a:tcPr/>
                </a:tc>
                <a:tc>
                  <a:txBody>
                    <a:bodyPr/>
                    <a:lstStyle/>
                    <a:p>
                      <a:r>
                        <a:rPr lang="en-US" sz="1400" dirty="0"/>
                        <a:t>View Item Attributes</a:t>
                      </a:r>
                    </a:p>
                  </a:txBody>
                  <a:tcPr/>
                </a:tc>
                <a:tc>
                  <a:txBody>
                    <a:bodyPr/>
                    <a:lstStyle/>
                    <a:p>
                      <a:endParaRPr lang="en-US" sz="1400"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4166667958"/>
                  </a:ext>
                </a:extLst>
              </a:tr>
              <a:tr h="624145">
                <a:tc>
                  <a:txBody>
                    <a:bodyPr/>
                    <a:lstStyle/>
                    <a:p>
                      <a:pPr marL="0" marR="0">
                        <a:lnSpc>
                          <a:spcPct val="107000"/>
                        </a:lnSpc>
                        <a:spcBef>
                          <a:spcPts val="0"/>
                        </a:spcBef>
                        <a:spcAft>
                          <a:spcPts val="0"/>
                        </a:spcAft>
                      </a:pPr>
                      <a:r>
                        <a:rPr lang="en-US" sz="1100" b="1" dirty="0">
                          <a:solidFill>
                            <a:schemeClr val="bg1"/>
                          </a:solidFill>
                          <a:effectLst/>
                        </a:rPr>
                        <a:t>Number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726355181"/>
                  </a:ext>
                </a:extLst>
              </a:tr>
              <a:tr h="1721274">
                <a:tc>
                  <a:txBody>
                    <a:bodyPr/>
                    <a:lstStyle/>
                    <a:p>
                      <a:pPr marL="0" marR="0">
                        <a:lnSpc>
                          <a:spcPct val="107000"/>
                        </a:lnSpc>
                        <a:spcBef>
                          <a:spcPts val="0"/>
                        </a:spcBef>
                        <a:spcAft>
                          <a:spcPts val="0"/>
                        </a:spcAft>
                      </a:pPr>
                      <a:r>
                        <a:rPr lang="en-US" sz="1100" b="1" dirty="0">
                          <a:solidFill>
                            <a:schemeClr val="bg1"/>
                          </a:solidFill>
                          <a:effectLst/>
                        </a:rPr>
                        <a:t>Description</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user will be able to view all of the suppliers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List individual suppliers and stock they provide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supplier will be added or removed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visual of all the  inventory and details of specific items are displayed. Details reveal if the inventory is  incoming, on hand, or in the process of shipping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Allows the user to set the count of specific inventory items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items are added and subtracted automatically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Displays inventory attributes such as item name, description, image, price and  condition (damaged, parts missing, perfect 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968098705"/>
                  </a:ext>
                </a:extLst>
              </a:tr>
              <a:tr h="624145">
                <a:tc>
                  <a:txBody>
                    <a:bodyPr/>
                    <a:lstStyle/>
                    <a:p>
                      <a:pPr marL="0" marR="0">
                        <a:lnSpc>
                          <a:spcPct val="107000"/>
                        </a:lnSpc>
                        <a:spcBef>
                          <a:spcPts val="0"/>
                        </a:spcBef>
                        <a:spcAft>
                          <a:spcPts val="0"/>
                        </a:spcAft>
                      </a:pPr>
                      <a:r>
                        <a:rPr lang="en-US" sz="1100" b="1" dirty="0">
                          <a:solidFill>
                            <a:schemeClr val="bg1"/>
                          </a:solidFill>
                          <a:effectLst/>
                        </a:rPr>
                        <a:t>Priority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258250700"/>
                  </a:ext>
                </a:extLst>
              </a:tr>
              <a:tr h="624145">
                <a:tc>
                  <a:txBody>
                    <a:bodyPr/>
                    <a:lstStyle/>
                    <a:p>
                      <a:pPr marL="0" marR="0">
                        <a:lnSpc>
                          <a:spcPct val="107000"/>
                        </a:lnSpc>
                        <a:spcBef>
                          <a:spcPts val="0"/>
                        </a:spcBef>
                        <a:spcAft>
                          <a:spcPts val="0"/>
                        </a:spcAft>
                      </a:pPr>
                      <a:r>
                        <a:rPr lang="en-US" sz="1100" b="1" dirty="0">
                          <a:solidFill>
                            <a:schemeClr val="bg1"/>
                          </a:solidFill>
                          <a:effectLst/>
                        </a:rPr>
                        <a:t>Actor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179903527"/>
                  </a:ext>
                </a:extLst>
              </a:tr>
              <a:tr h="1399780">
                <a:tc>
                  <a:txBody>
                    <a:bodyPr/>
                    <a:lstStyle/>
                    <a:p>
                      <a:pPr marL="0" marR="0">
                        <a:lnSpc>
                          <a:spcPct val="107000"/>
                        </a:lnSpc>
                        <a:spcBef>
                          <a:spcPts val="0"/>
                        </a:spcBef>
                        <a:spcAft>
                          <a:spcPts val="0"/>
                        </a:spcAft>
                      </a:pPr>
                      <a:r>
                        <a:rPr lang="en-US" sz="1100" b="1" dirty="0">
                          <a:solidFill>
                            <a:schemeClr val="bg1"/>
                          </a:solidFill>
                          <a:effectLst/>
                        </a:rPr>
                        <a:t>Trigger</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suppliers tab and clicks on “View 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clicks on a supplier in the list of suppliers.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supplier tab, clicks on Add/Remove supplier button, then chooses a supplier to add or remove.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inventory tab and clicks “View All”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inventory tab and clicks “Update inventory.” They are then able to set values to specific items.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Inventory is  purchased, returned, or 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viewing all the inventory items, the user clicks on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115307696"/>
                  </a:ext>
                </a:extLst>
              </a:tr>
              <a:tr h="624145">
                <a:tc>
                  <a:txBody>
                    <a:bodyPr/>
                    <a:lstStyle/>
                    <a:p>
                      <a:pPr marL="0" marR="0">
                        <a:lnSpc>
                          <a:spcPct val="107000"/>
                        </a:lnSpc>
                        <a:spcBef>
                          <a:spcPts val="0"/>
                        </a:spcBef>
                        <a:spcAft>
                          <a:spcPts val="0"/>
                        </a:spcAft>
                      </a:pPr>
                      <a:r>
                        <a:rPr lang="en-US" sz="1100" b="1" dirty="0">
                          <a:solidFill>
                            <a:schemeClr val="bg1"/>
                          </a:solidFill>
                          <a:effectLst/>
                        </a:rPr>
                        <a:t>External or internal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614870058"/>
                  </a:ext>
                </a:extLst>
              </a:tr>
            </a:tbl>
          </a:graphicData>
        </a:graphic>
      </p:graphicFrame>
    </p:spTree>
    <p:extLst>
      <p:ext uri="{BB962C8B-B14F-4D97-AF65-F5344CB8AC3E}">
        <p14:creationId xmlns:p14="http://schemas.microsoft.com/office/powerpoint/2010/main" val="3302571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F9031BA4-DB5A-4088-B5F4-E47071D28635}"/>
              </a:ext>
            </a:extLst>
          </p:cNvPr>
          <p:cNvGraphicFramePr>
            <a:graphicFrameLocks noGrp="1"/>
          </p:cNvGraphicFramePr>
          <p:nvPr>
            <p:extLst>
              <p:ext uri="{D42A27DB-BD31-4B8C-83A1-F6EECF244321}">
                <p14:modId xmlns:p14="http://schemas.microsoft.com/office/powerpoint/2010/main" val="1135986077"/>
              </p:ext>
            </p:extLst>
          </p:nvPr>
        </p:nvGraphicFramePr>
        <p:xfrm>
          <a:off x="532168" y="0"/>
          <a:ext cx="11659832" cy="6464330"/>
        </p:xfrm>
        <a:graphic>
          <a:graphicData uri="http://schemas.openxmlformats.org/drawingml/2006/table">
            <a:tbl>
              <a:tblPr firstRow="1" bandRow="1">
                <a:tableStyleId>{5C22544A-7EE6-4342-B048-85BDC9FD1C3A}</a:tableStyleId>
              </a:tblPr>
              <a:tblGrid>
                <a:gridCol w="985535">
                  <a:extLst>
                    <a:ext uri="{9D8B030D-6E8A-4147-A177-3AD203B41FA5}">
                      <a16:colId xmlns:a16="http://schemas.microsoft.com/office/drawing/2014/main" val="1304458678"/>
                    </a:ext>
                  </a:extLst>
                </a:gridCol>
                <a:gridCol w="1651140">
                  <a:extLst>
                    <a:ext uri="{9D8B030D-6E8A-4147-A177-3AD203B41FA5}">
                      <a16:colId xmlns:a16="http://schemas.microsoft.com/office/drawing/2014/main" val="2762454884"/>
                    </a:ext>
                  </a:extLst>
                </a:gridCol>
                <a:gridCol w="1227766">
                  <a:extLst>
                    <a:ext uri="{9D8B030D-6E8A-4147-A177-3AD203B41FA5}">
                      <a16:colId xmlns:a16="http://schemas.microsoft.com/office/drawing/2014/main" val="4103272434"/>
                    </a:ext>
                  </a:extLst>
                </a:gridCol>
                <a:gridCol w="1368656">
                  <a:extLst>
                    <a:ext uri="{9D8B030D-6E8A-4147-A177-3AD203B41FA5}">
                      <a16:colId xmlns:a16="http://schemas.microsoft.com/office/drawing/2014/main" val="2097396272"/>
                    </a:ext>
                  </a:extLst>
                </a:gridCol>
                <a:gridCol w="1398847">
                  <a:extLst>
                    <a:ext uri="{9D8B030D-6E8A-4147-A177-3AD203B41FA5}">
                      <a16:colId xmlns:a16="http://schemas.microsoft.com/office/drawing/2014/main" val="812572669"/>
                    </a:ext>
                  </a:extLst>
                </a:gridCol>
                <a:gridCol w="1298211">
                  <a:extLst>
                    <a:ext uri="{9D8B030D-6E8A-4147-A177-3AD203B41FA5}">
                      <a16:colId xmlns:a16="http://schemas.microsoft.com/office/drawing/2014/main" val="3887460560"/>
                    </a:ext>
                  </a:extLst>
                </a:gridCol>
                <a:gridCol w="1853585">
                  <a:extLst>
                    <a:ext uri="{9D8B030D-6E8A-4147-A177-3AD203B41FA5}">
                      <a16:colId xmlns:a16="http://schemas.microsoft.com/office/drawing/2014/main" val="1821538520"/>
                    </a:ext>
                  </a:extLst>
                </a:gridCol>
                <a:gridCol w="1361224">
                  <a:extLst>
                    <a:ext uri="{9D8B030D-6E8A-4147-A177-3AD203B41FA5}">
                      <a16:colId xmlns:a16="http://schemas.microsoft.com/office/drawing/2014/main" val="4167779053"/>
                    </a:ext>
                  </a:extLst>
                </a:gridCol>
                <a:gridCol w="257434">
                  <a:extLst>
                    <a:ext uri="{9D8B030D-6E8A-4147-A177-3AD203B41FA5}">
                      <a16:colId xmlns:a16="http://schemas.microsoft.com/office/drawing/2014/main" val="1138498966"/>
                    </a:ext>
                  </a:extLst>
                </a:gridCol>
                <a:gridCol w="257434">
                  <a:extLst>
                    <a:ext uri="{9D8B030D-6E8A-4147-A177-3AD203B41FA5}">
                      <a16:colId xmlns:a16="http://schemas.microsoft.com/office/drawing/2014/main" val="3365260579"/>
                    </a:ext>
                  </a:extLst>
                </a:gridCol>
              </a:tblGrid>
              <a:tr h="846696">
                <a:tc>
                  <a:txBody>
                    <a:bodyPr/>
                    <a:lstStyle/>
                    <a:p>
                      <a:pPr marL="0" marR="0">
                        <a:lnSpc>
                          <a:spcPct val="107000"/>
                        </a:lnSpc>
                        <a:spcBef>
                          <a:spcPts val="0"/>
                        </a:spcBef>
                        <a:spcAft>
                          <a:spcPts val="0"/>
                        </a:spcAft>
                      </a:pPr>
                      <a:r>
                        <a:rPr lang="en-US" sz="1100" b="1" dirty="0">
                          <a:solidFill>
                            <a:schemeClr val="bg1"/>
                          </a:solidFill>
                          <a:effectLst/>
                        </a:rPr>
                        <a:t>Name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r>
                        <a:rPr lang="en-US" sz="1200" dirty="0">
                          <a:latin typeface="+mn-lt"/>
                        </a:rPr>
                        <a:t>Input/Update Algorithms</a:t>
                      </a:r>
                    </a:p>
                  </a:txBody>
                  <a:tcPr/>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Supplies Needed Projection</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Supplies Purchase History</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View projection of sales in line graph</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View sales of select product in tables / line graph</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Change Inventory Item attribute</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Add new / delete item</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endParaRPr lang="en-US" sz="1400"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696406723"/>
                  </a:ext>
                </a:extLst>
              </a:tr>
              <a:tr h="624145">
                <a:tc>
                  <a:txBody>
                    <a:bodyPr/>
                    <a:lstStyle/>
                    <a:p>
                      <a:pPr marL="0" marR="0">
                        <a:lnSpc>
                          <a:spcPct val="107000"/>
                        </a:lnSpc>
                        <a:spcBef>
                          <a:spcPts val="0"/>
                        </a:spcBef>
                        <a:spcAft>
                          <a:spcPts val="0"/>
                        </a:spcAft>
                      </a:pPr>
                      <a:r>
                        <a:rPr lang="en-US" sz="1100" b="1" dirty="0">
                          <a:solidFill>
                            <a:schemeClr val="bg1"/>
                          </a:solidFill>
                          <a:effectLst/>
                        </a:rPr>
                        <a:t>Number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58644031"/>
                  </a:ext>
                </a:extLst>
              </a:tr>
              <a:tr h="1721274">
                <a:tc>
                  <a:txBody>
                    <a:bodyPr/>
                    <a:lstStyle/>
                    <a:p>
                      <a:pPr marL="0" marR="0">
                        <a:lnSpc>
                          <a:spcPct val="107000"/>
                        </a:lnSpc>
                        <a:spcBef>
                          <a:spcPts val="0"/>
                        </a:spcBef>
                        <a:spcAft>
                          <a:spcPts val="0"/>
                        </a:spcAft>
                      </a:pPr>
                      <a:r>
                        <a:rPr lang="en-US" sz="1100" b="1" dirty="0">
                          <a:solidFill>
                            <a:schemeClr val="bg1"/>
                          </a:solidFill>
                          <a:effectLst/>
                        </a:rPr>
                        <a:t>Description</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Allows the user to input a user defined algorithm for the projection or sales or materials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Displays daily/weekly/monthly/yearly projection of supplies needed in the form of either a line graph or a 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Displays daily/weekly/monthly/yearly purchase of supplies in the form of either a line graph or a 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Keep track of items projection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Keep track of items depending how often each items need to get checked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will be able to change item name, description, image, price, and condition (damaged, parts missing, perfect condition, minor)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new inventory or delete an inventory item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024350680"/>
                  </a:ext>
                </a:extLst>
              </a:tr>
              <a:tr h="624145">
                <a:tc>
                  <a:txBody>
                    <a:bodyPr/>
                    <a:lstStyle/>
                    <a:p>
                      <a:pPr marL="0" marR="0">
                        <a:lnSpc>
                          <a:spcPct val="107000"/>
                        </a:lnSpc>
                        <a:spcBef>
                          <a:spcPts val="0"/>
                        </a:spcBef>
                        <a:spcAft>
                          <a:spcPts val="0"/>
                        </a:spcAft>
                      </a:pPr>
                      <a:r>
                        <a:rPr lang="en-US" sz="1100" b="1" dirty="0">
                          <a:solidFill>
                            <a:schemeClr val="bg1"/>
                          </a:solidFill>
                          <a:effectLst/>
                        </a:rPr>
                        <a:t>Priority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786129884"/>
                  </a:ext>
                </a:extLst>
              </a:tr>
              <a:tr h="624145">
                <a:tc>
                  <a:txBody>
                    <a:bodyPr/>
                    <a:lstStyle/>
                    <a:p>
                      <a:pPr marL="0" marR="0">
                        <a:lnSpc>
                          <a:spcPct val="107000"/>
                        </a:lnSpc>
                        <a:spcBef>
                          <a:spcPts val="0"/>
                        </a:spcBef>
                        <a:spcAft>
                          <a:spcPts val="0"/>
                        </a:spcAft>
                      </a:pPr>
                      <a:r>
                        <a:rPr lang="en-US" sz="1100" b="1" dirty="0">
                          <a:solidFill>
                            <a:schemeClr val="bg1"/>
                          </a:solidFill>
                          <a:effectLst/>
                        </a:rPr>
                        <a:t>Actor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424330712"/>
                  </a:ext>
                </a:extLst>
              </a:tr>
              <a:tr h="1399780">
                <a:tc>
                  <a:txBody>
                    <a:bodyPr/>
                    <a:lstStyle/>
                    <a:p>
                      <a:pPr marL="0" marR="0">
                        <a:lnSpc>
                          <a:spcPct val="107000"/>
                        </a:lnSpc>
                        <a:spcBef>
                          <a:spcPts val="0"/>
                        </a:spcBef>
                        <a:spcAft>
                          <a:spcPts val="0"/>
                        </a:spcAft>
                      </a:pPr>
                      <a:r>
                        <a:rPr lang="en-US" sz="1100" b="1" dirty="0">
                          <a:solidFill>
                            <a:schemeClr val="bg1"/>
                          </a:solidFill>
                          <a:effectLst/>
                        </a:rPr>
                        <a:t>Trigger</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analysis tab and selects either the “Import algorithm” or “Update algorithm”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analysis tab, selects “Supplies Projection” and selects the time frame they desire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analysis tab, selects “Supplies Purchase History” and selects the period of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right click on products, select projection in graphs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on products, choose tables or graph for view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in the viewing inventory items, user selects in edit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inventory tab and selects either “Add inventory” or “Delete inventory”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771944946"/>
                  </a:ext>
                </a:extLst>
              </a:tr>
              <a:tr h="624145">
                <a:tc>
                  <a:txBody>
                    <a:bodyPr/>
                    <a:lstStyle/>
                    <a:p>
                      <a:pPr marL="0" marR="0">
                        <a:lnSpc>
                          <a:spcPct val="107000"/>
                        </a:lnSpc>
                        <a:spcBef>
                          <a:spcPts val="0"/>
                        </a:spcBef>
                        <a:spcAft>
                          <a:spcPts val="0"/>
                        </a:spcAft>
                      </a:pPr>
                      <a:r>
                        <a:rPr lang="en-US" sz="1100" b="1" dirty="0">
                          <a:solidFill>
                            <a:schemeClr val="bg1"/>
                          </a:solidFill>
                          <a:effectLst/>
                        </a:rPr>
                        <a:t>External or internal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483222366"/>
                  </a:ext>
                </a:extLst>
              </a:tr>
            </a:tbl>
          </a:graphicData>
        </a:graphic>
      </p:graphicFrame>
    </p:spTree>
    <p:extLst>
      <p:ext uri="{BB962C8B-B14F-4D97-AF65-F5344CB8AC3E}">
        <p14:creationId xmlns:p14="http://schemas.microsoft.com/office/powerpoint/2010/main" val="14185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179776-C3D3-4627-A8C0-5724A5A28E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95920" y="2280074"/>
            <a:ext cx="3840480" cy="3680460"/>
          </a:xfrm>
          <a:prstGeom prst="rect">
            <a:avLst/>
          </a:prstGeom>
        </p:spPr>
      </p:pic>
      <p:sp>
        <p:nvSpPr>
          <p:cNvPr id="2" name="Title 1">
            <a:extLst>
              <a:ext uri="{FF2B5EF4-FFF2-40B4-BE49-F238E27FC236}">
                <a16:creationId xmlns:a16="http://schemas.microsoft.com/office/drawing/2014/main" id="{5DA5E2F3-E277-4DE3-8509-71B8ACD845EE}"/>
              </a:ext>
            </a:extLst>
          </p:cNvPr>
          <p:cNvSpPr>
            <a:spLocks noGrp="1"/>
          </p:cNvSpPr>
          <p:nvPr>
            <p:ph type="title"/>
          </p:nvPr>
        </p:nvSpPr>
        <p:spPr/>
        <p:txBody>
          <a:bodyPr/>
          <a:lstStyle/>
          <a:p>
            <a:r>
              <a:rPr lang="en-US" dirty="0"/>
              <a:t>Process – Oriented Functional Requirements</a:t>
            </a:r>
          </a:p>
        </p:txBody>
      </p:sp>
      <p:sp>
        <p:nvSpPr>
          <p:cNvPr id="3" name="Content Placeholder 2">
            <a:extLst>
              <a:ext uri="{FF2B5EF4-FFF2-40B4-BE49-F238E27FC236}">
                <a16:creationId xmlns:a16="http://schemas.microsoft.com/office/drawing/2014/main" id="{9270E613-E4D7-4E4A-B63A-7025F76F71E6}"/>
              </a:ext>
            </a:extLst>
          </p:cNvPr>
          <p:cNvSpPr>
            <a:spLocks noGrp="1"/>
          </p:cNvSpPr>
          <p:nvPr>
            <p:ph idx="1"/>
          </p:nvPr>
        </p:nvSpPr>
        <p:spPr>
          <a:xfrm>
            <a:off x="1097280" y="2631440"/>
            <a:ext cx="6898640" cy="3329094"/>
          </a:xfrm>
        </p:spPr>
        <p:txBody>
          <a:bodyPr/>
          <a:lstStyle/>
          <a:p>
            <a:r>
              <a:rPr lang="en-US" dirty="0"/>
              <a:t>The system must allow employees to insert and delete items The system must check orders for inventory availability. </a:t>
            </a:r>
          </a:p>
          <a:p>
            <a:r>
              <a:rPr lang="en-US" dirty="0"/>
              <a:t>The system must allow employees to sort items into sub categories.</a:t>
            </a:r>
          </a:p>
          <a:p>
            <a:endParaRPr lang="en-US" dirty="0"/>
          </a:p>
        </p:txBody>
      </p:sp>
    </p:spTree>
    <p:extLst>
      <p:ext uri="{BB962C8B-B14F-4D97-AF65-F5344CB8AC3E}">
        <p14:creationId xmlns:p14="http://schemas.microsoft.com/office/powerpoint/2010/main" val="189549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EE5F-8C3E-4FCA-9708-A58BAAAB1724}"/>
              </a:ext>
            </a:extLst>
          </p:cNvPr>
          <p:cNvSpPr>
            <a:spLocks noGrp="1"/>
          </p:cNvSpPr>
          <p:nvPr>
            <p:ph type="title"/>
          </p:nvPr>
        </p:nvSpPr>
        <p:spPr>
          <a:xfrm>
            <a:off x="441960" y="0"/>
            <a:ext cx="11750040" cy="1325563"/>
          </a:xfrm>
        </p:spPr>
        <p:txBody>
          <a:bodyPr/>
          <a:lstStyle/>
          <a:p>
            <a:r>
              <a:rPr lang="en-US" dirty="0"/>
              <a:t>Information – oriented functional requirements:</a:t>
            </a:r>
          </a:p>
        </p:txBody>
      </p:sp>
      <p:sp>
        <p:nvSpPr>
          <p:cNvPr id="3" name="Content Placeholder 2">
            <a:extLst>
              <a:ext uri="{FF2B5EF4-FFF2-40B4-BE49-F238E27FC236}">
                <a16:creationId xmlns:a16="http://schemas.microsoft.com/office/drawing/2014/main" id="{012DEE9B-5D57-4340-8CDC-D5619DEE3FDE}"/>
              </a:ext>
            </a:extLst>
          </p:cNvPr>
          <p:cNvSpPr>
            <a:spLocks noGrp="1"/>
          </p:cNvSpPr>
          <p:nvPr>
            <p:ph idx="1"/>
          </p:nvPr>
        </p:nvSpPr>
        <p:spPr>
          <a:xfrm>
            <a:off x="929640" y="2052637"/>
            <a:ext cx="10515600" cy="4805363"/>
          </a:xfrm>
        </p:spPr>
        <p:txBody>
          <a:bodyPr>
            <a:normAutofit/>
          </a:bodyPr>
          <a:lstStyle/>
          <a:p>
            <a:pPr lvl="0"/>
            <a:r>
              <a:rPr lang="en-US" dirty="0"/>
              <a:t>The system must update the inventory count of numerous items in real time.</a:t>
            </a:r>
          </a:p>
          <a:p>
            <a:pPr lvl="0"/>
            <a:r>
              <a:rPr lang="en-US" dirty="0"/>
              <a:t>The system must keep track of inventory at all company locations and warehouses.</a:t>
            </a:r>
          </a:p>
          <a:p>
            <a:pPr lvl="0"/>
            <a:r>
              <a:rPr lang="en-US" dirty="0"/>
              <a:t>The system should keep track of all company employees.</a:t>
            </a:r>
          </a:p>
          <a:p>
            <a:pPr lvl="0"/>
            <a:r>
              <a:rPr lang="en-US" dirty="0"/>
              <a:t>The system should update and compare the prices of items in real time.</a:t>
            </a:r>
          </a:p>
          <a:p>
            <a:pPr lvl="0"/>
            <a:r>
              <a:rPr lang="en-US" dirty="0"/>
              <a:t>The system should automatically update based on order cycles set by employees.</a:t>
            </a:r>
          </a:p>
          <a:p>
            <a:pPr lvl="0"/>
            <a:r>
              <a:rPr lang="en-US" dirty="0"/>
              <a:t>The system should protect against stock-outs.</a:t>
            </a:r>
          </a:p>
          <a:p>
            <a:endParaRPr lang="en-US" dirty="0"/>
          </a:p>
        </p:txBody>
      </p:sp>
    </p:spTree>
    <p:extLst>
      <p:ext uri="{BB962C8B-B14F-4D97-AF65-F5344CB8AC3E}">
        <p14:creationId xmlns:p14="http://schemas.microsoft.com/office/powerpoint/2010/main" val="366377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F8BE-769E-4774-B097-875E89704CA5}"/>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7B652697-CB09-43AB-81DD-8B5534A68F01}"/>
              </a:ext>
            </a:extLst>
          </p:cNvPr>
          <p:cNvSpPr>
            <a:spLocks noGrp="1"/>
          </p:cNvSpPr>
          <p:nvPr>
            <p:ph idx="1"/>
          </p:nvPr>
        </p:nvSpPr>
        <p:spPr>
          <a:xfrm>
            <a:off x="868680" y="2159000"/>
            <a:ext cx="10642600" cy="3733800"/>
          </a:xfrm>
        </p:spPr>
        <p:txBody>
          <a:bodyPr/>
          <a:lstStyle/>
          <a:p>
            <a:pPr lvl="0"/>
            <a:r>
              <a:rPr lang="en-US" dirty="0"/>
              <a:t>Operational:</a:t>
            </a:r>
          </a:p>
          <a:p>
            <a:pPr lvl="1"/>
            <a:r>
              <a:rPr lang="en-US" dirty="0"/>
              <a:t>The system should be compatible with any web browser.</a:t>
            </a:r>
          </a:p>
          <a:p>
            <a:pPr lvl="1"/>
            <a:r>
              <a:rPr lang="en-US" dirty="0"/>
              <a:t>The system should be accessible on mobile devices.</a:t>
            </a:r>
          </a:p>
          <a:p>
            <a:pPr lvl="0"/>
            <a:r>
              <a:rPr lang="en-US" dirty="0"/>
              <a:t>Performance:</a:t>
            </a:r>
          </a:p>
          <a:p>
            <a:pPr lvl="1"/>
            <a:r>
              <a:rPr lang="en-US" dirty="0"/>
              <a:t>The system should be accessible 24 hours a day and 365 days a year by company employees.</a:t>
            </a:r>
          </a:p>
          <a:p>
            <a:pPr lvl="1"/>
            <a:r>
              <a:rPr lang="en-US" dirty="0"/>
              <a:t>Interactions such as adding items should be quick and seamless.</a:t>
            </a:r>
            <a:endParaRPr lang="en-US" sz="1400" dirty="0"/>
          </a:p>
          <a:p>
            <a:pPr marL="201168" lvl="1" indent="0">
              <a:buNone/>
            </a:pPr>
            <a:r>
              <a:rPr lang="en-US" sz="1800" dirty="0"/>
              <a:t>Security:</a:t>
            </a:r>
          </a:p>
          <a:p>
            <a:pPr lvl="1"/>
            <a:r>
              <a:rPr lang="en-US" sz="1800" dirty="0"/>
              <a:t>All company employees have complete access to the system.</a:t>
            </a:r>
          </a:p>
          <a:p>
            <a:pPr lvl="1"/>
            <a:r>
              <a:rPr lang="en-US" sz="1800" dirty="0"/>
              <a:t>The system includes all available safeguards from security attacks.</a:t>
            </a:r>
          </a:p>
          <a:p>
            <a:endParaRPr lang="en-US" dirty="0"/>
          </a:p>
        </p:txBody>
      </p:sp>
    </p:spTree>
    <p:extLst>
      <p:ext uri="{BB962C8B-B14F-4D97-AF65-F5344CB8AC3E}">
        <p14:creationId xmlns:p14="http://schemas.microsoft.com/office/powerpoint/2010/main" val="280891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F2B0-C8E2-43D9-900E-2CB9716714BD}"/>
              </a:ext>
            </a:extLst>
          </p:cNvPr>
          <p:cNvSpPr>
            <a:spLocks noGrp="1"/>
          </p:cNvSpPr>
          <p:nvPr>
            <p:ph type="title"/>
          </p:nvPr>
        </p:nvSpPr>
        <p:spPr>
          <a:xfrm>
            <a:off x="1727200" y="1739483"/>
            <a:ext cx="10058400" cy="1450757"/>
          </a:xfrm>
        </p:spPr>
        <p:txBody>
          <a:bodyPr/>
          <a:lstStyle/>
          <a:p>
            <a:r>
              <a:rPr lang="en-US" dirty="0"/>
              <a:t>1A) Interview Information	</a:t>
            </a:r>
          </a:p>
        </p:txBody>
      </p:sp>
    </p:spTree>
    <p:extLst>
      <p:ext uri="{BB962C8B-B14F-4D97-AF65-F5344CB8AC3E}">
        <p14:creationId xmlns:p14="http://schemas.microsoft.com/office/powerpoint/2010/main" val="126144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BB57-9967-479E-A025-344FC18CF3C1}"/>
              </a:ext>
            </a:extLst>
          </p:cNvPr>
          <p:cNvSpPr>
            <a:spLocks noGrp="1"/>
          </p:cNvSpPr>
          <p:nvPr>
            <p:ph type="title"/>
          </p:nvPr>
        </p:nvSpPr>
        <p:spPr/>
        <p:txBody>
          <a:bodyPr/>
          <a:lstStyle/>
          <a:p>
            <a:r>
              <a:rPr lang="en-US" dirty="0"/>
              <a:t>Jason Zimmerman – Software Dev.</a:t>
            </a:r>
          </a:p>
        </p:txBody>
      </p:sp>
      <p:sp>
        <p:nvSpPr>
          <p:cNvPr id="3" name="Content Placeholder 2">
            <a:extLst>
              <a:ext uri="{FF2B5EF4-FFF2-40B4-BE49-F238E27FC236}">
                <a16:creationId xmlns:a16="http://schemas.microsoft.com/office/drawing/2014/main" id="{A50AF6AE-2C40-4582-943A-76A54EAA163A}"/>
              </a:ext>
            </a:extLst>
          </p:cNvPr>
          <p:cNvSpPr>
            <a:spLocks noGrp="1"/>
          </p:cNvSpPr>
          <p:nvPr>
            <p:ph idx="1"/>
          </p:nvPr>
        </p:nvSpPr>
        <p:spPr>
          <a:xfrm>
            <a:off x="1097280" y="1737360"/>
            <a:ext cx="10058400" cy="4023360"/>
          </a:xfrm>
        </p:spPr>
        <p:txBody>
          <a:bodyPr/>
          <a:lstStyle/>
          <a:p>
            <a:r>
              <a:rPr lang="en-US" dirty="0"/>
              <a:t>Interview Date: 3/9/18 - Rafay</a:t>
            </a:r>
          </a:p>
          <a:p>
            <a:r>
              <a:rPr lang="en-US" dirty="0"/>
              <a:t>1) What do you want the software to be capable of?</a:t>
            </a:r>
          </a:p>
          <a:p>
            <a:r>
              <a:rPr lang="en-US" dirty="0"/>
              <a:t>2) What would you want to be compatible with the Inventory Management System?</a:t>
            </a:r>
          </a:p>
          <a:p>
            <a:r>
              <a:rPr lang="en-US" dirty="0"/>
              <a:t>3) How should stock-outs be handled?</a:t>
            </a:r>
          </a:p>
          <a:p>
            <a:endParaRPr lang="en-US" dirty="0"/>
          </a:p>
          <a:p>
            <a:r>
              <a:rPr lang="en-US" dirty="0"/>
              <a:t>Summary: The system should be able to track and update store information in real time. There should be a clear and distinct method to input and retrieve data. </a:t>
            </a:r>
          </a:p>
          <a:p>
            <a:endParaRPr lang="en-US" dirty="0"/>
          </a:p>
        </p:txBody>
      </p:sp>
    </p:spTree>
    <p:extLst>
      <p:ext uri="{BB962C8B-B14F-4D97-AF65-F5344CB8AC3E}">
        <p14:creationId xmlns:p14="http://schemas.microsoft.com/office/powerpoint/2010/main" val="221250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264F-33A1-4D63-9698-D2F294D2A53E}"/>
              </a:ext>
            </a:extLst>
          </p:cNvPr>
          <p:cNvSpPr>
            <a:spLocks noGrp="1"/>
          </p:cNvSpPr>
          <p:nvPr>
            <p:ph type="title"/>
          </p:nvPr>
        </p:nvSpPr>
        <p:spPr/>
        <p:txBody>
          <a:bodyPr/>
          <a:lstStyle/>
          <a:p>
            <a:r>
              <a:rPr lang="en-US" dirty="0"/>
              <a:t>Joseph Marquez – Store Manager</a:t>
            </a:r>
          </a:p>
        </p:txBody>
      </p:sp>
      <p:sp>
        <p:nvSpPr>
          <p:cNvPr id="3" name="Content Placeholder 2">
            <a:extLst>
              <a:ext uri="{FF2B5EF4-FFF2-40B4-BE49-F238E27FC236}">
                <a16:creationId xmlns:a16="http://schemas.microsoft.com/office/drawing/2014/main" id="{535B99A9-931D-4107-AB1B-45C93B801EF9}"/>
              </a:ext>
            </a:extLst>
          </p:cNvPr>
          <p:cNvSpPr>
            <a:spLocks noGrp="1"/>
          </p:cNvSpPr>
          <p:nvPr>
            <p:ph idx="1"/>
          </p:nvPr>
        </p:nvSpPr>
        <p:spPr/>
        <p:txBody>
          <a:bodyPr/>
          <a:lstStyle/>
          <a:p>
            <a:r>
              <a:rPr lang="en-US" dirty="0"/>
              <a:t>Interview Date: 3/7/18 - Rafay</a:t>
            </a:r>
          </a:p>
          <a:p>
            <a:r>
              <a:rPr lang="en-US" dirty="0"/>
              <a:t>1) Where would the IMS be accessed?</a:t>
            </a:r>
          </a:p>
          <a:p>
            <a:r>
              <a:rPr lang="en-US" dirty="0"/>
              <a:t>2) How automated would you want the system to be?</a:t>
            </a:r>
          </a:p>
          <a:p>
            <a:r>
              <a:rPr lang="en-US" dirty="0"/>
              <a:t>3)  How long should it be accessible?</a:t>
            </a:r>
          </a:p>
          <a:p>
            <a:pPr marL="0" indent="0">
              <a:buNone/>
            </a:pPr>
            <a:endParaRPr lang="en-US" dirty="0"/>
          </a:p>
          <a:p>
            <a:r>
              <a:rPr lang="en-US" dirty="0"/>
              <a:t>Summary: All users should have a simple method of access, 24/7. A user friendly interface will assure that all employees are capable of utilizing the system to its full capabilities.</a:t>
            </a:r>
          </a:p>
          <a:p>
            <a:endParaRPr lang="en-US" dirty="0"/>
          </a:p>
        </p:txBody>
      </p:sp>
    </p:spTree>
    <p:extLst>
      <p:ext uri="{BB962C8B-B14F-4D97-AF65-F5344CB8AC3E}">
        <p14:creationId xmlns:p14="http://schemas.microsoft.com/office/powerpoint/2010/main" val="367118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65E9-D42D-4321-A130-E381B1DBE48B}"/>
              </a:ext>
            </a:extLst>
          </p:cNvPr>
          <p:cNvSpPr>
            <a:spLocks noGrp="1"/>
          </p:cNvSpPr>
          <p:nvPr>
            <p:ph type="title"/>
          </p:nvPr>
        </p:nvSpPr>
        <p:spPr/>
        <p:txBody>
          <a:bodyPr/>
          <a:lstStyle/>
          <a:p>
            <a:r>
              <a:rPr lang="en-US" dirty="0"/>
              <a:t>Matthew Connors – Sales Representative</a:t>
            </a:r>
          </a:p>
        </p:txBody>
      </p:sp>
      <p:sp>
        <p:nvSpPr>
          <p:cNvPr id="3" name="Content Placeholder 2">
            <a:extLst>
              <a:ext uri="{FF2B5EF4-FFF2-40B4-BE49-F238E27FC236}">
                <a16:creationId xmlns:a16="http://schemas.microsoft.com/office/drawing/2014/main" id="{6B177203-608F-4594-9FE0-BDB82CA0153D}"/>
              </a:ext>
            </a:extLst>
          </p:cNvPr>
          <p:cNvSpPr>
            <a:spLocks noGrp="1"/>
          </p:cNvSpPr>
          <p:nvPr>
            <p:ph idx="1"/>
          </p:nvPr>
        </p:nvSpPr>
        <p:spPr/>
        <p:txBody>
          <a:bodyPr/>
          <a:lstStyle/>
          <a:p>
            <a:r>
              <a:rPr lang="en-US" dirty="0"/>
              <a:t>Interview Date: 3/5/18 - Rafay</a:t>
            </a:r>
          </a:p>
          <a:p>
            <a:r>
              <a:rPr lang="en-US" dirty="0"/>
              <a:t>1) How would you want the system to keep track of your inventory?</a:t>
            </a:r>
          </a:p>
          <a:p>
            <a:r>
              <a:rPr lang="en-US" dirty="0"/>
              <a:t>2) How many subcategories do you expect you will need for your inventory</a:t>
            </a:r>
          </a:p>
          <a:p>
            <a:r>
              <a:rPr lang="en-US" dirty="0"/>
              <a:t>3) What format would more visually appealing?</a:t>
            </a:r>
          </a:p>
          <a:p>
            <a:endParaRPr lang="en-US" dirty="0"/>
          </a:p>
          <a:p>
            <a:r>
              <a:rPr lang="en-US" dirty="0"/>
              <a:t>Summary: Inclusion of subcategories will make it more efficient for users to locate specific inventory. A clear formatting will allow for users to navigate through the system with ease.</a:t>
            </a:r>
          </a:p>
        </p:txBody>
      </p:sp>
    </p:spTree>
    <p:extLst>
      <p:ext uri="{BB962C8B-B14F-4D97-AF65-F5344CB8AC3E}">
        <p14:creationId xmlns:p14="http://schemas.microsoft.com/office/powerpoint/2010/main" val="41684752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350</TotalTime>
  <Words>1454</Words>
  <Application>Microsoft Office PowerPoint</Application>
  <PresentationFormat>Widescreen</PresentationFormat>
  <Paragraphs>213</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Maiandra GD</vt:lpstr>
      <vt:lpstr>Times New Roman</vt:lpstr>
      <vt:lpstr>Retrospect</vt:lpstr>
      <vt:lpstr>Office Theme</vt:lpstr>
      <vt:lpstr>IS 436 Deliverable 2: Retail Inventory System</vt:lpstr>
      <vt:lpstr>1) Requirements Definition Document</vt:lpstr>
      <vt:lpstr>Process – Oriented Functional Requirements</vt:lpstr>
      <vt:lpstr>Information – oriented functional requirements:</vt:lpstr>
      <vt:lpstr>Nonfunctional requirements</vt:lpstr>
      <vt:lpstr>1A) Interview Information </vt:lpstr>
      <vt:lpstr>Jason Zimmerman – Software Dev.</vt:lpstr>
      <vt:lpstr>Joseph Marquez – Store Manager</vt:lpstr>
      <vt:lpstr>Matthew Connors – Sales Representative</vt:lpstr>
      <vt:lpstr>1B) Observation notes from As-If System</vt:lpstr>
      <vt:lpstr>  Current Practices</vt:lpstr>
      <vt:lpstr>Advantages of As-If System</vt:lpstr>
      <vt:lpstr>Disadvantages of Current System </vt:lpstr>
      <vt:lpstr>1C) Questionnaires </vt:lpstr>
      <vt:lpstr>1D) Documents used for document analysis</vt:lpstr>
      <vt:lpstr>Organizational Chart </vt:lpstr>
      <vt:lpstr>Existing Inventory System</vt:lpstr>
      <vt:lpstr>2) Use Case Analysis</vt:lpstr>
      <vt:lpstr>Inventory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2</dc:title>
  <dc:creator>Justin Chan</dc:creator>
  <cp:lastModifiedBy>Justin Chan</cp:lastModifiedBy>
  <cp:revision>60</cp:revision>
  <dcterms:created xsi:type="dcterms:W3CDTF">2018-03-12T17:02:46Z</dcterms:created>
  <dcterms:modified xsi:type="dcterms:W3CDTF">2018-03-12T22:53:19Z</dcterms:modified>
</cp:coreProperties>
</file>