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77" r:id="rId8"/>
    <p:sldId id="260" r:id="rId9"/>
    <p:sldId id="268" r:id="rId10"/>
    <p:sldId id="279" r:id="rId11"/>
    <p:sldId id="261" r:id="rId12"/>
    <p:sldId id="269" r:id="rId13"/>
    <p:sldId id="280" r:id="rId14"/>
    <p:sldId id="270" r:id="rId15"/>
    <p:sldId id="278" r:id="rId16"/>
    <p:sldId id="263" r:id="rId17"/>
    <p:sldId id="281" r:id="rId18"/>
    <p:sldId id="272" r:id="rId19"/>
    <p:sldId id="273" r:id="rId20"/>
    <p:sldId id="282" r:id="rId21"/>
    <p:sldId id="274" r:id="rId22"/>
    <p:sldId id="275" r:id="rId23"/>
    <p:sldId id="276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44D6-FEDB-45C3-9EC2-F12C97C9F17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9A88-C8BB-40D1-A926-428E8F2A2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44D6-FEDB-45C3-9EC2-F12C97C9F17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9A88-C8BB-40D1-A926-428E8F2A2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44D6-FEDB-45C3-9EC2-F12C97C9F17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9A88-C8BB-40D1-A926-428E8F2A2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44D6-FEDB-45C3-9EC2-F12C97C9F17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9A88-C8BB-40D1-A926-428E8F2A2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44D6-FEDB-45C3-9EC2-F12C97C9F17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9A88-C8BB-40D1-A926-428E8F2A2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44D6-FEDB-45C3-9EC2-F12C97C9F17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9A88-C8BB-40D1-A926-428E8F2A2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44D6-FEDB-45C3-9EC2-F12C97C9F17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9A88-C8BB-40D1-A926-428E8F2A2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44D6-FEDB-45C3-9EC2-F12C97C9F17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9A88-C8BB-40D1-A926-428E8F2A2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44D6-FEDB-45C3-9EC2-F12C97C9F17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9A88-C8BB-40D1-A926-428E8F2A2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44D6-FEDB-45C3-9EC2-F12C97C9F17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9A88-C8BB-40D1-A926-428E8F2A21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44D6-FEDB-45C3-9EC2-F12C97C9F17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3F9A88-C8BB-40D1-A926-428E8F2A21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93F9A88-C8BB-40D1-A926-428E8F2A218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A6344D6-FEDB-45C3-9EC2-F12C97C9F173}" type="datetimeFigureOut">
              <a:rPr lang="en-US" smtClean="0"/>
              <a:t>11/28/2016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a-lang.org/api/2.12.0-M4/scala/util/hashing/MurmurHash3" TargetMode="External"/><Relationship Id="rId2" Type="http://schemas.openxmlformats.org/officeDocument/2006/relationships/hyperlink" Target="https://aminer.org/billboard/cit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the ACM Citation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Justin Orr</a:t>
            </a:r>
          </a:p>
          <a:p>
            <a:r>
              <a:rPr lang="en-US" dirty="0" smtClean="0"/>
              <a:t>CSC 570- Big Data Analysis</a:t>
            </a:r>
          </a:p>
          <a:p>
            <a:r>
              <a:rPr lang="en-US" dirty="0" smtClean="0"/>
              <a:t>11/26/2016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7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 Graph: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point, ‘</a:t>
            </a:r>
            <a:r>
              <a:rPr lang="en-US" dirty="0" err="1" smtClean="0"/>
              <a:t>flatData</a:t>
            </a:r>
            <a:r>
              <a:rPr lang="en-US" dirty="0" smtClean="0"/>
              <a:t>’ contains the citation graph.</a:t>
            </a:r>
          </a:p>
          <a:p>
            <a:r>
              <a:rPr lang="en-US" dirty="0" smtClean="0"/>
              <a:t>This is a small portion of ‘</a:t>
            </a:r>
            <a:r>
              <a:rPr lang="en-US" dirty="0" err="1" smtClean="0"/>
              <a:t>flatData</a:t>
            </a:r>
            <a:r>
              <a:rPr lang="en-US" dirty="0" smtClean="0"/>
              <a:t>’: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1681" y="2819399"/>
            <a:ext cx="678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5390879920f70186a0d422a5 	5390877920f70186a0d2ce74</a:t>
            </a:r>
          </a:p>
          <a:p>
            <a:r>
              <a:rPr lang="pt-BR" dirty="0" smtClean="0"/>
              <a:t>5390879920f70186a0d42380 	5390877920f70186a0d2cdc1</a:t>
            </a:r>
          </a:p>
          <a:p>
            <a:r>
              <a:rPr lang="pt-BR" dirty="0" smtClean="0"/>
              <a:t>5390879920f70186a0d42380		5390877f20f70186a0d30e07</a:t>
            </a:r>
          </a:p>
          <a:p>
            <a:r>
              <a:rPr lang="pt-BR" dirty="0" smtClean="0"/>
              <a:t>5390879920f70186a0d42380		5390878a20f70186a0d384d2</a:t>
            </a:r>
          </a:p>
          <a:p>
            <a:r>
              <a:rPr lang="pt-BR" dirty="0" smtClean="0"/>
              <a:t>5390879920f70186a0d42380		5390879220f70186a0d3c3c0</a:t>
            </a:r>
          </a:p>
          <a:p>
            <a:r>
              <a:rPr lang="pt-BR" dirty="0" smtClean="0"/>
              <a:t>5390879920f70186a0d42380		539087e120f70186a0d66016</a:t>
            </a:r>
          </a:p>
          <a:p>
            <a:r>
              <a:rPr lang="pt-BR" dirty="0" smtClean="0"/>
              <a:t>5390879920f70186a0d42380		539087f820f70186a0d72d26</a:t>
            </a:r>
          </a:p>
          <a:p>
            <a:r>
              <a:rPr lang="pt-BR" dirty="0" smtClean="0"/>
              <a:t>5390879920f70186a0d42380		539087f920f70186a0d73335</a:t>
            </a:r>
          </a:p>
          <a:p>
            <a:r>
              <a:rPr lang="pt-BR" dirty="0" smtClean="0"/>
              <a:t>5390879920f70186a0d4237f		5390877f20f70186a0d31044	</a:t>
            </a:r>
          </a:p>
          <a:p>
            <a:r>
              <a:rPr lang="pt-BR" dirty="0" smtClean="0"/>
              <a:t>5390879920f70186a0d4237f		5390879220f70186a0d3c434	</a:t>
            </a:r>
          </a:p>
          <a:p>
            <a:r>
              <a:rPr lang="pt-BR" dirty="0" smtClean="0"/>
              <a:t>5390879920f70186a0d4237f</a:t>
            </a:r>
            <a:r>
              <a:rPr lang="pt-BR" dirty="0"/>
              <a:t>	</a:t>
            </a:r>
            <a:r>
              <a:rPr lang="pt-BR" dirty="0" smtClean="0"/>
              <a:t>	539087e120f70186a0d66016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4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20000" cy="1143000"/>
          </a:xfrm>
        </p:spPr>
        <p:txBody>
          <a:bodyPr/>
          <a:lstStyle/>
          <a:p>
            <a:r>
              <a:rPr lang="en-US" dirty="0"/>
              <a:t>Performing Graph </a:t>
            </a:r>
            <a:r>
              <a:rPr lang="en-US" dirty="0" smtClean="0"/>
              <a:t>Analytics: </a:t>
            </a:r>
            <a:r>
              <a:rPr lang="en-US" sz="2800" dirty="0"/>
              <a:t>Visualizing the In-Degree Distribution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8389" y="1447800"/>
                <a:ext cx="76200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first of two calculations to be run against the citation graph is to visualize the in-degree distribution.</a:t>
                </a:r>
              </a:p>
              <a:p>
                <a:r>
                  <a:rPr lang="en-US" dirty="0" smtClean="0"/>
                  <a:t>The in-degree of a paper is the total number of other papers which link to, or cite, the paper.</a:t>
                </a:r>
              </a:p>
              <a:p>
                <a:r>
                  <a:rPr lang="en-US" dirty="0" smtClean="0"/>
                  <a:t>The in-degree distribution, p(k), is the fraction of papers in the network with a certain in-degree.</a:t>
                </a:r>
              </a:p>
              <a:p>
                <a:r>
                  <a:rPr lang="en-US" dirty="0" smtClean="0"/>
                  <a:t>The mathematical equation for in-degree distribution is: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where ‘n’ is the total number of papers in the citation graph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is the papers in-degree.</a:t>
                </a:r>
              </a:p>
              <a:p>
                <a:r>
                  <a:rPr lang="en-US" dirty="0" smtClean="0"/>
                  <a:t>In order to do this, two libraries: GraphX and MurmurHash3 will be utilized.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389" y="1447800"/>
                <a:ext cx="7620000" cy="4953000"/>
              </a:xfrm>
              <a:blipFill rotWithShape="1">
                <a:blip r:embed="rId2"/>
                <a:stretch>
                  <a:fillRect t="-739" r="-1360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7222" y="4267200"/>
                <a:ext cx="7315200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P(k)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2" y="4267200"/>
                <a:ext cx="7315200" cy="462947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61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sz="4400" dirty="0" smtClean="0"/>
              <a:t>Spark GraphX and MurmurHash3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GraphX is an Apache Spark library which allows for the creation of a graph when given a list of edges.</a:t>
            </a:r>
          </a:p>
          <a:p>
            <a:r>
              <a:rPr lang="en-US" sz="2000" dirty="0" smtClean="0"/>
              <a:t>Edges, in this case, are links from one paper to another. </a:t>
            </a:r>
            <a:r>
              <a:rPr lang="en-US" sz="2000" dirty="0"/>
              <a:t>This is exactly what the citation graph is.</a:t>
            </a:r>
          </a:p>
          <a:p>
            <a:r>
              <a:rPr lang="en-US" sz="2000" dirty="0" smtClean="0"/>
              <a:t>One issue: GraphX requires that each edge be of a Long Datatype.</a:t>
            </a:r>
          </a:p>
          <a:p>
            <a:r>
              <a:rPr lang="en-US" sz="2000" dirty="0" smtClean="0"/>
              <a:t>Since the </a:t>
            </a:r>
            <a:r>
              <a:rPr lang="en-US" sz="2000" dirty="0" err="1" smtClean="0"/>
              <a:t>paper_id’s</a:t>
            </a:r>
            <a:r>
              <a:rPr lang="en-US" sz="2000" dirty="0" smtClean="0"/>
              <a:t> are strings that cannot be directly converted to Long values, they must instead be converted to a unique, but repeated able Long value via hashing.</a:t>
            </a:r>
          </a:p>
          <a:p>
            <a:endParaRPr lang="en-US" sz="2000" dirty="0"/>
          </a:p>
          <a:p>
            <a:r>
              <a:rPr lang="en-US" sz="2000" dirty="0" smtClean="0"/>
              <a:t>MurmurHash3 is a Scala library that implements a well-distributed, non-cryptographic hash method called ‘</a:t>
            </a:r>
            <a:r>
              <a:rPr lang="en-US" sz="2000" dirty="0" err="1" smtClean="0"/>
              <a:t>stringHash</a:t>
            </a:r>
            <a:r>
              <a:rPr lang="en-US" sz="2000" dirty="0" smtClean="0"/>
              <a:t>(String)’</a:t>
            </a:r>
          </a:p>
          <a:p>
            <a:r>
              <a:rPr lang="en-US" sz="2000" dirty="0" smtClean="0"/>
              <a:t>This returns the hash code value of a given string as an Integer, which can easily be converted to a Long Datatype.</a:t>
            </a:r>
          </a:p>
        </p:txBody>
      </p:sp>
    </p:spTree>
    <p:extLst>
      <p:ext uri="{BB962C8B-B14F-4D97-AF65-F5344CB8AC3E}">
        <p14:creationId xmlns:p14="http://schemas.microsoft.com/office/powerpoint/2010/main" val="396504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GraphX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419600"/>
          </a:xfrm>
        </p:spPr>
        <p:txBody>
          <a:bodyPr/>
          <a:lstStyle/>
          <a:p>
            <a:r>
              <a:rPr lang="en-US" sz="2400" dirty="0" smtClean="0"/>
              <a:t>Utilizing these two libraries, the GraphX graph can be created: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Now that the graph is created, the total number of papers (vertices) can be grabbed for the next step.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667000"/>
            <a:ext cx="7010400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hashedData</a:t>
            </a:r>
            <a:r>
              <a:rPr lang="en-US" dirty="0" smtClean="0"/>
              <a:t> = </a:t>
            </a:r>
            <a:r>
              <a:rPr lang="en-US" dirty="0" err="1" smtClean="0"/>
              <a:t>flatData.map</a:t>
            </a:r>
            <a:r>
              <a:rPr lang="en-US" dirty="0" smtClean="0"/>
              <a:t>{ case </a:t>
            </a:r>
            <a:r>
              <a:rPr lang="en-US" dirty="0" err="1" smtClean="0"/>
              <a:t>PaperReference</a:t>
            </a:r>
            <a:r>
              <a:rPr lang="en-US" dirty="0" smtClean="0"/>
              <a:t>(index, reference) =&gt; (MurmurHash3.stringHash(index).</a:t>
            </a:r>
            <a:r>
              <a:rPr lang="en-US" dirty="0" err="1" smtClean="0"/>
              <a:t>toLong</a:t>
            </a:r>
            <a:r>
              <a:rPr lang="en-US" dirty="0" smtClean="0"/>
              <a:t>, MurmurHash3.stringHash(reference).</a:t>
            </a:r>
            <a:r>
              <a:rPr lang="en-US" dirty="0" err="1" smtClean="0"/>
              <a:t>toLong</a:t>
            </a:r>
            <a:r>
              <a:rPr lang="en-US" dirty="0" smtClean="0"/>
              <a:t>) }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graph = </a:t>
            </a:r>
            <a:r>
              <a:rPr lang="en-US" dirty="0" err="1" smtClean="0"/>
              <a:t>Graph.fromEdgeTuples</a:t>
            </a:r>
            <a:r>
              <a:rPr lang="en-US" dirty="0" smtClean="0"/>
              <a:t>(</a:t>
            </a:r>
            <a:r>
              <a:rPr lang="en-US" dirty="0" err="1" smtClean="0"/>
              <a:t>hashedData</a:t>
            </a:r>
            <a:r>
              <a:rPr lang="en-US" dirty="0" smtClean="0"/>
              <a:t>, null) 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vertCount</a:t>
            </a:r>
            <a:r>
              <a:rPr lang="en-US" dirty="0" smtClean="0"/>
              <a:t> = </a:t>
            </a:r>
            <a:r>
              <a:rPr lang="en-US" dirty="0" err="1" smtClean="0"/>
              <a:t>graph.numVertices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0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In-degree sums and in-degree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the In-degree distribution equation, the necessary components are the total number of papers (the stored </a:t>
            </a:r>
            <a:r>
              <a:rPr lang="en-US" sz="2000" dirty="0"/>
              <a:t>value ‘</a:t>
            </a:r>
            <a:r>
              <a:rPr lang="en-US" sz="2000" dirty="0" err="1"/>
              <a:t>vertCount</a:t>
            </a:r>
            <a:r>
              <a:rPr lang="en-US" sz="2000" dirty="0"/>
              <a:t>’ </a:t>
            </a:r>
            <a:r>
              <a:rPr lang="en-US" sz="2000" dirty="0" smtClean="0"/>
              <a:t>), the list of all in-degrees (</a:t>
            </a:r>
            <a:r>
              <a:rPr lang="en-US" sz="2000" dirty="0"/>
              <a:t>a default member of our </a:t>
            </a:r>
            <a:r>
              <a:rPr lang="en-US" sz="2000" dirty="0" smtClean="0"/>
              <a:t>‘graph’ object), and the number of times each in-degree exists.</a:t>
            </a:r>
          </a:p>
          <a:p>
            <a:r>
              <a:rPr lang="en-US" sz="2000" dirty="0" smtClean="0"/>
              <a:t>Therefore, all that needs to be calculated is the number of times each in-degree appears. This can be achieved by mapping each in-degree to a key-value pair of (in-degree, 1) and combining on the new key: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Then it is just a matter of calculating the formula on each of the sums: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267200"/>
            <a:ext cx="708660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indegreeSums</a:t>
            </a:r>
            <a:r>
              <a:rPr lang="en-US" dirty="0" smtClean="0"/>
              <a:t> = </a:t>
            </a:r>
            <a:r>
              <a:rPr lang="en-US" dirty="0" err="1" smtClean="0"/>
              <a:t>graph.inDegrees.map</a:t>
            </a:r>
            <a:r>
              <a:rPr lang="en-US" dirty="0" smtClean="0"/>
              <a:t>{case(</a:t>
            </a:r>
            <a:r>
              <a:rPr lang="en-US" dirty="0" err="1" smtClean="0"/>
              <a:t>node,indegree</a:t>
            </a:r>
            <a:r>
              <a:rPr lang="en-US" dirty="0" smtClean="0"/>
              <a:t>)=&gt;(</a:t>
            </a:r>
            <a:r>
              <a:rPr lang="en-US" dirty="0" err="1" smtClean="0"/>
              <a:t>indegree</a:t>
            </a:r>
            <a:r>
              <a:rPr lang="en-US" dirty="0" smtClean="0"/>
              <a:t>, 1)} .</a:t>
            </a:r>
            <a:r>
              <a:rPr lang="en-US" dirty="0" err="1" smtClean="0"/>
              <a:t>reduceByKey</a:t>
            </a:r>
            <a:r>
              <a:rPr lang="en-US" dirty="0" smtClean="0"/>
              <a:t>((v1,v2)=&gt;v1+v2)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943600"/>
            <a:ext cx="70866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indegreeDist</a:t>
            </a:r>
            <a:r>
              <a:rPr lang="en-US" dirty="0" smtClean="0"/>
              <a:t> = </a:t>
            </a:r>
            <a:r>
              <a:rPr lang="en-US" dirty="0" err="1" smtClean="0"/>
              <a:t>indegreeSums.map</a:t>
            </a:r>
            <a:r>
              <a:rPr lang="en-US" dirty="0" smtClean="0"/>
              <a:t>{ case(</a:t>
            </a:r>
            <a:r>
              <a:rPr lang="en-US" dirty="0" err="1" smtClean="0"/>
              <a:t>indegree,sum</a:t>
            </a:r>
            <a:r>
              <a:rPr lang="en-US" dirty="0" smtClean="0"/>
              <a:t>)=&gt;(</a:t>
            </a:r>
            <a:r>
              <a:rPr lang="en-US" dirty="0" err="1" smtClean="0"/>
              <a:t>indegree,sum.toDouble</a:t>
            </a:r>
            <a:r>
              <a:rPr lang="en-US" dirty="0" smtClean="0"/>
              <a:t>/</a:t>
            </a:r>
            <a:r>
              <a:rPr lang="en-US" dirty="0" err="1" smtClean="0"/>
              <a:t>vertCount.toDouble</a:t>
            </a:r>
            <a:r>
              <a:rPr lang="en-US" dirty="0" smtClean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69139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dirty="0" smtClean="0"/>
              <a:t>This calculation results in the overall in-degree distribution for every paper in the citation graph: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38401"/>
            <a:ext cx="5181600" cy="372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Graph Analytics: </a:t>
            </a:r>
            <a:r>
              <a:rPr lang="en-US" sz="2800" dirty="0" smtClean="0"/>
              <a:t>Implementing a weighted page rank algorithm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last calculation </a:t>
            </a:r>
            <a:r>
              <a:rPr lang="en-US" dirty="0"/>
              <a:t>to be run against the citation graph </a:t>
            </a:r>
            <a:r>
              <a:rPr lang="en-US" dirty="0" smtClean="0"/>
              <a:t>is to implement a weighted page rank algorithm.</a:t>
            </a:r>
          </a:p>
          <a:p>
            <a:r>
              <a:rPr lang="en-US" dirty="0" smtClean="0"/>
              <a:t>This algorithm will be used to find the top ten most influential papers in the network.</a:t>
            </a:r>
          </a:p>
          <a:p>
            <a:r>
              <a:rPr lang="en-US" dirty="0" smtClean="0"/>
              <a:t>The weighted page rank algorithm measures the importance of a page by the importance of other pages that are linked to it.</a:t>
            </a:r>
          </a:p>
          <a:p>
            <a:r>
              <a:rPr lang="en-US" dirty="0" smtClean="0"/>
              <a:t>It is an extension of the standard page rank algorithm, which takes into account the importance of in-links and out-links of a page and distributes rank scores based on the popularity of a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2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Page Rank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weighted page rank, PR(u) of a paper ‘u’ is calculated as: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 is a constant value set at .85</a:t>
            </a:r>
          </a:p>
          <a:p>
            <a:r>
              <a:rPr lang="en-US" dirty="0" smtClean="0"/>
              <a:t>N is the total number of papers in the citation network</a:t>
            </a:r>
          </a:p>
          <a:p>
            <a:r>
              <a:rPr lang="en-US" dirty="0" smtClean="0"/>
              <a:t>in(u) is the set of all nodes which link to node u</a:t>
            </a:r>
          </a:p>
          <a:p>
            <a:r>
              <a:rPr lang="en-US" dirty="0" smtClean="0"/>
              <a:t>W</a:t>
            </a:r>
            <a:r>
              <a:rPr lang="en-US" baseline="30000" dirty="0" smtClean="0"/>
              <a:t>in</a:t>
            </a:r>
            <a:r>
              <a:rPr lang="en-US" dirty="0" smtClean="0"/>
              <a:t> </a:t>
            </a:r>
            <a:r>
              <a:rPr lang="en-US" dirty="0"/>
              <a:t>is the in-weight of link(</a:t>
            </a:r>
            <a:r>
              <a:rPr lang="en-US" dirty="0" err="1"/>
              <a:t>v,u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</a:t>
            </a:r>
            <a:r>
              <a:rPr lang="en-US" baseline="30000" dirty="0" err="1" smtClean="0"/>
              <a:t>out</a:t>
            </a:r>
            <a:r>
              <a:rPr lang="en-US" dirty="0" smtClean="0"/>
              <a:t> </a:t>
            </a:r>
            <a:r>
              <a:rPr lang="en-US" dirty="0"/>
              <a:t>is the out-weight of link(</a:t>
            </a:r>
            <a:r>
              <a:rPr lang="en-US" dirty="0" err="1"/>
              <a:t>v,u</a:t>
            </a:r>
            <a:r>
              <a:rPr lang="en-US" dirty="0" smtClean="0"/>
              <a:t>)</a:t>
            </a:r>
          </a:p>
          <a:p>
            <a:r>
              <a:rPr lang="en-US" dirty="0" smtClean="0"/>
              <a:t>W</a:t>
            </a:r>
            <a:r>
              <a:rPr lang="en-US" baseline="30000" dirty="0" smtClean="0"/>
              <a:t>in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W</a:t>
            </a:r>
            <a:r>
              <a:rPr lang="en-US" baseline="30000" dirty="0" err="1" smtClean="0"/>
              <a:t>out</a:t>
            </a:r>
            <a:r>
              <a:rPr lang="en-US" dirty="0" smtClean="0"/>
              <a:t> </a:t>
            </a:r>
            <a:r>
              <a:rPr lang="en-US" dirty="0"/>
              <a:t>are calculated by: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09600" y="2173173"/>
                <a:ext cx="7239000" cy="49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PR(u)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/>
                        </m:ctrlPr>
                      </m:fPr>
                      <m:num>
                        <m:r>
                          <a:rPr lang="en-US" b="1" i="1"/>
                          <m:t>𝟏</m:t>
                        </m:r>
                        <m:r>
                          <a:rPr lang="en-US" b="1" i="1"/>
                          <m:t>−</m:t>
                        </m:r>
                        <m:r>
                          <a:rPr lang="en-US" b="1" i="1"/>
                          <m:t>𝒅</m:t>
                        </m:r>
                      </m:num>
                      <m:den>
                        <m:r>
                          <a:rPr lang="en-US" b="1" i="1"/>
                          <m:t>𝑵</m:t>
                        </m:r>
                      </m:den>
                    </m:f>
                  </m:oMath>
                </a14:m>
                <a:r>
                  <a:rPr lang="en-US" b="1" dirty="0"/>
                  <a:t> + d 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b="1" i="1"/>
                        </m:ctrlPr>
                      </m:naryPr>
                      <m:sub>
                        <m:r>
                          <a:rPr lang="en-US" b="1" i="1"/>
                          <m:t>𝒗</m:t>
                        </m:r>
                        <m:r>
                          <a:rPr lang="en-US" b="1" i="1"/>
                          <m:t>∈</m:t>
                        </m:r>
                        <m:r>
                          <a:rPr lang="en-US" b="1" i="1"/>
                          <m:t>𝒊𝒏</m:t>
                        </m:r>
                        <m:r>
                          <a:rPr lang="en-US" b="1" i="1"/>
                          <m:t>(</m:t>
                        </m:r>
                        <m:r>
                          <a:rPr lang="en-US" b="1" i="1"/>
                          <m:t>𝒖</m:t>
                        </m:r>
                        <m:r>
                          <a:rPr lang="en-US" b="1" i="1"/>
                          <m:t>)</m:t>
                        </m:r>
                      </m:sub>
                      <m:sup/>
                      <m:e>
                        <m:r>
                          <a:rPr lang="en-US" b="1" i="1"/>
                          <m:t>𝑷𝑹</m:t>
                        </m:r>
                        <m:d>
                          <m:dPr>
                            <m:ctrlPr>
                              <a:rPr lang="en-US" b="1" i="1"/>
                            </m:ctrlPr>
                          </m:dPr>
                          <m:e>
                            <m:r>
                              <a:rPr lang="en-US" b="1" i="1"/>
                              <m:t>𝒗</m:t>
                            </m:r>
                          </m:e>
                        </m:d>
                        <m:r>
                          <a:rPr lang="en-US" b="1" i="1"/>
                          <m:t>∗ </m:t>
                        </m:r>
                        <m:sSubSup>
                          <m:sSubSupPr>
                            <m:ctrlPr>
                              <a:rPr lang="en-US" b="1" i="1"/>
                            </m:ctrlPr>
                          </m:sSubSupPr>
                          <m:e>
                            <m:r>
                              <a:rPr lang="en-US" b="1" i="1"/>
                              <m:t>𝑾</m:t>
                            </m:r>
                          </m:e>
                          <m:sub>
                            <m:r>
                              <a:rPr lang="en-US" b="1" i="1"/>
                              <m:t>(</m:t>
                            </m:r>
                            <m:r>
                              <a:rPr lang="en-US" b="1" i="1"/>
                              <m:t>𝒗</m:t>
                            </m:r>
                            <m:r>
                              <a:rPr lang="en-US" b="1" i="1"/>
                              <m:t>,</m:t>
                            </m:r>
                            <m:r>
                              <a:rPr lang="en-US" b="1" i="1"/>
                              <m:t>𝒖</m:t>
                            </m:r>
                            <m:r>
                              <a:rPr lang="en-US" b="1" i="1"/>
                              <m:t>)</m:t>
                            </m:r>
                          </m:sub>
                          <m:sup>
                            <m:r>
                              <a:rPr lang="en-US" b="1" i="1"/>
                              <m:t>𝒊𝒏</m:t>
                            </m:r>
                          </m:sup>
                        </m:sSubSup>
                      </m:e>
                    </m:nary>
                    <m:r>
                      <a:rPr lang="en-US" b="1" i="1"/>
                      <m:t>∗</m:t>
                    </m:r>
                    <m:sSubSup>
                      <m:sSubSupPr>
                        <m:ctrlPr>
                          <a:rPr lang="en-US" b="1" i="1"/>
                        </m:ctrlPr>
                      </m:sSubSup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(</m:t>
                        </m:r>
                        <m:r>
                          <a:rPr lang="en-US" b="1" i="1"/>
                          <m:t>𝒗</m:t>
                        </m:r>
                        <m:r>
                          <a:rPr lang="en-US" b="1" i="1"/>
                          <m:t>,</m:t>
                        </m:r>
                        <m:r>
                          <a:rPr lang="en-US" b="1" i="1"/>
                          <m:t>𝒖</m:t>
                        </m:r>
                        <m:r>
                          <a:rPr lang="en-US" b="1" i="1"/>
                          <m:t>)</m:t>
                        </m:r>
                      </m:sub>
                      <m:sup>
                        <m:r>
                          <a:rPr lang="en-US" b="1" i="1"/>
                          <m:t>𝒐𝒖𝒕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73173"/>
                <a:ext cx="7239000" cy="495328"/>
              </a:xfrm>
              <a:prstGeom prst="rect">
                <a:avLst/>
              </a:prstGeom>
              <a:blipFill rotWithShape="1">
                <a:blip r:embed="rId2"/>
                <a:stretch>
                  <a:fillRect t="-74390" b="-1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09600" y="5354595"/>
                <a:ext cx="7239000" cy="580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/>
                        </m:ctrlPr>
                      </m:sSubSup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(</m:t>
                        </m:r>
                        <m:r>
                          <a:rPr lang="en-US" b="1" i="1"/>
                          <m:t>𝒗</m:t>
                        </m:r>
                        <m:r>
                          <a:rPr lang="en-US" b="1" i="1"/>
                          <m:t>,</m:t>
                        </m:r>
                        <m:r>
                          <a:rPr lang="en-US" b="1" i="1"/>
                          <m:t>𝒖</m:t>
                        </m:r>
                        <m:r>
                          <a:rPr lang="en-US" b="1" i="1"/>
                          <m:t>)</m:t>
                        </m:r>
                      </m:sub>
                      <m:sup>
                        <m:r>
                          <a:rPr lang="en-US" b="1" i="1"/>
                          <m:t>𝒊𝒏</m:t>
                        </m:r>
                      </m:sup>
                    </m:sSubSup>
                  </m:oMath>
                </a14:m>
                <a:r>
                  <a:rPr lang="en-US" b="1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/>
                        </m:ctrlPr>
                      </m:fPr>
                      <m:num>
                        <m:r>
                          <a:rPr lang="en-US" b="1" i="1"/>
                          <m:t>#</m:t>
                        </m:r>
                        <m:r>
                          <a:rPr lang="en-US" b="1" i="1"/>
                          <m:t>𝒊𝒏𝒍𝒊𝒏𝒌𝒔</m:t>
                        </m:r>
                        <m:r>
                          <a:rPr lang="en-US" b="1" i="1"/>
                          <m:t>(</m:t>
                        </m:r>
                        <m:r>
                          <a:rPr lang="en-US" b="1" i="1"/>
                          <m:t>𝒖</m:t>
                        </m:r>
                        <m:r>
                          <a:rPr lang="en-US" b="1" i="1"/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b="1" i="1"/>
                            </m:ctrlPr>
                          </m:naryPr>
                          <m:sub>
                            <m:r>
                              <a:rPr lang="en-US" b="1" i="1"/>
                              <m:t>𝒌</m:t>
                            </m:r>
                            <m:r>
                              <a:rPr lang="en-US" b="1" i="1"/>
                              <m:t>∈</m:t>
                            </m:r>
                            <m:r>
                              <a:rPr lang="en-US" b="1" i="1"/>
                              <m:t>𝒐𝒖𝒕</m:t>
                            </m:r>
                            <m:r>
                              <a:rPr lang="en-US" b="1" i="1"/>
                              <m:t>(</m:t>
                            </m:r>
                            <m:r>
                              <a:rPr lang="en-US" b="1" i="1"/>
                              <m:t>𝒗</m:t>
                            </m:r>
                            <m:r>
                              <a:rPr lang="en-US" b="1" i="1"/>
                              <m:t>)</m:t>
                            </m:r>
                          </m:sub>
                          <m:sup/>
                          <m:e>
                            <m:r>
                              <a:rPr lang="en-US" b="1" i="1"/>
                              <m:t>#</m:t>
                            </m:r>
                            <m:r>
                              <a:rPr lang="en-US" b="1" i="1"/>
                              <m:t>𝒊𝒏𝒍𝒊𝒏𝒌𝒔</m:t>
                            </m:r>
                            <m:r>
                              <a:rPr lang="en-US" b="1" i="1"/>
                              <m:t>(</m:t>
                            </m:r>
                            <m:r>
                              <a:rPr lang="en-US" b="1" i="1"/>
                              <m:t>𝒌</m:t>
                            </m:r>
                            <m:r>
                              <a:rPr lang="en-US" b="1" i="1"/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b="1" dirty="0"/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/>
                        </m:ctrlPr>
                      </m:sSubSup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(</m:t>
                        </m:r>
                        <m:r>
                          <a:rPr lang="en-US" b="1" i="1"/>
                          <m:t>𝒗</m:t>
                        </m:r>
                        <m:r>
                          <a:rPr lang="en-US" b="1" i="1"/>
                          <m:t>,</m:t>
                        </m:r>
                        <m:r>
                          <a:rPr lang="en-US" b="1" i="1"/>
                          <m:t>𝒖</m:t>
                        </m:r>
                        <m:r>
                          <a:rPr lang="en-US" b="1" i="1"/>
                          <m:t>)</m:t>
                        </m:r>
                      </m:sub>
                      <m:sup>
                        <m:r>
                          <a:rPr lang="en-US" b="1" i="1"/>
                          <m:t>𝒐𝒖𝒕</m:t>
                        </m:r>
                      </m:sup>
                    </m:sSubSup>
                  </m:oMath>
                </a14:m>
                <a:r>
                  <a:rPr lang="en-US" b="1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/>
                        </m:ctrlPr>
                      </m:fPr>
                      <m:num>
                        <m:r>
                          <a:rPr lang="en-US" b="1" i="1"/>
                          <m:t>#</m:t>
                        </m:r>
                        <m:r>
                          <a:rPr lang="en-US" b="1" i="1"/>
                          <m:t>𝒐𝒖𝒕𝒍𝒊𝒏𝒌𝒔</m:t>
                        </m:r>
                        <m:r>
                          <a:rPr lang="en-US" b="1" i="1"/>
                          <m:t>(</m:t>
                        </m:r>
                        <m:r>
                          <a:rPr lang="en-US" b="1" i="1"/>
                          <m:t>𝒖</m:t>
                        </m:r>
                        <m:r>
                          <a:rPr lang="en-US" b="1" i="1"/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b="1" i="1"/>
                            </m:ctrlPr>
                          </m:naryPr>
                          <m:sub>
                            <m:r>
                              <a:rPr lang="en-US" b="1" i="1"/>
                              <m:t>𝒌</m:t>
                            </m:r>
                            <m:r>
                              <a:rPr lang="en-US" b="1" i="1"/>
                              <m:t>∈</m:t>
                            </m:r>
                            <m:r>
                              <a:rPr lang="en-US" b="1" i="1"/>
                              <m:t>𝒐𝒖𝒕</m:t>
                            </m:r>
                            <m:r>
                              <a:rPr lang="en-US" b="1" i="1"/>
                              <m:t>(</m:t>
                            </m:r>
                            <m:r>
                              <a:rPr lang="en-US" b="1" i="1"/>
                              <m:t>𝒗</m:t>
                            </m:r>
                            <m:r>
                              <a:rPr lang="en-US" b="1" i="1"/>
                              <m:t>)</m:t>
                            </m:r>
                          </m:sub>
                          <m:sup/>
                          <m:e>
                            <m:r>
                              <a:rPr lang="en-US" b="1" i="1"/>
                              <m:t>#</m:t>
                            </m:r>
                            <m:r>
                              <a:rPr lang="en-US" b="1" i="1"/>
                              <m:t>𝒐𝒖𝒕𝒍𝒊𝒏𝒌𝒔</m:t>
                            </m:r>
                            <m:r>
                              <a:rPr lang="en-US" b="1" i="1"/>
                              <m:t>(</m:t>
                            </m:r>
                            <m:r>
                              <a:rPr lang="en-US" b="1" i="1"/>
                              <m:t>𝒌</m:t>
                            </m:r>
                            <m:r>
                              <a:rPr lang="en-US" b="1" i="1"/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54595"/>
                <a:ext cx="7239000" cy="580608"/>
              </a:xfrm>
              <a:prstGeom prst="rect">
                <a:avLst/>
              </a:prstGeom>
              <a:blipFill rotWithShape="1">
                <a:blip r:embed="rId3"/>
                <a:stretch>
                  <a:fillRect t="-13542" b="-7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9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67" y="16476"/>
            <a:ext cx="7620000" cy="897924"/>
          </a:xfrm>
        </p:spPr>
        <p:txBody>
          <a:bodyPr/>
          <a:lstStyle/>
          <a:p>
            <a:r>
              <a:rPr lang="en-US" sz="4000" dirty="0"/>
              <a:t>Page Rank </a:t>
            </a:r>
            <a:r>
              <a:rPr lang="en-US" sz="4000" dirty="0" smtClean="0"/>
              <a:t>Algorithm: Numerators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50" y="914400"/>
            <a:ext cx="7620000" cy="48006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To start, it is necessary to calculate the in-links and out-links for each paper.</a:t>
            </a:r>
          </a:p>
          <a:p>
            <a:r>
              <a:rPr lang="en-US" sz="1800" dirty="0" smtClean="0"/>
              <a:t>The in-links can be calculated by using the citation graph from earlier and mapping each Paper Reference’s paper-reference value to the value 1.</a:t>
            </a:r>
          </a:p>
          <a:p>
            <a:r>
              <a:rPr lang="en-US" sz="1800" dirty="0" smtClean="0"/>
              <a:t>The key-value pair will then be mapped to a class to help label the data: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In order to calculate the out-links, the same thing is done except with the paper-id instead of the paper-reference: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A dataset can then be created by joining the citation graph with both ‘</a:t>
            </a:r>
            <a:r>
              <a:rPr lang="en-US" sz="1800" dirty="0" err="1" smtClean="0"/>
              <a:t>wIn</a:t>
            </a:r>
            <a:r>
              <a:rPr lang="en-US" sz="1800" dirty="0" smtClean="0"/>
              <a:t>’ and ‘</a:t>
            </a:r>
            <a:r>
              <a:rPr lang="en-US" sz="1800" dirty="0" err="1" smtClean="0"/>
              <a:t>wOut</a:t>
            </a:r>
            <a:r>
              <a:rPr lang="en-US" sz="1800" dirty="0" smtClean="0"/>
              <a:t>’ calculations to store the numerators: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799" y="2057400"/>
            <a:ext cx="6248401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case class </a:t>
            </a:r>
            <a:r>
              <a:rPr lang="en-US" sz="1600" dirty="0" err="1"/>
              <a:t>weightIn</a:t>
            </a:r>
            <a:r>
              <a:rPr lang="en-US" sz="1600" dirty="0"/>
              <a:t>(</a:t>
            </a:r>
            <a:r>
              <a:rPr lang="en-US" sz="1600" dirty="0" err="1"/>
              <a:t>wIn_id:String</a:t>
            </a:r>
            <a:r>
              <a:rPr lang="en-US" sz="1600" dirty="0"/>
              <a:t>, _</a:t>
            </a:r>
            <a:r>
              <a:rPr lang="en-US" sz="1600" dirty="0" err="1"/>
              <a:t>wIn:Int</a:t>
            </a:r>
            <a:r>
              <a:rPr lang="en-US" sz="1600" dirty="0"/>
              <a:t>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val</a:t>
            </a:r>
            <a:r>
              <a:rPr lang="en-US" sz="1600" dirty="0" smtClean="0"/>
              <a:t> </a:t>
            </a:r>
            <a:r>
              <a:rPr lang="en-US" sz="1600" dirty="0" err="1"/>
              <a:t>wIn</a:t>
            </a:r>
            <a:r>
              <a:rPr lang="en-US" sz="1600" dirty="0"/>
              <a:t> = </a:t>
            </a:r>
            <a:r>
              <a:rPr lang="en-US" sz="1600" dirty="0" err="1"/>
              <a:t>flatData.map</a:t>
            </a:r>
            <a:r>
              <a:rPr lang="en-US" sz="1600" dirty="0"/>
              <a:t>{ case </a:t>
            </a:r>
            <a:r>
              <a:rPr lang="en-US" sz="1600" dirty="0" err="1"/>
              <a:t>PaperReference</a:t>
            </a:r>
            <a:r>
              <a:rPr lang="en-US" sz="1600" dirty="0"/>
              <a:t>(</a:t>
            </a:r>
            <a:r>
              <a:rPr lang="en-US" sz="1600" dirty="0" err="1"/>
              <a:t>id,ref</a:t>
            </a:r>
            <a:r>
              <a:rPr lang="en-US" sz="1600" dirty="0"/>
              <a:t>)=&gt;(ref,1)} </a:t>
            </a:r>
            <a:r>
              <a:rPr lang="en-US" sz="1600" dirty="0" smtClean="0"/>
              <a:t>	.</a:t>
            </a:r>
            <a:r>
              <a:rPr lang="en-US" sz="1600" dirty="0" err="1"/>
              <a:t>reduceByKey</a:t>
            </a:r>
            <a:r>
              <a:rPr lang="en-US" sz="1600" dirty="0"/>
              <a:t>((v1,v2)=&gt;v1+v2).map{case(</a:t>
            </a:r>
            <a:r>
              <a:rPr lang="en-US" sz="1600" dirty="0" err="1"/>
              <a:t>x,y</a:t>
            </a:r>
            <a:r>
              <a:rPr lang="en-US" sz="1600" dirty="0"/>
              <a:t>)=&gt;</a:t>
            </a:r>
            <a:r>
              <a:rPr lang="en-US" sz="1600" dirty="0" err="1"/>
              <a:t>weightIn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 smtClean="0"/>
              <a:t>)}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799" y="3962400"/>
            <a:ext cx="6248401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case class </a:t>
            </a:r>
            <a:r>
              <a:rPr lang="en-US" sz="1600" dirty="0" err="1" smtClean="0"/>
              <a:t>weightOut</a:t>
            </a:r>
            <a:r>
              <a:rPr lang="en-US" sz="1600" dirty="0" smtClean="0"/>
              <a:t>(</a:t>
            </a:r>
            <a:r>
              <a:rPr lang="en-US" sz="1600" dirty="0" err="1" smtClean="0"/>
              <a:t>wOut_id:String</a:t>
            </a:r>
            <a:r>
              <a:rPr lang="en-US" sz="1600" dirty="0" smtClean="0"/>
              <a:t>, _</a:t>
            </a:r>
            <a:r>
              <a:rPr lang="en-US" sz="1600" dirty="0" err="1" smtClean="0"/>
              <a:t>wOut:Int</a:t>
            </a:r>
            <a:r>
              <a:rPr lang="en-US" sz="1600" dirty="0" smtClean="0"/>
              <a:t>)</a:t>
            </a:r>
          </a:p>
          <a:p>
            <a:pPr algn="ctr"/>
            <a:endParaRPr lang="en-US" sz="1600" dirty="0" smtClean="0"/>
          </a:p>
          <a:p>
            <a:r>
              <a:rPr lang="en-US" sz="1400" dirty="0" err="1" smtClean="0"/>
              <a:t>val</a:t>
            </a:r>
            <a:r>
              <a:rPr lang="en-US" sz="1400" dirty="0" smtClean="0"/>
              <a:t> </a:t>
            </a:r>
            <a:r>
              <a:rPr lang="en-US" sz="1400" dirty="0" err="1"/>
              <a:t>wOut</a:t>
            </a:r>
            <a:r>
              <a:rPr lang="en-US" sz="1400" dirty="0"/>
              <a:t> = </a:t>
            </a:r>
            <a:r>
              <a:rPr lang="en-US" sz="1400" dirty="0" err="1"/>
              <a:t>flatData.map</a:t>
            </a:r>
            <a:r>
              <a:rPr lang="en-US" sz="1400" dirty="0"/>
              <a:t>{case </a:t>
            </a:r>
            <a:r>
              <a:rPr lang="en-US" sz="1400" dirty="0" err="1"/>
              <a:t>PaperReference</a:t>
            </a:r>
            <a:r>
              <a:rPr lang="en-US" sz="1400" dirty="0"/>
              <a:t>(</a:t>
            </a:r>
            <a:r>
              <a:rPr lang="en-US" sz="1400" dirty="0" err="1"/>
              <a:t>id,ref</a:t>
            </a:r>
            <a:r>
              <a:rPr lang="en-US" sz="1400" dirty="0"/>
              <a:t>)=&gt;(id,1</a:t>
            </a:r>
            <a:r>
              <a:rPr lang="en-US" sz="1400" dirty="0" smtClean="0"/>
              <a:t>)}</a:t>
            </a:r>
          </a:p>
          <a:p>
            <a:r>
              <a:rPr lang="en-US" sz="1400" dirty="0" smtClean="0"/>
              <a:t>	.</a:t>
            </a:r>
            <a:r>
              <a:rPr lang="en-US" sz="1400" dirty="0" err="1" smtClean="0"/>
              <a:t>reduceByKey</a:t>
            </a:r>
            <a:r>
              <a:rPr lang="en-US" sz="1400" dirty="0"/>
              <a:t>((v1,v2)=&gt;v1+v2</a:t>
            </a:r>
            <a:r>
              <a:rPr lang="en-US" sz="1400" dirty="0" smtClean="0"/>
              <a:t>).</a:t>
            </a:r>
            <a:r>
              <a:rPr lang="en-US" sz="1400" dirty="0"/>
              <a:t>map{case(</a:t>
            </a:r>
            <a:r>
              <a:rPr lang="en-US" sz="1400" dirty="0" err="1"/>
              <a:t>x,y</a:t>
            </a:r>
            <a:r>
              <a:rPr lang="en-US" sz="1400" dirty="0"/>
              <a:t>)=&gt;</a:t>
            </a:r>
            <a:r>
              <a:rPr lang="en-US" sz="1400" dirty="0" err="1"/>
              <a:t>weightOut</a:t>
            </a:r>
            <a:r>
              <a:rPr lang="en-US" sz="1400" dirty="0"/>
              <a:t>(</a:t>
            </a:r>
            <a:r>
              <a:rPr lang="en-US" sz="1400" dirty="0" err="1"/>
              <a:t>x,y</a:t>
            </a:r>
            <a:r>
              <a:rPr lang="en-US" sz="1400" dirty="0" smtClean="0"/>
              <a:t>)}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76298" y="5638800"/>
            <a:ext cx="6629401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/>
              <a:t>val</a:t>
            </a:r>
            <a:r>
              <a:rPr lang="en-US" sz="1400" dirty="0" smtClean="0"/>
              <a:t> </a:t>
            </a:r>
            <a:r>
              <a:rPr lang="en-US" sz="1400" dirty="0" err="1"/>
              <a:t>topWeightsJoin</a:t>
            </a:r>
            <a:r>
              <a:rPr lang="en-US" sz="1400" dirty="0"/>
              <a:t> = flatData.toDF.as("links")</a:t>
            </a:r>
          </a:p>
          <a:p>
            <a:r>
              <a:rPr lang="en-US" sz="1400" dirty="0" smtClean="0"/>
              <a:t>	.</a:t>
            </a:r>
            <a:r>
              <a:rPr lang="en-US" sz="1400" dirty="0"/>
              <a:t>join(wIn.toDF.as("win</a:t>
            </a:r>
            <a:r>
              <a:rPr lang="en-US" sz="1400" dirty="0" smtClean="0"/>
              <a:t>"),$"</a:t>
            </a:r>
            <a:r>
              <a:rPr lang="en-US" sz="1400" dirty="0" err="1"/>
              <a:t>links.paper_reference</a:t>
            </a:r>
            <a:r>
              <a:rPr lang="en-US" sz="1400" dirty="0"/>
              <a:t>"===$"</a:t>
            </a:r>
            <a:r>
              <a:rPr lang="en-US" sz="1400" dirty="0" err="1"/>
              <a:t>win.wIn_id</a:t>
            </a:r>
            <a:r>
              <a:rPr lang="en-US" sz="1400" dirty="0"/>
              <a:t>")                                                   </a:t>
            </a:r>
            <a:r>
              <a:rPr lang="en-US" sz="1400" dirty="0" smtClean="0"/>
              <a:t>	.</a:t>
            </a:r>
            <a:r>
              <a:rPr lang="en-US" sz="1400" dirty="0"/>
              <a:t>join(wOut.toDF.as("</a:t>
            </a:r>
            <a:r>
              <a:rPr lang="en-US" sz="1400" dirty="0" err="1"/>
              <a:t>wout</a:t>
            </a:r>
            <a:r>
              <a:rPr lang="en-US" sz="1400" dirty="0" smtClean="0"/>
              <a:t>"),$"</a:t>
            </a:r>
            <a:r>
              <a:rPr lang="en-US" sz="1400" dirty="0" err="1"/>
              <a:t>links.paper_reference</a:t>
            </a:r>
            <a:r>
              <a:rPr lang="en-US" sz="1400" dirty="0"/>
              <a:t>"===$"</a:t>
            </a:r>
            <a:r>
              <a:rPr lang="en-US" sz="1400" dirty="0" err="1"/>
              <a:t>wout.wOut_id</a:t>
            </a:r>
            <a:r>
              <a:rPr lang="en-US" sz="1400" dirty="0" smtClean="0"/>
              <a:t>") 	.</a:t>
            </a:r>
            <a:r>
              <a:rPr lang="en-US" sz="1400" dirty="0"/>
              <a:t>select($"</a:t>
            </a:r>
            <a:r>
              <a:rPr lang="en-US" sz="1400" dirty="0" err="1"/>
              <a:t>paper_id</a:t>
            </a:r>
            <a:r>
              <a:rPr lang="en-US" sz="1400" dirty="0"/>
              <a:t>", $"</a:t>
            </a:r>
            <a:r>
              <a:rPr lang="en-US" sz="1400" dirty="0" err="1"/>
              <a:t>paper_reference</a:t>
            </a:r>
            <a:r>
              <a:rPr lang="en-US" sz="1400" dirty="0"/>
              <a:t>", $"_</a:t>
            </a:r>
            <a:r>
              <a:rPr lang="en-US" sz="1400" dirty="0" err="1"/>
              <a:t>wIn</a:t>
            </a:r>
            <a:r>
              <a:rPr lang="en-US" sz="1400" dirty="0"/>
              <a:t>", $"_</a:t>
            </a:r>
            <a:r>
              <a:rPr lang="en-US" sz="1400" dirty="0" err="1"/>
              <a:t>wOut</a:t>
            </a:r>
            <a:r>
              <a:rPr lang="en-US" sz="1400" dirty="0"/>
              <a:t>")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7462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5"/>
            <a:ext cx="7620000" cy="970005"/>
          </a:xfrm>
        </p:spPr>
        <p:txBody>
          <a:bodyPr/>
          <a:lstStyle/>
          <a:p>
            <a:r>
              <a:rPr lang="en-US" sz="3600" dirty="0"/>
              <a:t>Page Rank Algorithm: </a:t>
            </a:r>
            <a:r>
              <a:rPr lang="en-US" sz="3600" dirty="0" smtClean="0"/>
              <a:t>Denominators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97" y="1143000"/>
            <a:ext cx="7620000" cy="2971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that the numerators are known, the denominators must be found in order to calculate the weight factors for each link.</a:t>
            </a:r>
          </a:p>
          <a:p>
            <a:r>
              <a:rPr lang="en-US" dirty="0" smtClean="0"/>
              <a:t>To calculate this, the ‘</a:t>
            </a:r>
            <a:r>
              <a:rPr lang="en-US" dirty="0" err="1" smtClean="0"/>
              <a:t>topWeightsJoin</a:t>
            </a:r>
            <a:r>
              <a:rPr lang="en-US" dirty="0" smtClean="0"/>
              <a:t>’ dataset that was just created will be used.</a:t>
            </a:r>
          </a:p>
          <a:p>
            <a:r>
              <a:rPr lang="en-US" dirty="0" smtClean="0"/>
              <a:t>The denominator for In-Weight is shown to be the summation of in-links to a given paper. That means if ‘</a:t>
            </a:r>
            <a:r>
              <a:rPr lang="en-US" dirty="0" err="1" smtClean="0"/>
              <a:t>topWeightsJoin</a:t>
            </a:r>
            <a:r>
              <a:rPr lang="en-US" dirty="0" smtClean="0"/>
              <a:t>’ is reduced by the paper-id and all values are summed together, the denominator will be the total of that summation. The </a:t>
            </a:r>
            <a:r>
              <a:rPr lang="en-US" dirty="0"/>
              <a:t>same applies for </a:t>
            </a:r>
            <a:r>
              <a:rPr lang="en-US" dirty="0" smtClean="0"/>
              <a:t>Out-Weight as well.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546" y="4572000"/>
            <a:ext cx="7574692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val</a:t>
            </a:r>
            <a:r>
              <a:rPr lang="en-US" sz="1600" dirty="0" smtClean="0"/>
              <a:t> </a:t>
            </a:r>
            <a:r>
              <a:rPr lang="en-US" sz="1600" dirty="0" err="1" smtClean="0"/>
              <a:t>botIn</a:t>
            </a:r>
            <a:r>
              <a:rPr lang="en-US" sz="1600" dirty="0" smtClean="0"/>
              <a:t> = </a:t>
            </a:r>
            <a:r>
              <a:rPr lang="en-US" sz="1600" dirty="0" err="1" smtClean="0"/>
              <a:t>topWeightsJoin.rdd.map</a:t>
            </a:r>
            <a:r>
              <a:rPr lang="en-US" sz="1600" dirty="0" smtClean="0"/>
              <a:t>(row=&gt;(</a:t>
            </a:r>
            <a:r>
              <a:rPr lang="en-US" sz="1600" dirty="0" err="1" smtClean="0"/>
              <a:t>row.getAs</a:t>
            </a:r>
            <a:r>
              <a:rPr lang="en-US" sz="1600" dirty="0" smtClean="0"/>
              <a:t>[String]("</a:t>
            </a:r>
            <a:r>
              <a:rPr lang="en-US" sz="1600" dirty="0" err="1" smtClean="0"/>
              <a:t>paper_id</a:t>
            </a:r>
            <a:r>
              <a:rPr lang="en-US" sz="1600" dirty="0" smtClean="0"/>
              <a:t>"), </a:t>
            </a:r>
            <a:r>
              <a:rPr lang="en-US" sz="1600" dirty="0" err="1" smtClean="0"/>
              <a:t>row.getAs</a:t>
            </a:r>
            <a:r>
              <a:rPr lang="en-US" sz="1600" dirty="0" smtClean="0"/>
              <a:t>[</a:t>
            </a:r>
            <a:r>
              <a:rPr lang="en-US" sz="1600" dirty="0" err="1" smtClean="0"/>
              <a:t>Int</a:t>
            </a:r>
            <a:r>
              <a:rPr lang="en-US" sz="1600" dirty="0" smtClean="0"/>
              <a:t>]("_</a:t>
            </a:r>
            <a:r>
              <a:rPr lang="en-US" sz="1600" dirty="0" err="1" smtClean="0"/>
              <a:t>wIn</a:t>
            </a:r>
            <a:r>
              <a:rPr lang="en-US" sz="1600" dirty="0" smtClean="0"/>
              <a:t>"))).</a:t>
            </a:r>
            <a:r>
              <a:rPr lang="en-US" sz="1600" dirty="0" err="1" smtClean="0"/>
              <a:t>reduceByKey</a:t>
            </a:r>
            <a:r>
              <a:rPr lang="en-US" sz="1600" dirty="0" smtClean="0"/>
              <a:t>((v1,v2)=&gt;v1+v2).map{case(</a:t>
            </a:r>
            <a:r>
              <a:rPr lang="en-US" sz="1600" dirty="0" err="1" smtClean="0"/>
              <a:t>x,y</a:t>
            </a:r>
            <a:r>
              <a:rPr lang="en-US" sz="1600" dirty="0" smtClean="0"/>
              <a:t>)=&gt;</a:t>
            </a:r>
            <a:r>
              <a:rPr lang="en-US" sz="1600" dirty="0" err="1" smtClean="0"/>
              <a:t>weightIn</a:t>
            </a:r>
            <a:r>
              <a:rPr lang="en-US" sz="1600" dirty="0" smtClean="0"/>
              <a:t>(</a:t>
            </a:r>
            <a:r>
              <a:rPr lang="en-US" sz="1600" dirty="0" err="1" smtClean="0"/>
              <a:t>x,y</a:t>
            </a:r>
            <a:r>
              <a:rPr lang="en-US" sz="1600" dirty="0" smtClean="0"/>
              <a:t>)}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val</a:t>
            </a:r>
            <a:r>
              <a:rPr lang="en-US" sz="1600" dirty="0" smtClean="0"/>
              <a:t> </a:t>
            </a:r>
            <a:r>
              <a:rPr lang="en-US" sz="1600" dirty="0" err="1" smtClean="0"/>
              <a:t>botOut</a:t>
            </a:r>
            <a:r>
              <a:rPr lang="en-US" sz="1600" dirty="0" smtClean="0"/>
              <a:t> = </a:t>
            </a:r>
            <a:r>
              <a:rPr lang="en-US" sz="1600" dirty="0" err="1" smtClean="0"/>
              <a:t>topWeightsJoin.rdd.map</a:t>
            </a:r>
            <a:r>
              <a:rPr lang="en-US" sz="1600" dirty="0" smtClean="0"/>
              <a:t>(row=&gt;(</a:t>
            </a:r>
            <a:r>
              <a:rPr lang="en-US" sz="1600" dirty="0" err="1" smtClean="0"/>
              <a:t>row.getAs</a:t>
            </a:r>
            <a:r>
              <a:rPr lang="en-US" sz="1600" dirty="0" smtClean="0"/>
              <a:t>[String]("</a:t>
            </a:r>
            <a:r>
              <a:rPr lang="en-US" sz="1600" dirty="0" err="1" smtClean="0"/>
              <a:t>paper_id</a:t>
            </a:r>
            <a:r>
              <a:rPr lang="en-US" sz="1600" dirty="0" smtClean="0"/>
              <a:t>"), </a:t>
            </a:r>
            <a:r>
              <a:rPr lang="en-US" sz="1600" dirty="0" err="1" smtClean="0"/>
              <a:t>row.getAs</a:t>
            </a:r>
            <a:r>
              <a:rPr lang="en-US" sz="1600" dirty="0" smtClean="0"/>
              <a:t>[</a:t>
            </a:r>
            <a:r>
              <a:rPr lang="en-US" sz="1600" dirty="0" err="1" smtClean="0"/>
              <a:t>Int</a:t>
            </a:r>
            <a:r>
              <a:rPr lang="en-US" sz="1600" dirty="0" smtClean="0"/>
              <a:t>]("_</a:t>
            </a:r>
            <a:r>
              <a:rPr lang="en-US" sz="1600" dirty="0" err="1" smtClean="0"/>
              <a:t>wOut</a:t>
            </a:r>
            <a:r>
              <a:rPr lang="en-US" sz="1600" dirty="0" smtClean="0"/>
              <a:t>"))).</a:t>
            </a:r>
            <a:r>
              <a:rPr lang="en-US" sz="1600" dirty="0" err="1" smtClean="0"/>
              <a:t>reduceByKey</a:t>
            </a:r>
            <a:r>
              <a:rPr lang="en-US" sz="1600" dirty="0" smtClean="0"/>
              <a:t>((v1,v2)=&gt;v1+v2).map{case(</a:t>
            </a:r>
            <a:r>
              <a:rPr lang="en-US" sz="1600" dirty="0" err="1" smtClean="0"/>
              <a:t>x,y</a:t>
            </a:r>
            <a:r>
              <a:rPr lang="en-US" sz="1600" dirty="0" smtClean="0"/>
              <a:t>)=&gt;</a:t>
            </a:r>
            <a:r>
              <a:rPr lang="en-US" sz="1600" dirty="0" err="1" smtClean="0"/>
              <a:t>weightOut</a:t>
            </a:r>
            <a:r>
              <a:rPr lang="en-US" sz="1600" dirty="0" smtClean="0"/>
              <a:t>(</a:t>
            </a:r>
            <a:r>
              <a:rPr lang="en-US" sz="1600" dirty="0" err="1" smtClean="0"/>
              <a:t>x,y</a:t>
            </a:r>
            <a:r>
              <a:rPr lang="en-US" sz="1600" dirty="0" smtClean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79573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ACM Citation Network?</a:t>
            </a:r>
          </a:p>
          <a:p>
            <a:endParaRPr lang="en-US" dirty="0" smtClean="0"/>
          </a:p>
          <a:p>
            <a:r>
              <a:rPr lang="en-US" dirty="0" smtClean="0"/>
              <a:t>Setting up the Scala Project</a:t>
            </a:r>
          </a:p>
          <a:p>
            <a:endParaRPr lang="en-US" dirty="0" smtClean="0"/>
          </a:p>
          <a:p>
            <a:r>
              <a:rPr lang="en-US" dirty="0" smtClean="0"/>
              <a:t>Building the Citation Network using Spark</a:t>
            </a:r>
          </a:p>
          <a:p>
            <a:endParaRPr lang="en-US" dirty="0" smtClean="0"/>
          </a:p>
          <a:p>
            <a:r>
              <a:rPr lang="en-US" dirty="0" smtClean="0"/>
              <a:t>Performing Graph Analytics on the ACM Citation Network</a:t>
            </a:r>
          </a:p>
          <a:p>
            <a:pPr lvl="1"/>
            <a:r>
              <a:rPr lang="en-US" dirty="0" smtClean="0"/>
              <a:t>Visualizing the In-Degree Distribution</a:t>
            </a:r>
          </a:p>
          <a:p>
            <a:pPr lvl="1"/>
            <a:r>
              <a:rPr lang="en-US" dirty="0" smtClean="0"/>
              <a:t>Implementing a weighted page rank algorithm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Results &amp; Conclusions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27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620000" cy="1143000"/>
          </a:xfrm>
        </p:spPr>
        <p:txBody>
          <a:bodyPr/>
          <a:lstStyle/>
          <a:p>
            <a:r>
              <a:rPr lang="en-US" sz="3600" dirty="0"/>
              <a:t>Page Rank </a:t>
            </a:r>
            <a:r>
              <a:rPr lang="en-US" sz="3600" dirty="0" smtClean="0"/>
              <a:t>Algorithm: Weight Factors</a:t>
            </a:r>
            <a:endParaRPr lang="en-US" sz="3600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03654" y="4572000"/>
            <a:ext cx="762000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1600" dirty="0" err="1" smtClean="0"/>
              <a:t>val</a:t>
            </a:r>
            <a:r>
              <a:rPr lang="en-US" sz="1600" dirty="0" smtClean="0"/>
              <a:t> </a:t>
            </a:r>
            <a:r>
              <a:rPr lang="en-US" sz="1600" dirty="0" err="1" smtClean="0"/>
              <a:t>weightCalcs</a:t>
            </a:r>
            <a:r>
              <a:rPr lang="en-US" sz="1600" dirty="0" smtClean="0"/>
              <a:t> = topWeightsJoin.as("</a:t>
            </a:r>
            <a:r>
              <a:rPr lang="en-US" sz="1600" dirty="0" err="1" smtClean="0"/>
              <a:t>tw</a:t>
            </a:r>
            <a:r>
              <a:rPr lang="en-US" sz="1600" dirty="0" smtClean="0"/>
              <a:t>").join(botIn.toDF.as("</a:t>
            </a:r>
            <a:r>
              <a:rPr lang="en-US" sz="1600" dirty="0" err="1" smtClean="0"/>
              <a:t>bIn</a:t>
            </a:r>
            <a:r>
              <a:rPr lang="en-US" sz="1600" dirty="0" smtClean="0"/>
              <a:t>"),$"</a:t>
            </a:r>
            <a:r>
              <a:rPr lang="en-US" sz="1600" dirty="0" err="1" smtClean="0"/>
              <a:t>tw.paper_id</a:t>
            </a:r>
            <a:r>
              <a:rPr lang="en-US" sz="1600" dirty="0" smtClean="0"/>
              <a:t>"===$"</a:t>
            </a:r>
            <a:r>
              <a:rPr lang="en-US" sz="1600" dirty="0" err="1" smtClean="0"/>
              <a:t>bIn.wIn_id</a:t>
            </a:r>
            <a:r>
              <a:rPr lang="en-US" sz="1600" dirty="0" smtClean="0"/>
              <a:t>")                                             .join(botOut.toDF.as("</a:t>
            </a:r>
            <a:r>
              <a:rPr lang="en-US" sz="1600" dirty="0" err="1" smtClean="0"/>
              <a:t>bOut</a:t>
            </a:r>
            <a:r>
              <a:rPr lang="en-US" sz="1600" dirty="0" smtClean="0"/>
              <a:t>"), $"</a:t>
            </a:r>
            <a:r>
              <a:rPr lang="en-US" sz="1600" dirty="0" err="1" smtClean="0"/>
              <a:t>tw.paper_id</a:t>
            </a:r>
            <a:r>
              <a:rPr lang="en-US" sz="1600" dirty="0" smtClean="0"/>
              <a:t>"===$"</a:t>
            </a:r>
            <a:r>
              <a:rPr lang="en-US" sz="1600" dirty="0" err="1" smtClean="0"/>
              <a:t>bOut.wOut_id</a:t>
            </a:r>
            <a:r>
              <a:rPr lang="en-US" sz="1600" dirty="0" smtClean="0"/>
              <a:t>")                                             .select($"</a:t>
            </a:r>
            <a:r>
              <a:rPr lang="en-US" sz="1600" dirty="0" err="1" smtClean="0"/>
              <a:t>paper_id</a:t>
            </a:r>
            <a:r>
              <a:rPr lang="en-US" sz="1600" dirty="0" smtClean="0"/>
              <a:t>", $"</a:t>
            </a:r>
            <a:r>
              <a:rPr lang="en-US" sz="1600" dirty="0" err="1" smtClean="0"/>
              <a:t>paper_reference</a:t>
            </a:r>
            <a:r>
              <a:rPr lang="en-US" sz="1600" dirty="0" smtClean="0"/>
              <a:t>", (($"</a:t>
            </a:r>
            <a:r>
              <a:rPr lang="en-US" sz="1600" dirty="0" err="1" smtClean="0"/>
              <a:t>tw</a:t>
            </a:r>
            <a:r>
              <a:rPr lang="en-US" sz="1600" dirty="0" smtClean="0"/>
              <a:t>._</a:t>
            </a:r>
            <a:r>
              <a:rPr lang="en-US" sz="1600" dirty="0" err="1" smtClean="0"/>
              <a:t>wIn</a:t>
            </a:r>
            <a:r>
              <a:rPr lang="en-US" sz="1600" dirty="0" smtClean="0"/>
              <a:t>"/$"</a:t>
            </a:r>
            <a:r>
              <a:rPr lang="en-US" sz="1600" dirty="0" err="1" smtClean="0"/>
              <a:t>bIn</a:t>
            </a:r>
            <a:r>
              <a:rPr lang="en-US" sz="1600" dirty="0" smtClean="0"/>
              <a:t>._</a:t>
            </a:r>
            <a:r>
              <a:rPr lang="en-US" sz="1600" dirty="0" err="1" smtClean="0"/>
              <a:t>wIn</a:t>
            </a:r>
            <a:r>
              <a:rPr lang="en-US" sz="1600" dirty="0" smtClean="0"/>
              <a:t>")*($"</a:t>
            </a:r>
            <a:r>
              <a:rPr lang="en-US" sz="1600" dirty="0" err="1" smtClean="0"/>
              <a:t>tw</a:t>
            </a:r>
            <a:r>
              <a:rPr lang="en-US" sz="1600" dirty="0" smtClean="0"/>
              <a:t>._</a:t>
            </a:r>
            <a:r>
              <a:rPr lang="en-US" sz="1600" dirty="0" err="1" smtClean="0"/>
              <a:t>wOut</a:t>
            </a:r>
            <a:r>
              <a:rPr lang="en-US" sz="1600" dirty="0" smtClean="0"/>
              <a:t>"/$"</a:t>
            </a:r>
            <a:r>
              <a:rPr lang="en-US" sz="1600" dirty="0" err="1" smtClean="0"/>
              <a:t>bOut</a:t>
            </a:r>
            <a:r>
              <a:rPr lang="en-US" sz="1600" dirty="0" smtClean="0"/>
              <a:t>._</a:t>
            </a:r>
            <a:r>
              <a:rPr lang="en-US" sz="1600" dirty="0" err="1" smtClean="0"/>
              <a:t>wOut</a:t>
            </a:r>
            <a:r>
              <a:rPr lang="en-US" sz="1600" dirty="0" smtClean="0"/>
              <a:t>")).alias("weight"))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1297" y="1295400"/>
            <a:ext cx="7620000" cy="313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that the denominators are known, it is just a matter of joining the ‘</a:t>
            </a:r>
            <a:r>
              <a:rPr lang="en-US" dirty="0" err="1" smtClean="0"/>
              <a:t>topWeightsJoin</a:t>
            </a:r>
            <a:r>
              <a:rPr lang="en-US" dirty="0" smtClean="0"/>
              <a:t>’ dataset against the paper-id value.</a:t>
            </a:r>
          </a:p>
          <a:p>
            <a:r>
              <a:rPr lang="en-US" dirty="0" smtClean="0"/>
              <a:t>This allows a selection to be made that divides each numerator by the denominator.</a:t>
            </a:r>
          </a:p>
          <a:p>
            <a:r>
              <a:rPr lang="en-US" dirty="0" smtClean="0"/>
              <a:t>Also since from this point on the factors are never used alone, the two values can be multiplied together to get a single ‘Weight Factor’ for the remaining calculations: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478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Page Rank Algorithm</a:t>
            </a:r>
            <a:r>
              <a:rPr lang="en-US" sz="4800" dirty="0" smtClean="0"/>
              <a:t>: Calculating initial page ranks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65" y="1752600"/>
            <a:ext cx="7620000" cy="2895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 setup work to calculate the page ranks is now complete.</a:t>
            </a:r>
          </a:p>
          <a:p>
            <a:r>
              <a:rPr lang="en-US" dirty="0" smtClean="0"/>
              <a:t>The next step is to map the ‘</a:t>
            </a:r>
            <a:r>
              <a:rPr lang="en-US" dirty="0" err="1" smtClean="0"/>
              <a:t>weightCalcs</a:t>
            </a:r>
            <a:r>
              <a:rPr lang="en-US" dirty="0" smtClean="0"/>
              <a:t> dataset into a key-tuple pair, group by the paper-id so that the iterative page ranks can be calculated.</a:t>
            </a:r>
          </a:p>
          <a:p>
            <a:r>
              <a:rPr lang="en-US" dirty="0" smtClean="0"/>
              <a:t>Also, at this point each of the initial page ranks will be mapped. These are simply 1/N, where N is the total number of papers.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4865" y="4648200"/>
            <a:ext cx="754380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weights = </a:t>
            </a:r>
            <a:r>
              <a:rPr lang="en-US" dirty="0" err="1" smtClean="0"/>
              <a:t>weightCalcs.rdd.map</a:t>
            </a:r>
            <a:r>
              <a:rPr lang="en-US" dirty="0" smtClean="0"/>
              <a:t>(row=&gt;(</a:t>
            </a:r>
            <a:r>
              <a:rPr lang="en-US" dirty="0" err="1" smtClean="0"/>
              <a:t>row.getAs</a:t>
            </a:r>
            <a:r>
              <a:rPr lang="en-US" dirty="0" smtClean="0"/>
              <a:t>[String]("</a:t>
            </a:r>
            <a:r>
              <a:rPr lang="en-US" dirty="0" err="1" smtClean="0"/>
              <a:t>paper_id</a:t>
            </a:r>
            <a:r>
              <a:rPr lang="en-US" dirty="0" smtClean="0"/>
              <a:t>"), (</a:t>
            </a:r>
            <a:r>
              <a:rPr lang="en-US" dirty="0" err="1" smtClean="0"/>
              <a:t>row.getAs</a:t>
            </a:r>
            <a:r>
              <a:rPr lang="en-US" dirty="0" smtClean="0"/>
              <a:t>[String]("</a:t>
            </a:r>
            <a:r>
              <a:rPr lang="en-US" dirty="0" err="1" smtClean="0"/>
              <a:t>paper_reference</a:t>
            </a:r>
            <a:r>
              <a:rPr lang="en-US" dirty="0" smtClean="0"/>
              <a:t>"),</a:t>
            </a:r>
            <a:r>
              <a:rPr lang="en-US" dirty="0" err="1" smtClean="0"/>
              <a:t>row.getAs</a:t>
            </a:r>
            <a:r>
              <a:rPr lang="en-US" dirty="0" smtClean="0"/>
              <a:t>[Double]("weight"))))</a:t>
            </a:r>
          </a:p>
          <a:p>
            <a:endParaRPr lang="en-US" dirty="0"/>
          </a:p>
          <a:p>
            <a:r>
              <a:rPr lang="en-US" dirty="0" err="1" smtClean="0"/>
              <a:t>val</a:t>
            </a:r>
            <a:r>
              <a:rPr lang="en-US" dirty="0" smtClean="0"/>
              <a:t> links = </a:t>
            </a:r>
            <a:r>
              <a:rPr lang="en-US" dirty="0" err="1" smtClean="0"/>
              <a:t>weights.groupByKey</a:t>
            </a:r>
            <a:r>
              <a:rPr lang="en-US" dirty="0" smtClean="0"/>
              <a:t>().persist()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ranks = </a:t>
            </a:r>
            <a:r>
              <a:rPr lang="en-US" dirty="0" err="1" smtClean="0"/>
              <a:t>links.map</a:t>
            </a:r>
            <a:r>
              <a:rPr lang="en-US" dirty="0" smtClean="0"/>
              <a:t>{case (</a:t>
            </a:r>
            <a:r>
              <a:rPr lang="en-US" dirty="0" err="1" smtClean="0"/>
              <a:t>id,links</a:t>
            </a:r>
            <a:r>
              <a:rPr lang="en-US" dirty="0" smtClean="0"/>
              <a:t>)=&gt;(id, 1/</a:t>
            </a:r>
            <a:r>
              <a:rPr lang="en-US" dirty="0" err="1" smtClean="0"/>
              <a:t>vertCount.toDouble</a:t>
            </a:r>
            <a:r>
              <a:rPr lang="en-US" dirty="0" smtClean="0"/>
              <a:t>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66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Page Rank Algorithm</a:t>
            </a:r>
            <a:r>
              <a:rPr lang="en-US" sz="3600" dirty="0" smtClean="0"/>
              <a:t>: Calculating page ranks over 10 iterations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3962400"/>
            <a:ext cx="7924799" cy="17526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/>
              <a:t>for(x </a:t>
            </a:r>
            <a:r>
              <a:rPr lang="en-US" sz="1600" dirty="0"/>
              <a:t>&lt;- 1 to 10</a:t>
            </a:r>
            <a:r>
              <a:rPr lang="en-US" sz="1600" dirty="0" smtClean="0"/>
              <a:t>){</a:t>
            </a:r>
          </a:p>
          <a:p>
            <a:pPr marL="114300" indent="0">
              <a:buNone/>
            </a:pPr>
            <a:r>
              <a:rPr lang="en-US" sz="1600" dirty="0" err="1" smtClean="0"/>
              <a:t>val</a:t>
            </a:r>
            <a:r>
              <a:rPr lang="en-US" sz="1600" dirty="0" smtClean="0"/>
              <a:t> </a:t>
            </a:r>
            <a:r>
              <a:rPr lang="en-US" sz="1600" dirty="0" err="1"/>
              <a:t>contribs</a:t>
            </a:r>
            <a:r>
              <a:rPr lang="en-US" sz="1600" dirty="0"/>
              <a:t> = </a:t>
            </a:r>
            <a:r>
              <a:rPr lang="en-US" sz="1600" dirty="0" err="1"/>
              <a:t>links.join</a:t>
            </a:r>
            <a:r>
              <a:rPr lang="en-US" sz="1600" dirty="0"/>
              <a:t>(ranks).</a:t>
            </a:r>
            <a:r>
              <a:rPr lang="en-US" sz="1600" dirty="0" err="1"/>
              <a:t>flatMap</a:t>
            </a:r>
            <a:r>
              <a:rPr lang="en-US" sz="1600" dirty="0"/>
              <a:t>{case(id,(</a:t>
            </a:r>
            <a:r>
              <a:rPr lang="en-US" sz="1600" dirty="0" err="1"/>
              <a:t>links,rank</a:t>
            </a:r>
            <a:r>
              <a:rPr lang="en-US" sz="1600" dirty="0" smtClean="0"/>
              <a:t>))=&gt; </a:t>
            </a:r>
            <a:r>
              <a:rPr lang="en-US" sz="1600" dirty="0" err="1" smtClean="0"/>
              <a:t>getWeightedRanks</a:t>
            </a:r>
            <a:r>
              <a:rPr lang="en-US" sz="1600" dirty="0" smtClean="0"/>
              <a:t>(links</a:t>
            </a:r>
            <a:r>
              <a:rPr lang="en-US" sz="1600" dirty="0"/>
              <a:t>, rank</a:t>
            </a:r>
            <a:r>
              <a:rPr lang="en-US" sz="1600" dirty="0" smtClean="0"/>
              <a:t>)}</a:t>
            </a:r>
          </a:p>
          <a:p>
            <a:pPr marL="114300" indent="0">
              <a:buNone/>
            </a:pPr>
            <a:r>
              <a:rPr lang="en-US" sz="1600" dirty="0" smtClean="0"/>
              <a:t>ranks </a:t>
            </a:r>
            <a:r>
              <a:rPr lang="en-US" sz="1600" dirty="0"/>
              <a:t>= </a:t>
            </a:r>
            <a:r>
              <a:rPr lang="en-US" sz="1600" dirty="0" err="1"/>
              <a:t>contribs.reduceByKey</a:t>
            </a:r>
            <a:r>
              <a:rPr lang="en-US" sz="1600" dirty="0"/>
              <a:t>((c1,c2)=&gt;c1+c2).map{case(</a:t>
            </a:r>
            <a:r>
              <a:rPr lang="en-US" sz="1600" dirty="0" err="1"/>
              <a:t>id,sum</a:t>
            </a:r>
            <a:r>
              <a:rPr lang="en-US" sz="1600" dirty="0"/>
              <a:t>)=&gt;(id, sum * .85 + .15/</a:t>
            </a:r>
            <a:r>
              <a:rPr lang="en-US" sz="1600" dirty="0" err="1"/>
              <a:t>vertCount.toDouble</a:t>
            </a:r>
            <a:r>
              <a:rPr lang="en-US" sz="1600" dirty="0" smtClean="0"/>
              <a:t>)} </a:t>
            </a:r>
          </a:p>
          <a:p>
            <a:pPr marL="114300" indent="0"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1" y="5562600"/>
            <a:ext cx="7924800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getWeightedRanks</a:t>
            </a:r>
            <a:r>
              <a:rPr lang="en-US" sz="1600" dirty="0" smtClean="0"/>
              <a:t>(</a:t>
            </a:r>
            <a:r>
              <a:rPr lang="en-US" sz="1600" dirty="0" err="1" smtClean="0"/>
              <a:t>links:Iterable</a:t>
            </a:r>
            <a:r>
              <a:rPr lang="en-US" sz="1600" dirty="0" smtClean="0"/>
              <a:t>[(</a:t>
            </a:r>
            <a:r>
              <a:rPr lang="en-US" sz="1600" dirty="0" err="1" smtClean="0"/>
              <a:t>String,Double</a:t>
            </a:r>
            <a:r>
              <a:rPr lang="en-US" sz="1600" dirty="0" smtClean="0"/>
              <a:t>)],</a:t>
            </a:r>
            <a:r>
              <a:rPr lang="en-US" sz="1600" dirty="0" err="1" smtClean="0"/>
              <a:t>rank:Double</a:t>
            </a:r>
            <a:r>
              <a:rPr lang="en-US" sz="1600" dirty="0" smtClean="0"/>
              <a:t>):</a:t>
            </a:r>
            <a:r>
              <a:rPr lang="en-US" sz="1600" dirty="0" err="1" smtClean="0"/>
              <a:t>Iterable</a:t>
            </a:r>
            <a:r>
              <a:rPr lang="en-US" sz="1600" dirty="0" smtClean="0"/>
              <a:t>[(</a:t>
            </a:r>
            <a:r>
              <a:rPr lang="en-US" sz="1600" dirty="0" err="1" smtClean="0"/>
              <a:t>String,Double</a:t>
            </a:r>
            <a:r>
              <a:rPr lang="en-US" sz="1600" dirty="0" smtClean="0"/>
              <a:t>)]={</a:t>
            </a:r>
          </a:p>
          <a:p>
            <a:r>
              <a:rPr lang="en-US" sz="1600" dirty="0" smtClean="0"/>
              <a:t>	for(l &lt;-links) yield (l._1, l._2 * rank)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38665" y="1524000"/>
                <a:ext cx="7620000" cy="2438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To calculate truly weighted page ranks, it is necessary to iterate over the data a number of times. In this instance 10 times will be a suitable number.</a:t>
                </a:r>
              </a:p>
              <a:p>
                <a:r>
                  <a:rPr lang="en-US" dirty="0"/>
                  <a:t>During each of these iterations, the calculated weight value will be applied against the previous iterations paper rank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E</a:t>
                </a:r>
                <a:r>
                  <a:rPr lang="en-US" dirty="0" smtClean="0"/>
                  <a:t>ach </a:t>
                </a:r>
                <a:r>
                  <a:rPr lang="en-US" dirty="0"/>
                  <a:t>page rank calculation will require the summation of each in-link’s page rank multiplied by that links weight value. This summation, multiplied by ‘d’ and added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1−</m:t>
                        </m:r>
                        <m:r>
                          <a:rPr lang="en-US" i="1"/>
                          <m:t>𝑑</m:t>
                        </m:r>
                      </m:num>
                      <m:den>
                        <m:r>
                          <a:rPr lang="en-US" i="1"/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results in the new page rank for a given paper:</a:t>
                </a:r>
                <a:endParaRPr lang="en-US" dirty="0" smtClean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65" y="1524000"/>
                <a:ext cx="7620000" cy="2438400"/>
              </a:xfrm>
              <a:prstGeom prst="rect">
                <a:avLst/>
              </a:prstGeom>
              <a:blipFill rotWithShape="1">
                <a:blip r:embed="rId2"/>
                <a:stretch>
                  <a:fillRect t="-3250" r="-720" b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3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Retrieving the Top 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058108"/>
            <a:ext cx="7620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Two steps remain:</a:t>
            </a:r>
          </a:p>
          <a:p>
            <a:pPr lvl="1"/>
            <a:r>
              <a:rPr lang="en-US" dirty="0" smtClean="0"/>
              <a:t>Select the Top Ten page ranks from the dataset ‘ranks’</a:t>
            </a:r>
          </a:p>
          <a:p>
            <a:pPr lvl="1"/>
            <a:r>
              <a:rPr lang="en-US" dirty="0" smtClean="0"/>
              <a:t>Join this dataset with earlier data to retrieve the desired output</a:t>
            </a:r>
          </a:p>
          <a:p>
            <a:r>
              <a:rPr lang="en-US" dirty="0" smtClean="0"/>
              <a:t>In order to select the top ten page ranks, the ‘ranks’ dataset needs to be sorted in descending order by the page rank value:</a:t>
            </a:r>
          </a:p>
          <a:p>
            <a:endParaRPr lang="en-US" dirty="0"/>
          </a:p>
          <a:p>
            <a:r>
              <a:rPr lang="en-US" dirty="0" smtClean="0"/>
              <a:t>Then, these ten values are joined with the initial ‘</a:t>
            </a:r>
            <a:r>
              <a:rPr lang="en-US" dirty="0" err="1" smtClean="0"/>
              <a:t>paperData</a:t>
            </a:r>
            <a:r>
              <a:rPr lang="en-US" dirty="0" smtClean="0"/>
              <a:t>’ dataset to retrieve each paper’s title and with the ‘</a:t>
            </a:r>
            <a:r>
              <a:rPr lang="en-US" dirty="0" err="1" smtClean="0"/>
              <a:t>wIn</a:t>
            </a:r>
            <a:r>
              <a:rPr lang="en-US" dirty="0" smtClean="0"/>
              <a:t>’ dataset to retrieve the number of in-links each paper had: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599" y="3276600"/>
            <a:ext cx="753350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topTen</a:t>
            </a:r>
            <a:r>
              <a:rPr lang="en-US" dirty="0" smtClean="0"/>
              <a:t> = </a:t>
            </a:r>
            <a:r>
              <a:rPr lang="en-US" dirty="0" err="1" smtClean="0"/>
              <a:t>ranks.toDF.select</a:t>
            </a:r>
            <a:r>
              <a:rPr lang="en-US" dirty="0" smtClean="0"/>
              <a:t>($"_1", $"_2").sort($"_2".desc).limit(10)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303" y="4876800"/>
            <a:ext cx="754380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answer = topTen.as("</a:t>
            </a:r>
            <a:r>
              <a:rPr lang="en-US" dirty="0" err="1" smtClean="0"/>
              <a:t>tt</a:t>
            </a:r>
            <a:r>
              <a:rPr lang="en-US" dirty="0" smtClean="0"/>
              <a:t>").join(paperData.toDF.as("papers"),$"tt._1"===$"</a:t>
            </a:r>
            <a:r>
              <a:rPr lang="en-US" dirty="0" err="1" smtClean="0"/>
              <a:t>papers.paper_id</a:t>
            </a:r>
            <a:r>
              <a:rPr lang="en-US" dirty="0" smtClean="0"/>
              <a:t>") .join(wIn.toDF.as("</a:t>
            </a:r>
            <a:r>
              <a:rPr lang="en-US" dirty="0" err="1" smtClean="0"/>
              <a:t>inlinks</a:t>
            </a:r>
            <a:r>
              <a:rPr lang="en-US" dirty="0" smtClean="0"/>
              <a:t>"),$"</a:t>
            </a:r>
            <a:r>
              <a:rPr lang="en-US" dirty="0" err="1" smtClean="0"/>
              <a:t>papers.paper_id</a:t>
            </a:r>
            <a:r>
              <a:rPr lang="en-US" dirty="0" smtClean="0"/>
              <a:t>"===$"</a:t>
            </a:r>
            <a:r>
              <a:rPr lang="en-US" dirty="0" err="1" smtClean="0"/>
              <a:t>inlinks.wIn_id</a:t>
            </a:r>
            <a:r>
              <a:rPr lang="en-US" dirty="0" smtClean="0"/>
              <a:t>") .select($"</a:t>
            </a:r>
            <a:r>
              <a:rPr lang="en-US" dirty="0" err="1" smtClean="0"/>
              <a:t>papers.paper_title</a:t>
            </a:r>
            <a:r>
              <a:rPr lang="en-US" dirty="0" smtClean="0"/>
              <a:t>", $"</a:t>
            </a:r>
            <a:r>
              <a:rPr lang="en-US" dirty="0" err="1" smtClean="0"/>
              <a:t>inlinks</a:t>
            </a:r>
            <a:r>
              <a:rPr lang="en-US" dirty="0" smtClean="0"/>
              <a:t>._</a:t>
            </a:r>
            <a:r>
              <a:rPr lang="en-US" dirty="0" err="1" smtClean="0"/>
              <a:t>wIn</a:t>
            </a:r>
            <a:r>
              <a:rPr lang="en-US" dirty="0" smtClean="0"/>
              <a:t>", $"tt._2").sort($"tt._2".desc)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2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546" y="1371600"/>
            <a:ext cx="7620000" cy="1143000"/>
          </a:xfrm>
        </p:spPr>
        <p:txBody>
          <a:bodyPr/>
          <a:lstStyle/>
          <a:p>
            <a:r>
              <a:rPr lang="en-US" dirty="0" smtClean="0"/>
              <a:t>This results in the ‘answer’ data set containing the Top Ten papers in the desired format of:</a:t>
            </a:r>
          </a:p>
          <a:p>
            <a:pPr marL="114300" indent="0" algn="ctr">
              <a:buNone/>
            </a:pPr>
            <a:r>
              <a:rPr lang="en-US" sz="1800" dirty="0"/>
              <a:t>Paper </a:t>
            </a:r>
            <a:r>
              <a:rPr lang="en-US" sz="1800" dirty="0" smtClean="0"/>
              <a:t>Title	Number </a:t>
            </a:r>
            <a:r>
              <a:rPr lang="en-US" sz="1800" dirty="0"/>
              <a:t>of Citations (</a:t>
            </a:r>
            <a:r>
              <a:rPr lang="en-US" sz="1800" dirty="0" smtClean="0"/>
              <a:t>In-Links)	Page Rank</a:t>
            </a:r>
            <a:endParaRPr lang="en-US" sz="1800" dirty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2146" y="2590800"/>
            <a:ext cx="792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Singularity Theory and Phantom Edges in Scale Space	                     15     5.547660800419622E-5</a:t>
            </a:r>
          </a:p>
          <a:p>
            <a:r>
              <a:rPr lang="en-US" sz="1400" dirty="0" smtClean="0"/>
              <a:t>A method for obtaining digital signatures and public-key cryptosystems   2223     3.560501257657747E-5</a:t>
            </a:r>
          </a:p>
          <a:p>
            <a:r>
              <a:rPr lang="en-US" sz="1400" dirty="0" smtClean="0"/>
              <a:t>Chunking in Soar: The Anatomy of a General Learning Mechanism</a:t>
            </a:r>
            <a:r>
              <a:rPr lang="en-US" sz="1400" dirty="0"/>
              <a:t> </a:t>
            </a:r>
            <a:r>
              <a:rPr lang="en-US" sz="1400" dirty="0" smtClean="0"/>
              <a:t>                86     2.931864129156816E-5</a:t>
            </a:r>
          </a:p>
          <a:p>
            <a:r>
              <a:rPr lang="en-US" sz="1400" dirty="0" smtClean="0"/>
              <a:t>Authenticating Edges Produced by Zero-Crossing Algorithms	</a:t>
            </a:r>
            <a:r>
              <a:rPr lang="en-US" sz="1400" dirty="0"/>
              <a:t> </a:t>
            </a:r>
            <a:r>
              <a:rPr lang="en-US" sz="1400" dirty="0" smtClean="0"/>
              <a:t>                    26     2.6347333246707292E-5</a:t>
            </a:r>
          </a:p>
          <a:p>
            <a:r>
              <a:rPr lang="en-US" sz="1400" dirty="0" smtClean="0"/>
              <a:t>Explanation-Based Generalization: A Unifying View	                   223     2.4545526401968333E-5</a:t>
            </a:r>
          </a:p>
          <a:p>
            <a:r>
              <a:rPr lang="en-US" sz="1400" dirty="0" smtClean="0"/>
              <a:t>Graph-Based Algorithms for Boolean Function Manipulation	                 2016     2.2814733783448177E-5</a:t>
            </a:r>
          </a:p>
          <a:p>
            <a:r>
              <a:rPr lang="en-US" sz="1400" dirty="0" smtClean="0"/>
              <a:t>The complexity of theorem-proving procedures		                   837     1.959916725929189E-5</a:t>
            </a:r>
          </a:p>
          <a:p>
            <a:r>
              <a:rPr lang="en-US" sz="1400" dirty="0" smtClean="0"/>
              <a:t>Learning state space trajectories in recurrent neural networks	                     23     1.6470071157510616E-5</a:t>
            </a:r>
          </a:p>
          <a:p>
            <a:r>
              <a:rPr lang="en-US" sz="1400" dirty="0" smtClean="0"/>
              <a:t>Data clustering: a review				                 1701     1.5063445065046652E-5</a:t>
            </a:r>
          </a:p>
          <a:p>
            <a:r>
              <a:rPr lang="en-US" sz="1400" dirty="0" smtClean="0"/>
              <a:t>The Anatomy of the Grid: Enabling Scalable Virtual Organizations               1348     1.5030485991018525E-5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5427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[</a:t>
            </a:r>
            <a:r>
              <a:rPr lang="en-US" sz="1600" dirty="0"/>
              <a:t>1] </a:t>
            </a:r>
            <a:r>
              <a:rPr lang="en-US" sz="1600" u="sng" dirty="0">
                <a:hlinkClick r:id="rId2"/>
              </a:rPr>
              <a:t>https://aminer.org/billboard/citation</a:t>
            </a:r>
            <a:r>
              <a:rPr lang="en-US" sz="1600" dirty="0"/>
              <a:t>, </a:t>
            </a:r>
            <a:r>
              <a:rPr lang="en-US" sz="1600" dirty="0" err="1"/>
              <a:t>Yutao</a:t>
            </a:r>
            <a:r>
              <a:rPr lang="en-US" sz="1600" dirty="0"/>
              <a:t>. "</a:t>
            </a:r>
            <a:r>
              <a:rPr lang="en-US" sz="1600" dirty="0" err="1"/>
              <a:t>AMiner</a:t>
            </a:r>
            <a:r>
              <a:rPr lang="en-US" sz="1600" dirty="0"/>
              <a:t>." </a:t>
            </a:r>
            <a:r>
              <a:rPr lang="en-US" sz="1600" dirty="0" err="1"/>
              <a:t>AMiner</a:t>
            </a:r>
            <a:r>
              <a:rPr lang="en-US" sz="1600" dirty="0"/>
              <a:t>. Web. 28 Nov. 2016. </a:t>
            </a:r>
          </a:p>
          <a:p>
            <a:r>
              <a:rPr lang="en-US" sz="1600" dirty="0"/>
              <a:t>[2] W. Xing and A. </a:t>
            </a:r>
            <a:r>
              <a:rPr lang="en-US" sz="1600" dirty="0" err="1"/>
              <a:t>Ghorbani</a:t>
            </a:r>
            <a:r>
              <a:rPr lang="en-US" sz="1600" dirty="0"/>
              <a:t>, "Weighted PageRank algorithm," Communication Networks and Services Research, 2004. Proceedings. Second Annual Conference on, 2004, pp. 305-314.</a:t>
            </a:r>
          </a:p>
          <a:p>
            <a:r>
              <a:rPr lang="en-US" sz="1600" dirty="0"/>
              <a:t>[3] </a:t>
            </a:r>
            <a:r>
              <a:rPr lang="en-US" sz="1600" u="sng" dirty="0">
                <a:hlinkClick r:id="rId3"/>
              </a:rPr>
              <a:t>http://www.scala-lang.org/api/2.12.0-M4/scala/util/hashing/MurmurHash3</a:t>
            </a:r>
            <a:r>
              <a:rPr lang="en-US" sz="1600" dirty="0"/>
              <a:t>, Scala Standard Library 2.12.0-M4 - Scala.util.hashing.MurmurHash3. Web. 28 Nov. 2016.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3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ACM Citation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collection of citation data which can be used </a:t>
            </a:r>
            <a:r>
              <a:rPr lang="en-US" dirty="0" smtClean="0"/>
              <a:t>for studying </a:t>
            </a:r>
            <a:r>
              <a:rPr lang="en-US" dirty="0"/>
              <a:t>influence in the citation network, finding the most influential papers, topic modeling, and other research </a:t>
            </a:r>
            <a:r>
              <a:rPr lang="en-US" dirty="0" smtClean="0"/>
              <a:t>projects. </a:t>
            </a:r>
          </a:p>
          <a:p>
            <a:r>
              <a:rPr lang="en-US" dirty="0"/>
              <a:t>C</a:t>
            </a:r>
            <a:r>
              <a:rPr lang="en-US" dirty="0" smtClean="0"/>
              <a:t>onsists </a:t>
            </a:r>
            <a:r>
              <a:rPr lang="en-US" dirty="0"/>
              <a:t>of 2,381,688 papers and 10,476,564 citation </a:t>
            </a:r>
            <a:r>
              <a:rPr lang="en-US" dirty="0" smtClean="0"/>
              <a:t>relationships</a:t>
            </a:r>
          </a:p>
          <a:p>
            <a:r>
              <a:rPr lang="en-US" dirty="0" smtClean="0"/>
              <a:t>Each “block” of data comes in a general format:</a:t>
            </a:r>
          </a:p>
          <a:p>
            <a:pPr lvl="2"/>
            <a:r>
              <a:rPr lang="en-US" sz="1400" dirty="0"/>
              <a:t>#* Paper Title</a:t>
            </a:r>
          </a:p>
          <a:p>
            <a:pPr lvl="2"/>
            <a:r>
              <a:rPr lang="en-US" sz="1400" dirty="0"/>
              <a:t>#@ Authors</a:t>
            </a:r>
          </a:p>
          <a:p>
            <a:pPr lvl="2"/>
            <a:r>
              <a:rPr lang="en-US" sz="1400" dirty="0"/>
              <a:t>#t Year</a:t>
            </a:r>
          </a:p>
          <a:p>
            <a:pPr lvl="2"/>
            <a:r>
              <a:rPr lang="en-US" sz="1400" dirty="0"/>
              <a:t>#c Publication Venue</a:t>
            </a:r>
          </a:p>
          <a:p>
            <a:pPr lvl="2"/>
            <a:r>
              <a:rPr lang="en-US" sz="1400" dirty="0"/>
              <a:t>#index &lt;id of this paper&gt;</a:t>
            </a:r>
          </a:p>
          <a:p>
            <a:pPr lvl="2"/>
            <a:r>
              <a:rPr lang="en-US" sz="1400" dirty="0"/>
              <a:t>#% ids of references of this paper (can be multiple lines for each reference)</a:t>
            </a:r>
          </a:p>
          <a:p>
            <a:pPr lvl="2"/>
            <a:r>
              <a:rPr lang="en-US" sz="1400" dirty="0"/>
              <a:t>#! Abstract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5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Scala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be able to read in the “blocks” of data, the spark configuration will require a different default record delimiter.</a:t>
            </a:r>
          </a:p>
          <a:p>
            <a:r>
              <a:rPr lang="en-US" dirty="0" smtClean="0"/>
              <a:t>This will allow every initial </a:t>
            </a:r>
            <a:r>
              <a:rPr lang="en-US" dirty="0" err="1" smtClean="0"/>
              <a:t>rdd</a:t>
            </a:r>
            <a:r>
              <a:rPr lang="en-US" dirty="0" smtClean="0"/>
              <a:t> element to be a chunk of paper data, unique to that paper.</a:t>
            </a:r>
          </a:p>
          <a:p>
            <a:r>
              <a:rPr lang="en-US" sz="2000" dirty="0" smtClean="0"/>
              <a:t>Imports: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lvl="2"/>
            <a:endParaRPr lang="en-US" sz="1200" dirty="0" smtClean="0"/>
          </a:p>
          <a:p>
            <a:endParaRPr lang="en-US" sz="2000" dirty="0" smtClean="0"/>
          </a:p>
          <a:p>
            <a:r>
              <a:rPr lang="en-US" sz="2000" dirty="0" smtClean="0"/>
              <a:t>Main Method: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4378" y="3505200"/>
            <a:ext cx="64770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sz="1600" dirty="0" smtClean="0"/>
              <a:t>import </a:t>
            </a:r>
            <a:r>
              <a:rPr lang="en-US" sz="1600" dirty="0" err="1" smtClean="0"/>
              <a:t>org.apache.spark.sql.SparkSession</a:t>
            </a:r>
            <a:endParaRPr lang="en-US" sz="1600" dirty="0" smtClean="0"/>
          </a:p>
          <a:p>
            <a:pPr lvl="2"/>
            <a:r>
              <a:rPr lang="en-US" sz="1600" dirty="0" smtClean="0"/>
              <a:t>import </a:t>
            </a:r>
            <a:r>
              <a:rPr lang="en-US" sz="1600" dirty="0" err="1" smtClean="0"/>
              <a:t>org.apache.hadoop.conf</a:t>
            </a:r>
            <a:r>
              <a:rPr lang="en-US" sz="1600" dirty="0" smtClean="0"/>
              <a:t>._</a:t>
            </a:r>
          </a:p>
          <a:p>
            <a:pPr lvl="2"/>
            <a:r>
              <a:rPr lang="en-US" sz="1600" dirty="0" smtClean="0"/>
              <a:t>import org.apache.hadoop.io._</a:t>
            </a:r>
          </a:p>
          <a:p>
            <a:pPr lvl="2"/>
            <a:r>
              <a:rPr lang="en-US" sz="1600" dirty="0" smtClean="0"/>
              <a:t>import </a:t>
            </a:r>
            <a:r>
              <a:rPr lang="en-US" sz="1600" dirty="0" err="1" smtClean="0"/>
              <a:t>org.apache.hadoop.mapreduce.lib.input</a:t>
            </a:r>
            <a:r>
              <a:rPr lang="en-US" sz="1600" dirty="0" smtClean="0"/>
              <a:t>._</a:t>
            </a:r>
          </a:p>
          <a:p>
            <a:pPr lvl="2"/>
            <a:r>
              <a:rPr lang="en-US" sz="1600" dirty="0" smtClean="0"/>
              <a:t>import </a:t>
            </a:r>
            <a:r>
              <a:rPr lang="en-US" sz="1600" dirty="0" err="1" smtClean="0"/>
              <a:t>scala.util.matching.Regex</a:t>
            </a:r>
            <a:endParaRPr lang="en-US" sz="1600" dirty="0" smtClean="0"/>
          </a:p>
          <a:p>
            <a:pPr lvl="2"/>
            <a:r>
              <a:rPr lang="en-US" sz="1600" dirty="0" smtClean="0"/>
              <a:t>import scala.util.hashing.MurmurHash3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562600"/>
            <a:ext cx="64770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sz="1600" dirty="0" smtClean="0"/>
              <a:t>import </a:t>
            </a:r>
            <a:r>
              <a:rPr lang="en-US" sz="1600" dirty="0" err="1" smtClean="0"/>
              <a:t>spark.implicits</a:t>
            </a:r>
            <a:r>
              <a:rPr lang="en-US" sz="1600" dirty="0" smtClean="0"/>
              <a:t>._;</a:t>
            </a:r>
          </a:p>
          <a:p>
            <a:pPr lvl="2"/>
            <a:r>
              <a:rPr lang="en-US" sz="1600" dirty="0" smtClean="0"/>
              <a:t>@transient </a:t>
            </a:r>
            <a:r>
              <a:rPr lang="en-US" sz="1600" dirty="0" err="1" smtClean="0"/>
              <a:t>val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= new Configuration</a:t>
            </a:r>
          </a:p>
          <a:p>
            <a:pPr lvl="2"/>
            <a:r>
              <a:rPr lang="en-US" sz="1600" dirty="0" err="1" smtClean="0"/>
              <a:t>config.set</a:t>
            </a:r>
            <a:r>
              <a:rPr lang="en-US" sz="1600" dirty="0" smtClean="0"/>
              <a:t>("</a:t>
            </a:r>
            <a:r>
              <a:rPr lang="en-US" sz="1600" dirty="0" err="1" smtClean="0"/>
              <a:t>textinputformat.record.delimiter</a:t>
            </a:r>
            <a:r>
              <a:rPr lang="en-US" sz="1600" dirty="0" smtClean="0"/>
              <a:t>", "#*")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750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the Citation Network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200400"/>
          </a:xfrm>
        </p:spPr>
        <p:txBody>
          <a:bodyPr>
            <a:normAutofit/>
          </a:bodyPr>
          <a:lstStyle/>
          <a:p>
            <a:pPr marL="342900" lvl="2">
              <a:buClr>
                <a:schemeClr val="accent1"/>
              </a:buClr>
            </a:pPr>
            <a:endParaRPr lang="en-US" sz="1400" dirty="0" smtClean="0"/>
          </a:p>
          <a:p>
            <a:pPr marL="342900" lvl="2">
              <a:buClr>
                <a:schemeClr val="accent1"/>
              </a:buClr>
            </a:pPr>
            <a:r>
              <a:rPr lang="en-US" sz="2000" dirty="0" smtClean="0"/>
              <a:t>The citation data was uploaded to a </a:t>
            </a:r>
            <a:r>
              <a:rPr lang="en-US" sz="2000" dirty="0"/>
              <a:t>H</a:t>
            </a:r>
            <a:r>
              <a:rPr lang="en-US" sz="2000" dirty="0" smtClean="0"/>
              <a:t>adoop File System(HDFS) on a local cluster.</a:t>
            </a:r>
          </a:p>
          <a:p>
            <a:pPr marL="342900" lvl="2">
              <a:buClr>
                <a:schemeClr val="accent1"/>
              </a:buClr>
            </a:pPr>
            <a:r>
              <a:rPr lang="en-US" sz="2000" dirty="0" smtClean="0"/>
              <a:t>This data was accessible at: </a:t>
            </a:r>
          </a:p>
          <a:p>
            <a:pPr marL="617220" lvl="3">
              <a:buClr>
                <a:schemeClr val="accent1"/>
              </a:buClr>
            </a:pPr>
            <a:endParaRPr lang="en-US" sz="1200" dirty="0" smtClean="0"/>
          </a:p>
          <a:p>
            <a:pPr marL="617220" lvl="3">
              <a:buClr>
                <a:schemeClr val="accent1"/>
              </a:buClr>
            </a:pPr>
            <a:endParaRPr lang="en-US" sz="1200" dirty="0"/>
          </a:p>
          <a:p>
            <a:pPr marL="617220" lvl="3">
              <a:buClr>
                <a:schemeClr val="accent1"/>
              </a:buClr>
            </a:pPr>
            <a:endParaRPr lang="en-US" sz="1200" dirty="0" smtClean="0"/>
          </a:p>
          <a:p>
            <a:pPr marL="365760" lvl="2" indent="-251460">
              <a:buClr>
                <a:schemeClr val="accent1"/>
              </a:buClr>
            </a:pPr>
            <a:r>
              <a:rPr lang="en-US" sz="2000" dirty="0" smtClean="0"/>
              <a:t>Since the project has been preconfigured to handle the special dataset, all that must be done is read the data in as RDD Records and filter out any empty records: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800600"/>
            <a:ext cx="7298724" cy="13542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160020" lvl="2">
              <a:buClr>
                <a:schemeClr val="accent1"/>
              </a:buClr>
            </a:pPr>
            <a:r>
              <a:rPr lang="en-US" sz="1600" dirty="0" err="1" smtClean="0"/>
              <a:t>val</a:t>
            </a:r>
            <a:r>
              <a:rPr lang="en-US" sz="1600" dirty="0" smtClean="0"/>
              <a:t> </a:t>
            </a:r>
            <a:r>
              <a:rPr lang="en-US" sz="1600" dirty="0" err="1" smtClean="0"/>
              <a:t>inputRDD</a:t>
            </a:r>
            <a:r>
              <a:rPr lang="en-US" sz="1600" dirty="0" smtClean="0"/>
              <a:t> = </a:t>
            </a:r>
            <a:r>
              <a:rPr lang="en-US" sz="1600" dirty="0" err="1" smtClean="0"/>
              <a:t>sc.newAPIHadoopFile</a:t>
            </a:r>
            <a:r>
              <a:rPr lang="en-US" sz="1600" dirty="0" smtClean="0"/>
              <a:t>(&lt;input-file-path&gt;, </a:t>
            </a:r>
            <a:r>
              <a:rPr lang="en-US" sz="1600" dirty="0" err="1" smtClean="0"/>
              <a:t>classOf</a:t>
            </a:r>
            <a:r>
              <a:rPr lang="en-US" sz="1600" dirty="0" smtClean="0"/>
              <a:t>[</a:t>
            </a:r>
            <a:r>
              <a:rPr lang="en-US" sz="1600" dirty="0" err="1" smtClean="0"/>
              <a:t>TextInputFormat</a:t>
            </a:r>
            <a:r>
              <a:rPr lang="en-US" sz="1600" dirty="0" smtClean="0"/>
              <a:t>], </a:t>
            </a:r>
            <a:r>
              <a:rPr lang="en-US" sz="1600" dirty="0" err="1" smtClean="0"/>
              <a:t>classOf</a:t>
            </a:r>
            <a:r>
              <a:rPr lang="en-US" sz="1600" dirty="0" smtClean="0"/>
              <a:t>[</a:t>
            </a:r>
            <a:r>
              <a:rPr lang="en-US" sz="1600" dirty="0" err="1" smtClean="0"/>
              <a:t>LongWritable</a:t>
            </a:r>
            <a:r>
              <a:rPr lang="en-US" sz="1600" dirty="0" smtClean="0"/>
              <a:t>], </a:t>
            </a:r>
            <a:r>
              <a:rPr lang="en-US" sz="1600" dirty="0" err="1" smtClean="0"/>
              <a:t>classOf</a:t>
            </a:r>
            <a:r>
              <a:rPr lang="en-US" sz="1600" dirty="0" smtClean="0"/>
              <a:t>[Text], </a:t>
            </a:r>
            <a:r>
              <a:rPr lang="en-US" sz="1600" dirty="0" err="1" smtClean="0"/>
              <a:t>config</a:t>
            </a:r>
            <a:r>
              <a:rPr lang="en-US" sz="1600" dirty="0" smtClean="0"/>
              <a:t>)</a:t>
            </a:r>
          </a:p>
          <a:p>
            <a:pPr marL="160020" lvl="2">
              <a:buClr>
                <a:schemeClr val="accent1"/>
              </a:buClr>
            </a:pPr>
            <a:endParaRPr lang="en-US" dirty="0" smtClean="0"/>
          </a:p>
          <a:p>
            <a:pPr marL="160020" lvl="2">
              <a:buClr>
                <a:schemeClr val="accent1"/>
              </a:buClr>
            </a:pPr>
            <a:r>
              <a:rPr lang="en-US" sz="1600" dirty="0" err="1" smtClean="0"/>
              <a:t>val</a:t>
            </a:r>
            <a:r>
              <a:rPr lang="en-US" sz="1600" dirty="0" smtClean="0"/>
              <a:t> </a:t>
            </a:r>
            <a:r>
              <a:rPr lang="en-US" sz="1600" dirty="0" err="1" smtClean="0"/>
              <a:t>inputRDDMapFilter</a:t>
            </a:r>
            <a:r>
              <a:rPr lang="en-US" sz="1600" dirty="0" smtClean="0"/>
              <a:t> = </a:t>
            </a:r>
            <a:r>
              <a:rPr lang="en-US" sz="1600" dirty="0" err="1" smtClean="0"/>
              <a:t>inputRDD.map</a:t>
            </a:r>
            <a:r>
              <a:rPr lang="en-US" sz="1600" dirty="0" smtClean="0"/>
              <a:t>{case(</a:t>
            </a:r>
            <a:r>
              <a:rPr lang="en-US" sz="1600" dirty="0" err="1" smtClean="0"/>
              <a:t>key,value</a:t>
            </a:r>
            <a:r>
              <a:rPr lang="en-US" sz="1600" dirty="0" smtClean="0"/>
              <a:t>)=&gt;</a:t>
            </a:r>
            <a:r>
              <a:rPr lang="en-US" sz="1600" dirty="0" err="1" smtClean="0"/>
              <a:t>value.toString</a:t>
            </a:r>
            <a:r>
              <a:rPr lang="en-US" sz="1600" dirty="0" smtClean="0"/>
              <a:t>}.filter(value=&gt;</a:t>
            </a:r>
            <a:r>
              <a:rPr lang="en-US" sz="1600" dirty="0" err="1" smtClean="0"/>
              <a:t>value.length</a:t>
            </a:r>
            <a:r>
              <a:rPr lang="en-US" sz="1600" dirty="0" smtClean="0"/>
              <a:t>!=0)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61086" y="3080266"/>
            <a:ext cx="729872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en-US" dirty="0" smtClean="0"/>
              <a:t>"</a:t>
            </a:r>
            <a:r>
              <a:rPr lang="en-US" dirty="0" err="1" smtClean="0"/>
              <a:t>hdfs</a:t>
            </a:r>
            <a:r>
              <a:rPr lang="en-US" dirty="0" smtClean="0"/>
              <a:t>://CSC570-BD-HMF12:9000/</a:t>
            </a:r>
            <a:r>
              <a:rPr lang="en-US" dirty="0" err="1" smtClean="0"/>
              <a:t>hadoop</a:t>
            </a:r>
            <a:r>
              <a:rPr lang="en-US" dirty="0" smtClean="0"/>
              <a:t>-user/data/citation-acm-v8.txt”</a:t>
            </a:r>
          </a:p>
        </p:txBody>
      </p:sp>
    </p:spTree>
    <p:extLst>
      <p:ext uri="{BB962C8B-B14F-4D97-AF65-F5344CB8AC3E}">
        <p14:creationId xmlns:p14="http://schemas.microsoft.com/office/powerpoint/2010/main" val="389190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Building the Citation </a:t>
            </a:r>
            <a:r>
              <a:rPr lang="en-US" sz="4000" dirty="0" smtClean="0"/>
              <a:t>Network: Retrieving the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514600"/>
          </a:xfrm>
        </p:spPr>
        <p:txBody>
          <a:bodyPr>
            <a:normAutofit lnSpcReduction="10000"/>
          </a:bodyPr>
          <a:lstStyle/>
          <a:p>
            <a:pPr marL="342900" lvl="2">
              <a:buClr>
                <a:schemeClr val="accent1"/>
              </a:buClr>
            </a:pPr>
            <a:r>
              <a:rPr lang="en-US" dirty="0" smtClean="0"/>
              <a:t>Now that the dataset is in an RDD format, there is a requirement to trim off information that is not needed.</a:t>
            </a:r>
          </a:p>
          <a:p>
            <a:pPr marL="342900" lvl="2">
              <a:buClr>
                <a:schemeClr val="accent1"/>
              </a:buClr>
            </a:pPr>
            <a:r>
              <a:rPr lang="en-US" dirty="0" smtClean="0"/>
              <a:t>This includes data that isn’t necessary, such as abstract and trademark fields, but also data that could be hindering such as the ‘#index’ and ‘#%’ prefixes that appear prior to the paper index and paper references, respectively.</a:t>
            </a:r>
          </a:p>
          <a:p>
            <a:pPr marL="342900" lvl="2">
              <a:buClr>
                <a:schemeClr val="accent1"/>
              </a:buClr>
            </a:pPr>
            <a:r>
              <a:rPr lang="en-US" dirty="0" smtClean="0"/>
              <a:t>To handle the index issue, a function is needed that can be passed the paper ‘chunk’ and use a Regex statement to extract the index information, as well as remove the ‘#index’ prefix.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530" y="4343400"/>
            <a:ext cx="7391400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lvl="2">
              <a:buClr>
                <a:schemeClr val="accent1"/>
              </a:buClr>
            </a:pP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getIndexKey</a:t>
            </a:r>
            <a:r>
              <a:rPr lang="en-US" sz="1600" dirty="0" smtClean="0"/>
              <a:t>(line: String): String= {</a:t>
            </a:r>
          </a:p>
          <a:p>
            <a:pPr marL="342900" lvl="2">
              <a:buClr>
                <a:schemeClr val="accent1"/>
              </a:buClr>
            </a:pPr>
            <a:r>
              <a:rPr lang="en-US" sz="1600" dirty="0" smtClean="0"/>
              <a:t>	</a:t>
            </a:r>
            <a:r>
              <a:rPr lang="en-US" sz="1600" dirty="0" err="1" smtClean="0"/>
              <a:t>val</a:t>
            </a:r>
            <a:r>
              <a:rPr lang="en-US" sz="1600" dirty="0" smtClean="0"/>
              <a:t> pattern = new Regex("#index[a-zA-Z0-9]*");</a:t>
            </a:r>
          </a:p>
          <a:p>
            <a:pPr marL="342900" lvl="2">
              <a:buClr>
                <a:schemeClr val="accent1"/>
              </a:buClr>
            </a:pPr>
            <a:r>
              <a:rPr lang="en-US" sz="1600" dirty="0" smtClean="0"/>
              <a:t>	</a:t>
            </a:r>
            <a:r>
              <a:rPr lang="en-US" sz="1600" dirty="0" err="1" smtClean="0"/>
              <a:t>val</a:t>
            </a:r>
            <a:r>
              <a:rPr lang="en-US" sz="1600" dirty="0" smtClean="0"/>
              <a:t> found = </a:t>
            </a:r>
            <a:r>
              <a:rPr lang="en-US" sz="1600" dirty="0" err="1" smtClean="0"/>
              <a:t>pattern.findFirstIn</a:t>
            </a:r>
            <a:r>
              <a:rPr lang="en-US" sz="1600" dirty="0" smtClean="0"/>
              <a:t>(line).</a:t>
            </a:r>
            <a:r>
              <a:rPr lang="en-US" sz="1600" dirty="0" err="1" smtClean="0"/>
              <a:t>getOrElse</a:t>
            </a:r>
            <a:r>
              <a:rPr lang="en-US" sz="1600" dirty="0" smtClean="0"/>
              <a:t>("Null");</a:t>
            </a:r>
          </a:p>
          <a:p>
            <a:pPr marL="342900" lvl="2">
              <a:buClr>
                <a:schemeClr val="accent1"/>
              </a:buClr>
            </a:pPr>
            <a:r>
              <a:rPr lang="en-US" sz="1600" dirty="0" smtClean="0"/>
              <a:t>	if(found!="Null") { </a:t>
            </a:r>
          </a:p>
          <a:p>
            <a:pPr marL="342900" lvl="2">
              <a:buClr>
                <a:schemeClr val="accent1"/>
              </a:buClr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val</a:t>
            </a:r>
            <a:r>
              <a:rPr lang="en-US" sz="1600" dirty="0" smtClean="0"/>
              <a:t> phrase = new Regex("#index");</a:t>
            </a:r>
          </a:p>
          <a:p>
            <a:pPr marL="342900" lvl="2">
              <a:buClr>
                <a:schemeClr val="accent1"/>
              </a:buClr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/>
              <a:t>return </a:t>
            </a:r>
            <a:r>
              <a:rPr lang="en-US" sz="1600" dirty="0" err="1" smtClean="0"/>
              <a:t>phrase.replaceFirstIn</a:t>
            </a:r>
            <a:r>
              <a:rPr lang="en-US" sz="1600" dirty="0" smtClean="0"/>
              <a:t>(found, "") }</a:t>
            </a:r>
          </a:p>
          <a:p>
            <a:pPr marL="342900" lvl="2">
              <a:buClr>
                <a:schemeClr val="accent1"/>
              </a:buClr>
            </a:pPr>
            <a:r>
              <a:rPr lang="en-US" sz="1600" dirty="0" smtClean="0"/>
              <a:t>	else return found;</a:t>
            </a:r>
          </a:p>
          <a:p>
            <a:pPr marL="342900" lvl="2">
              <a:buClr>
                <a:schemeClr val="accent1"/>
              </a:buClr>
            </a:pPr>
            <a:r>
              <a:rPr lang="en-US" sz="1600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6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Building the Citation Network: Retrieving the </a:t>
            </a:r>
            <a:r>
              <a:rPr lang="en-US" sz="4000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219200"/>
          </a:xfrm>
        </p:spPr>
        <p:txBody>
          <a:bodyPr/>
          <a:lstStyle/>
          <a:p>
            <a:pPr marL="342900" lvl="2">
              <a:buClr>
                <a:schemeClr val="accent1"/>
              </a:buClr>
            </a:pPr>
            <a:r>
              <a:rPr lang="en-US" dirty="0"/>
              <a:t>To handle the r</a:t>
            </a:r>
            <a:r>
              <a:rPr lang="en-US" dirty="0" smtClean="0"/>
              <a:t>eferences issue</a:t>
            </a:r>
            <a:r>
              <a:rPr lang="en-US" dirty="0"/>
              <a:t>, a function is needed that can be passed the paper ‘chunk’ and use a Regex statement to extract </a:t>
            </a:r>
            <a:r>
              <a:rPr lang="en-US" dirty="0" smtClean="0"/>
              <a:t>each reference (if one exists), remove </a:t>
            </a:r>
            <a:r>
              <a:rPr lang="en-US" dirty="0"/>
              <a:t>the </a:t>
            </a:r>
            <a:r>
              <a:rPr lang="en-US" dirty="0" smtClean="0"/>
              <a:t>‘#%’ prefix, and return a comma-delimited list of the reference id’s.</a:t>
            </a:r>
            <a:endParaRPr lang="en-US" dirty="0"/>
          </a:p>
          <a:p>
            <a:pPr marL="114300" lvl="2" indent="0">
              <a:buClr>
                <a:schemeClr val="accent1"/>
              </a:buCl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292" y="3124200"/>
            <a:ext cx="7391400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lvl="2">
              <a:buClr>
                <a:schemeClr val="accent1"/>
              </a:buClr>
            </a:pP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getReferences</a:t>
            </a:r>
            <a:r>
              <a:rPr lang="en-US" sz="1600" dirty="0" smtClean="0"/>
              <a:t>(line: String): String= {</a:t>
            </a:r>
          </a:p>
          <a:p>
            <a:pPr marL="342900" lvl="2">
              <a:buClr>
                <a:schemeClr val="accent1"/>
              </a:buClr>
            </a:pPr>
            <a:r>
              <a:rPr lang="en-US" sz="1600" dirty="0" smtClean="0"/>
              <a:t>	</a:t>
            </a:r>
            <a:r>
              <a:rPr lang="en-US" sz="1600" dirty="0" err="1" smtClean="0"/>
              <a:t>val</a:t>
            </a:r>
            <a:r>
              <a:rPr lang="en-US" sz="1600" dirty="0" smtClean="0"/>
              <a:t> pattern = new Regex("#%[a-zA-Z0-9]*");</a:t>
            </a:r>
          </a:p>
          <a:p>
            <a:pPr marL="342900" lvl="2">
              <a:buClr>
                <a:schemeClr val="accent1"/>
              </a:buClr>
            </a:pPr>
            <a:r>
              <a:rPr lang="en-US" sz="1600" dirty="0" smtClean="0"/>
              <a:t>	</a:t>
            </a:r>
            <a:r>
              <a:rPr lang="en-US" sz="1600" dirty="0" err="1" smtClean="0"/>
              <a:t>val</a:t>
            </a:r>
            <a:r>
              <a:rPr lang="en-US" sz="1600" dirty="0" smtClean="0"/>
              <a:t> found = </a:t>
            </a:r>
            <a:r>
              <a:rPr lang="en-US" sz="1600" dirty="0" err="1" smtClean="0"/>
              <a:t>pattern.findAllIn</a:t>
            </a:r>
            <a:r>
              <a:rPr lang="en-US" sz="1600" dirty="0" smtClean="0"/>
              <a:t>(line).</a:t>
            </a:r>
            <a:r>
              <a:rPr lang="en-US" sz="1600" dirty="0" err="1" smtClean="0"/>
              <a:t>toList</a:t>
            </a:r>
            <a:r>
              <a:rPr lang="en-US" sz="1600" dirty="0" smtClean="0"/>
              <a:t>;</a:t>
            </a:r>
            <a:endParaRPr lang="en-US" sz="1600" dirty="0"/>
          </a:p>
          <a:p>
            <a:pPr marL="342900" lvl="2">
              <a:buClr>
                <a:schemeClr val="accent1"/>
              </a:buClr>
            </a:pPr>
            <a:r>
              <a:rPr lang="en-US" sz="1600" dirty="0" smtClean="0"/>
              <a:t>	if(</a:t>
            </a:r>
            <a:r>
              <a:rPr lang="en-US" sz="1600" dirty="0" err="1" smtClean="0"/>
              <a:t>found.length</a:t>
            </a:r>
            <a:r>
              <a:rPr lang="en-US" sz="1600" dirty="0" smtClean="0"/>
              <a:t> &gt; 0) {</a:t>
            </a:r>
          </a:p>
          <a:p>
            <a:pPr marL="342900" lvl="2">
              <a:buClr>
                <a:schemeClr val="accent1"/>
              </a:buClr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val</a:t>
            </a:r>
            <a:r>
              <a:rPr lang="en-US" sz="1600" dirty="0" smtClean="0"/>
              <a:t> </a:t>
            </a:r>
            <a:r>
              <a:rPr lang="en-US" sz="1600" dirty="0" err="1" smtClean="0"/>
              <a:t>refList</a:t>
            </a:r>
            <a:r>
              <a:rPr lang="en-US" sz="1600" dirty="0" smtClean="0"/>
              <a:t> = for(ref &lt;- found) yield {</a:t>
            </a:r>
            <a:r>
              <a:rPr lang="en-US" sz="1600" dirty="0" err="1" smtClean="0"/>
              <a:t>ref.replace</a:t>
            </a:r>
            <a:r>
              <a:rPr lang="en-US" sz="1600" dirty="0" smtClean="0"/>
              <a:t>("#%","")};</a:t>
            </a:r>
          </a:p>
          <a:p>
            <a:pPr marL="342900" lvl="2">
              <a:buClr>
                <a:schemeClr val="accent1"/>
              </a:buClr>
            </a:pPr>
            <a:r>
              <a:rPr lang="en-US" sz="1600" dirty="0" smtClean="0"/>
              <a:t>		return </a:t>
            </a:r>
            <a:r>
              <a:rPr lang="en-US" sz="1600" dirty="0" err="1" smtClean="0"/>
              <a:t>refList.mkString</a:t>
            </a:r>
            <a:r>
              <a:rPr lang="en-US" sz="1600" dirty="0" smtClean="0"/>
              <a:t>(",") }</a:t>
            </a:r>
          </a:p>
          <a:p>
            <a:pPr marL="342900" lvl="2">
              <a:buClr>
                <a:schemeClr val="accent1"/>
              </a:buClr>
            </a:pPr>
            <a:r>
              <a:rPr lang="en-US" sz="1600" dirty="0" smtClean="0"/>
              <a:t>	else return "Null“;</a:t>
            </a:r>
          </a:p>
          <a:p>
            <a:pPr marL="342900" lvl="2">
              <a:buClr>
                <a:schemeClr val="accent1"/>
              </a:buClr>
            </a:pPr>
            <a:r>
              <a:rPr lang="en-US" sz="1600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7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620000" cy="1143000"/>
          </a:xfrm>
        </p:spPr>
        <p:txBody>
          <a:bodyPr/>
          <a:lstStyle/>
          <a:p>
            <a:r>
              <a:rPr lang="en-US" sz="2800" dirty="0" smtClean="0"/>
              <a:t>Building the Citation Network: Parsing the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603" y="1013929"/>
            <a:ext cx="7620000" cy="4953000"/>
          </a:xfrm>
        </p:spPr>
        <p:txBody>
          <a:bodyPr>
            <a:normAutofit/>
          </a:bodyPr>
          <a:lstStyle/>
          <a:p>
            <a:pPr marL="342900" lvl="2">
              <a:buClr>
                <a:schemeClr val="accent1"/>
              </a:buClr>
            </a:pPr>
            <a:r>
              <a:rPr lang="en-US" sz="2000" dirty="0" smtClean="0"/>
              <a:t>Now that the extraction methods are created, there is one more addition that is necessary to help format and label each piece of information:</a:t>
            </a:r>
            <a:endParaRPr lang="en-US" sz="2000" dirty="0"/>
          </a:p>
          <a:p>
            <a:pPr marL="342900" lvl="2">
              <a:buClr>
                <a:schemeClr val="accent1"/>
              </a:buClr>
            </a:pPr>
            <a:endParaRPr lang="en-US" sz="2000" dirty="0" smtClean="0"/>
          </a:p>
          <a:p>
            <a:pPr marL="342900" lvl="2">
              <a:buClr>
                <a:schemeClr val="accent1"/>
              </a:buClr>
            </a:pPr>
            <a:r>
              <a:rPr lang="en-US" sz="2000" dirty="0" smtClean="0"/>
              <a:t>This class </a:t>
            </a:r>
            <a:r>
              <a:rPr lang="en-US" sz="2000" dirty="0"/>
              <a:t>“appends” a field name to the data that is passed to it. This allows for easier referencing and joining in later steps</a:t>
            </a:r>
            <a:r>
              <a:rPr lang="en-US" sz="2000" dirty="0" smtClean="0"/>
              <a:t>.</a:t>
            </a:r>
          </a:p>
          <a:p>
            <a:pPr marL="342900" lvl="2">
              <a:buClr>
                <a:schemeClr val="accent1"/>
              </a:buClr>
            </a:pPr>
            <a:r>
              <a:rPr lang="en-US" sz="2000" dirty="0" smtClean="0"/>
              <a:t>All the prerequisites to parsing the data are setup. Now the data ‘chunks’ can be mapped to the Paper class with help from the extraction methods.</a:t>
            </a:r>
          </a:p>
          <a:p>
            <a:pPr marL="342900" lvl="2">
              <a:buClr>
                <a:schemeClr val="accent1"/>
              </a:buClr>
            </a:pPr>
            <a:endParaRPr lang="en-US" sz="2000" dirty="0"/>
          </a:p>
          <a:p>
            <a:pPr marL="342900" lvl="2">
              <a:buClr>
                <a:schemeClr val="accent1"/>
              </a:buClr>
            </a:pPr>
            <a:endParaRPr lang="en-US" sz="2000" dirty="0" smtClean="0"/>
          </a:p>
          <a:p>
            <a:pPr marL="342900" lvl="2">
              <a:buClr>
                <a:schemeClr val="accent1"/>
              </a:buClr>
            </a:pPr>
            <a:r>
              <a:rPr lang="en-US" sz="2000" dirty="0" smtClean="0"/>
              <a:t>Since we chose to implement the Paper class, storing the ‘</a:t>
            </a:r>
            <a:r>
              <a:rPr lang="en-US" sz="2000" dirty="0" err="1" smtClean="0"/>
              <a:t>paperData</a:t>
            </a:r>
            <a:r>
              <a:rPr lang="en-US" sz="2000" dirty="0" smtClean="0"/>
              <a:t>’ dataset in an Apache Hive view is becomes easy:</a:t>
            </a:r>
            <a:endParaRPr lang="en-US" sz="2000" dirty="0"/>
          </a:p>
          <a:p>
            <a:pPr marL="342900" lvl="2">
              <a:buClr>
                <a:schemeClr val="accent1"/>
              </a:buClr>
            </a:pPr>
            <a:endParaRPr lang="en-US" sz="2000" dirty="0" smtClean="0"/>
          </a:p>
          <a:p>
            <a:pPr marL="342900" lvl="2">
              <a:buClr>
                <a:schemeClr val="accent1"/>
              </a:buClr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199" y="4114800"/>
            <a:ext cx="741817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lvl="2">
              <a:buClr>
                <a:schemeClr val="accent1"/>
              </a:buClr>
            </a:pP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paperData</a:t>
            </a:r>
            <a:r>
              <a:rPr lang="en-US" dirty="0" smtClean="0"/>
              <a:t> = </a:t>
            </a:r>
            <a:r>
              <a:rPr lang="en-US" dirty="0" err="1" smtClean="0"/>
              <a:t>inputRDDMapFilter.map</a:t>
            </a:r>
            <a:r>
              <a:rPr lang="en-US" dirty="0" smtClean="0"/>
              <a:t>{ case(chunk) =&gt;</a:t>
            </a:r>
          </a:p>
          <a:p>
            <a:pPr marL="342900" lvl="2">
              <a:buClr>
                <a:schemeClr val="accent1"/>
              </a:buClr>
            </a:pPr>
            <a:r>
              <a:rPr lang="en-US" dirty="0" smtClean="0"/>
              <a:t>Paper(</a:t>
            </a:r>
            <a:r>
              <a:rPr lang="en-US" dirty="0" err="1" smtClean="0"/>
              <a:t>getIndexKey</a:t>
            </a:r>
            <a:r>
              <a:rPr lang="en-US" dirty="0" smtClean="0"/>
              <a:t>(chunk), </a:t>
            </a:r>
            <a:r>
              <a:rPr lang="en-US" dirty="0" err="1" smtClean="0"/>
              <a:t>chunk.split</a:t>
            </a:r>
            <a:r>
              <a:rPr lang="en-US" dirty="0" smtClean="0"/>
              <a:t>('#')(0).trim, </a:t>
            </a:r>
            <a:r>
              <a:rPr lang="en-US" dirty="0" err="1" smtClean="0"/>
              <a:t>getReferences</a:t>
            </a:r>
            <a:r>
              <a:rPr lang="en-US" dirty="0" smtClean="0"/>
              <a:t>(chunk))}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199" y="5562600"/>
            <a:ext cx="7418171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42900" lvl="2">
              <a:buClr>
                <a:schemeClr val="accent1"/>
              </a:buClr>
            </a:pP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papersView</a:t>
            </a:r>
            <a:r>
              <a:rPr lang="en-US" dirty="0" smtClean="0"/>
              <a:t> = </a:t>
            </a:r>
            <a:r>
              <a:rPr lang="en-US" dirty="0" err="1" smtClean="0"/>
              <a:t>paperData.toDF.createOrReplaceTempView</a:t>
            </a:r>
            <a:r>
              <a:rPr lang="en-US" dirty="0" smtClean="0"/>
              <a:t>("</a:t>
            </a:r>
            <a:r>
              <a:rPr lang="en-US" dirty="0" err="1" smtClean="0"/>
              <a:t>papersView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199" y="1976680"/>
            <a:ext cx="7418171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lvl="2">
              <a:buClr>
                <a:schemeClr val="accent1"/>
              </a:buClr>
            </a:pPr>
            <a:r>
              <a:rPr lang="en-US" sz="1600" dirty="0" smtClean="0"/>
              <a:t>case class Paper(</a:t>
            </a:r>
            <a:r>
              <a:rPr lang="en-US" sz="1600" dirty="0" err="1" smtClean="0"/>
              <a:t>paper_id:String</a:t>
            </a:r>
            <a:r>
              <a:rPr lang="en-US" sz="1600" dirty="0" smtClean="0"/>
              <a:t>, </a:t>
            </a:r>
            <a:r>
              <a:rPr lang="en-US" sz="1600" dirty="0" err="1" smtClean="0"/>
              <a:t>paper_title:String</a:t>
            </a:r>
            <a:r>
              <a:rPr lang="en-US" sz="1600" dirty="0" smtClean="0"/>
              <a:t>, </a:t>
            </a:r>
            <a:r>
              <a:rPr lang="en-US" sz="1600" dirty="0" err="1" smtClean="0"/>
              <a:t>paper_references:String</a:t>
            </a:r>
            <a:r>
              <a:rPr lang="en-US" sz="1600" dirty="0" smtClean="0"/>
              <a:t>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7662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Citation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The next step is to use the Paper’s stored in the ‘</a:t>
            </a:r>
            <a:r>
              <a:rPr lang="en-US" dirty="0" err="1" smtClean="0"/>
              <a:t>papersView</a:t>
            </a:r>
            <a:r>
              <a:rPr lang="en-US" dirty="0" smtClean="0"/>
              <a:t>’ to build the citation graph. The citation graph is the one-to-one link of each paper to each of its references.</a:t>
            </a:r>
          </a:p>
          <a:p>
            <a:r>
              <a:rPr lang="en-US" dirty="0" smtClean="0"/>
              <a:t>To do so, another class will be utilized: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Then, all papers that have one or more references will be selected from the View: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dirty="0" smtClean="0"/>
              <a:t>And each paper will be mapped, one-to-one, to its references: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743200"/>
            <a:ext cx="75438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 class </a:t>
            </a:r>
            <a:r>
              <a:rPr lang="en-US" dirty="0" err="1" smtClean="0"/>
              <a:t>PaperReference</a:t>
            </a:r>
            <a:r>
              <a:rPr lang="en-US" dirty="0" smtClean="0"/>
              <a:t>(</a:t>
            </a:r>
            <a:r>
              <a:rPr lang="en-US" dirty="0" err="1" smtClean="0"/>
              <a:t>paper_id:String</a:t>
            </a:r>
            <a:r>
              <a:rPr lang="en-US" dirty="0" smtClean="0"/>
              <a:t>, </a:t>
            </a:r>
            <a:r>
              <a:rPr lang="en-US" dirty="0" err="1" smtClean="0"/>
              <a:t>paper_reference:String</a:t>
            </a:r>
            <a:r>
              <a:rPr lang="en-U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962400"/>
            <a:ext cx="75438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pairData</a:t>
            </a:r>
            <a:r>
              <a:rPr lang="en-US" dirty="0" smtClean="0"/>
              <a:t> = </a:t>
            </a:r>
            <a:r>
              <a:rPr lang="en-US" dirty="0" err="1" smtClean="0"/>
              <a:t>spark.sql</a:t>
            </a:r>
            <a:r>
              <a:rPr lang="en-US" dirty="0" smtClean="0"/>
              <a:t>("SELECT </a:t>
            </a:r>
            <a:r>
              <a:rPr lang="en-US" dirty="0" err="1" smtClean="0"/>
              <a:t>paper_id</a:t>
            </a:r>
            <a:r>
              <a:rPr lang="en-US" dirty="0" smtClean="0"/>
              <a:t>, </a:t>
            </a:r>
            <a:r>
              <a:rPr lang="en-US" dirty="0" err="1" smtClean="0"/>
              <a:t>paper_references</a:t>
            </a:r>
            <a:r>
              <a:rPr lang="en-US" dirty="0" smtClean="0"/>
              <a:t> FROM </a:t>
            </a:r>
            <a:r>
              <a:rPr lang="en-US" dirty="0" err="1" smtClean="0"/>
              <a:t>papersView</a:t>
            </a:r>
            <a:r>
              <a:rPr lang="en-US" dirty="0" smtClean="0"/>
              <a:t> WHERE NOT </a:t>
            </a:r>
            <a:r>
              <a:rPr lang="en-US" dirty="0" err="1" smtClean="0"/>
              <a:t>paper_references</a:t>
            </a:r>
            <a:r>
              <a:rPr lang="en-US" dirty="0" smtClean="0"/>
              <a:t>='Null'")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181600"/>
            <a:ext cx="754380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flatData</a:t>
            </a:r>
            <a:r>
              <a:rPr lang="en-US" dirty="0" smtClean="0"/>
              <a:t> = </a:t>
            </a:r>
            <a:r>
              <a:rPr lang="en-US" dirty="0" err="1" smtClean="0"/>
              <a:t>pairData.rdd.map</a:t>
            </a:r>
            <a:r>
              <a:rPr lang="en-US" dirty="0" smtClean="0"/>
              <a:t>(row =&gt; (row(0).</a:t>
            </a:r>
            <a:r>
              <a:rPr lang="en-US" dirty="0" err="1" smtClean="0"/>
              <a:t>toString,row</a:t>
            </a:r>
            <a:r>
              <a:rPr lang="en-US" dirty="0" smtClean="0"/>
              <a:t>(1).</a:t>
            </a:r>
            <a:r>
              <a:rPr lang="en-US" dirty="0" err="1" smtClean="0"/>
              <a:t>toString</a:t>
            </a:r>
            <a:r>
              <a:rPr lang="en-US" dirty="0" smtClean="0"/>
              <a:t>)) .</a:t>
            </a:r>
            <a:r>
              <a:rPr lang="en-US" dirty="0" err="1" smtClean="0"/>
              <a:t>flatMapValues</a:t>
            </a:r>
            <a:r>
              <a:rPr lang="en-US" dirty="0" smtClean="0"/>
              <a:t>(refs=&gt;</a:t>
            </a:r>
            <a:r>
              <a:rPr lang="en-US" dirty="0" err="1" smtClean="0"/>
              <a:t>refs.split</a:t>
            </a:r>
            <a:r>
              <a:rPr lang="en-US" dirty="0" smtClean="0"/>
              <a:t>(',')) .map(pair=&gt;</a:t>
            </a:r>
            <a:r>
              <a:rPr lang="en-US" dirty="0" err="1" smtClean="0"/>
              <a:t>PaperReference</a:t>
            </a:r>
            <a:r>
              <a:rPr lang="en-US" dirty="0" smtClean="0"/>
              <a:t>(pair._1,pair._2))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68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2455</Words>
  <Application>Microsoft Office PowerPoint</Application>
  <PresentationFormat>On-screen Show (4:3)</PresentationFormat>
  <Paragraphs>258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Analyzing the ACM Citation Network</vt:lpstr>
      <vt:lpstr>Overview</vt:lpstr>
      <vt:lpstr>What is the ACM Citation Network?</vt:lpstr>
      <vt:lpstr>Setting up the Scala Project</vt:lpstr>
      <vt:lpstr>Reading in the Citation Network Data</vt:lpstr>
      <vt:lpstr>Building the Citation Network: Retrieving the Indexes</vt:lpstr>
      <vt:lpstr>Building the Citation Network: Retrieving the References</vt:lpstr>
      <vt:lpstr>Building the Citation Network: Parsing the Data</vt:lpstr>
      <vt:lpstr>Building the Citation Graph</vt:lpstr>
      <vt:lpstr>Citation Graph: Example</vt:lpstr>
      <vt:lpstr>Performing Graph Analytics: Visualizing the In-Degree Distribution </vt:lpstr>
      <vt:lpstr>Spark GraphX and MurmurHash3</vt:lpstr>
      <vt:lpstr>Creating the GraphX graph</vt:lpstr>
      <vt:lpstr>In-degree sums and in-degree distribution</vt:lpstr>
      <vt:lpstr>Results</vt:lpstr>
      <vt:lpstr>Performing Graph Analytics: Implementing a weighted page rank algorithm</vt:lpstr>
      <vt:lpstr>The Page Rank Algorithm</vt:lpstr>
      <vt:lpstr>Page Rank Algorithm: Numerators</vt:lpstr>
      <vt:lpstr>Page Rank Algorithm: Denominators</vt:lpstr>
      <vt:lpstr>Page Rank Algorithm: Weight Factors</vt:lpstr>
      <vt:lpstr>Page Rank Algorithm: Calculating initial page ranks</vt:lpstr>
      <vt:lpstr>Page Rank Algorithm: Calculating page ranks over 10 iterations</vt:lpstr>
      <vt:lpstr>Retrieving the Top Ten</vt:lpstr>
      <vt:lpstr>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ACM Citation Network</dc:title>
  <dc:creator>The Orr's</dc:creator>
  <cp:lastModifiedBy>The Orr's</cp:lastModifiedBy>
  <cp:revision>108</cp:revision>
  <dcterms:created xsi:type="dcterms:W3CDTF">2016-11-28T19:49:32Z</dcterms:created>
  <dcterms:modified xsi:type="dcterms:W3CDTF">2016-11-29T03:17:04Z</dcterms:modified>
</cp:coreProperties>
</file>