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2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9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8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7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8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0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8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7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8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1BC1-6BD7-4D82-ACCD-9CD0B7057BD0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8D16-D407-4458-B328-3BB32A72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7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315BAA-C54B-4D47-B8B9-557770ADDD89}"/>
              </a:ext>
            </a:extLst>
          </p:cNvPr>
          <p:cNvSpPr/>
          <p:nvPr/>
        </p:nvSpPr>
        <p:spPr>
          <a:xfrm>
            <a:off x="0" y="0"/>
            <a:ext cx="32918400" cy="43503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E5AAC-4703-45F2-B906-8201E31161E7}"/>
              </a:ext>
            </a:extLst>
          </p:cNvPr>
          <p:cNvSpPr txBox="1"/>
          <p:nvPr/>
        </p:nvSpPr>
        <p:spPr>
          <a:xfrm>
            <a:off x="10515600" y="387927"/>
            <a:ext cx="1188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Used Car Price Evaluation System</a:t>
            </a:r>
            <a:endParaRPr lang="zh-CN" altLang="en-US" sz="6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4251F-7339-48EF-B4FB-5ED53FB3A7F0}"/>
              </a:ext>
            </a:extLst>
          </p:cNvPr>
          <p:cNvSpPr txBox="1"/>
          <p:nvPr/>
        </p:nvSpPr>
        <p:spPr>
          <a:xfrm>
            <a:off x="0" y="2175164"/>
            <a:ext cx="47105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</a:t>
            </a:r>
            <a:endParaRPr lang="zh-CN" altLang="en-US" sz="1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ED2946-C6BC-449B-816B-D51391875634}"/>
              </a:ext>
            </a:extLst>
          </p:cNvPr>
          <p:cNvSpPr txBox="1"/>
          <p:nvPr/>
        </p:nvSpPr>
        <p:spPr>
          <a:xfrm>
            <a:off x="332509" y="4363355"/>
            <a:ext cx="440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D7D31"/>
                </a:solidFill>
              </a:rPr>
              <a:t>Motivation</a:t>
            </a:r>
            <a:endParaRPr lang="zh-CN" altLang="en-US" sz="5400" b="1" dirty="0">
              <a:solidFill>
                <a:srgbClr val="ED7D3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8A486E-8A02-4479-89CE-6FAF38E3AA69}"/>
              </a:ext>
            </a:extLst>
          </p:cNvPr>
          <p:cNvSpPr txBox="1"/>
          <p:nvPr/>
        </p:nvSpPr>
        <p:spPr>
          <a:xfrm>
            <a:off x="332508" y="8272997"/>
            <a:ext cx="7176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D7D31"/>
                </a:solidFill>
              </a:rPr>
              <a:t>Developed Solution</a:t>
            </a:r>
            <a:endParaRPr lang="zh-CN" altLang="en-US" sz="5400" b="1" dirty="0">
              <a:solidFill>
                <a:srgbClr val="ED7D3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A1A81F-F093-49B8-A6D0-2898A76170E9}"/>
              </a:ext>
            </a:extLst>
          </p:cNvPr>
          <p:cNvSpPr txBox="1"/>
          <p:nvPr/>
        </p:nvSpPr>
        <p:spPr>
          <a:xfrm>
            <a:off x="346362" y="12921630"/>
            <a:ext cx="498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D7D31"/>
                </a:solidFill>
              </a:rPr>
              <a:t>Background</a:t>
            </a:r>
            <a:endParaRPr lang="zh-CN" altLang="en-US" sz="5400" b="1" dirty="0">
              <a:solidFill>
                <a:srgbClr val="ED7D3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1BE038-8749-4228-A2FA-1319863B9036}"/>
              </a:ext>
            </a:extLst>
          </p:cNvPr>
          <p:cNvSpPr txBox="1"/>
          <p:nvPr/>
        </p:nvSpPr>
        <p:spPr>
          <a:xfrm>
            <a:off x="9294345" y="4382218"/>
            <a:ext cx="440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D7D31"/>
                </a:solidFill>
              </a:rPr>
              <a:t>System</a:t>
            </a:r>
            <a:endParaRPr lang="zh-CN" altLang="en-US" sz="5400" b="1" dirty="0">
              <a:solidFill>
                <a:srgbClr val="ED7D3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3AB944-8D69-482F-8857-46E6D204DA80}"/>
              </a:ext>
            </a:extLst>
          </p:cNvPr>
          <p:cNvSpPr txBox="1"/>
          <p:nvPr/>
        </p:nvSpPr>
        <p:spPr>
          <a:xfrm>
            <a:off x="22859999" y="4424909"/>
            <a:ext cx="440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D7D31"/>
                </a:solidFill>
              </a:rPr>
              <a:t>Result</a:t>
            </a:r>
            <a:endParaRPr lang="zh-CN" altLang="en-US" sz="5400" b="1" dirty="0">
              <a:solidFill>
                <a:srgbClr val="ED7D3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1C4610-D42A-4BF8-88D2-130E5F6F7949}"/>
              </a:ext>
            </a:extLst>
          </p:cNvPr>
          <p:cNvSpPr txBox="1"/>
          <p:nvPr/>
        </p:nvSpPr>
        <p:spPr>
          <a:xfrm>
            <a:off x="22859999" y="10348149"/>
            <a:ext cx="1141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D7D31"/>
                </a:solidFill>
              </a:rPr>
              <a:t>Status and Concluding Remarks</a:t>
            </a:r>
            <a:endParaRPr lang="zh-CN" altLang="en-US" sz="5400" b="1" dirty="0">
              <a:solidFill>
                <a:srgbClr val="ED7D3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1C2BDF-4E41-461E-B20C-5079CE76BAA7}"/>
              </a:ext>
            </a:extLst>
          </p:cNvPr>
          <p:cNvSpPr txBox="1"/>
          <p:nvPr/>
        </p:nvSpPr>
        <p:spPr>
          <a:xfrm>
            <a:off x="22859999" y="15887081"/>
            <a:ext cx="440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D7D31"/>
                </a:solidFill>
              </a:rPr>
              <a:t>References</a:t>
            </a:r>
            <a:endParaRPr lang="zh-CN" altLang="en-US" sz="5400" b="1" dirty="0">
              <a:solidFill>
                <a:srgbClr val="ED7D3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064090-6996-406C-B0D6-648C2A50DA86}"/>
              </a:ext>
            </a:extLst>
          </p:cNvPr>
          <p:cNvSpPr txBox="1"/>
          <p:nvPr/>
        </p:nvSpPr>
        <p:spPr>
          <a:xfrm>
            <a:off x="12669978" y="1495923"/>
            <a:ext cx="75784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/>
              <a:t>Chenxuan</a:t>
            </a:r>
            <a:r>
              <a:rPr lang="en-US" altLang="zh-CN" sz="4000" b="1" dirty="0"/>
              <a:t> Li</a:t>
            </a:r>
          </a:p>
          <a:p>
            <a:pPr algn="ctr"/>
            <a:r>
              <a:rPr lang="en-US" altLang="zh-CN" sz="4000" dirty="0"/>
              <a:t>Rochester Institute of Technology, </a:t>
            </a:r>
          </a:p>
          <a:p>
            <a:pPr algn="ctr"/>
            <a:r>
              <a:rPr lang="en-US" altLang="zh-CN" sz="4000" dirty="0"/>
              <a:t>Rochester, New York, USA</a:t>
            </a:r>
          </a:p>
          <a:p>
            <a:pPr algn="ctr"/>
            <a:r>
              <a:rPr lang="en-US" altLang="zh-CN" sz="4000" dirty="0"/>
              <a:t>cl6838@rit.edu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DD3D9E-CCD5-465A-9459-6CCE099B8E18}"/>
              </a:ext>
            </a:extLst>
          </p:cNvPr>
          <p:cNvSpPr txBox="1"/>
          <p:nvPr/>
        </p:nvSpPr>
        <p:spPr>
          <a:xfrm>
            <a:off x="5091535" y="1477642"/>
            <a:ext cx="75784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/>
              <a:t>Handong</a:t>
            </a:r>
            <a:r>
              <a:rPr lang="en-US" altLang="zh-CN" sz="4000" b="1" dirty="0"/>
              <a:t> Chen</a:t>
            </a:r>
          </a:p>
          <a:p>
            <a:pPr algn="ctr"/>
            <a:r>
              <a:rPr lang="en-US" altLang="zh-CN" sz="4000" dirty="0"/>
              <a:t>Rochester Institute of Technology, </a:t>
            </a:r>
          </a:p>
          <a:p>
            <a:pPr algn="ctr"/>
            <a:r>
              <a:rPr lang="en-US" altLang="zh-CN" sz="4000" dirty="0"/>
              <a:t>Rochester, New York, USA</a:t>
            </a:r>
          </a:p>
          <a:p>
            <a:pPr algn="ctr"/>
            <a:r>
              <a:rPr lang="en-US" altLang="zh-CN" sz="4000" dirty="0"/>
              <a:t>hc2157@rit.edu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D4EF52-1B41-487A-A62A-E02EAF41D5D2}"/>
              </a:ext>
            </a:extLst>
          </p:cNvPr>
          <p:cNvSpPr txBox="1"/>
          <p:nvPr/>
        </p:nvSpPr>
        <p:spPr>
          <a:xfrm>
            <a:off x="20629411" y="1477642"/>
            <a:ext cx="75784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/>
              <a:t>Yujie</a:t>
            </a:r>
            <a:r>
              <a:rPr lang="en-US" altLang="zh-CN" sz="4000" b="1" dirty="0"/>
              <a:t> Zhao</a:t>
            </a:r>
          </a:p>
          <a:p>
            <a:pPr algn="ctr"/>
            <a:r>
              <a:rPr lang="en-US" altLang="zh-CN" sz="4000" dirty="0"/>
              <a:t>Rochester Institute of Technology, </a:t>
            </a:r>
          </a:p>
          <a:p>
            <a:pPr algn="ctr"/>
            <a:r>
              <a:rPr lang="en-US" altLang="zh-CN" sz="4000" dirty="0"/>
              <a:t>Rochester, New York, USA</a:t>
            </a:r>
          </a:p>
          <a:p>
            <a:pPr algn="ctr"/>
            <a:r>
              <a:rPr lang="en-US" altLang="zh-CN" sz="4000" dirty="0"/>
              <a:t>yz3917@rit.edu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21A688-DC32-4A8B-A4DB-106B9C5D40D0}"/>
              </a:ext>
            </a:extLst>
          </p:cNvPr>
          <p:cNvSpPr txBox="1"/>
          <p:nvPr/>
        </p:nvSpPr>
        <p:spPr>
          <a:xfrm>
            <a:off x="26794690" y="3655469"/>
            <a:ext cx="612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sz="4000" b="1" dirty="0"/>
              <a:t>Advisor: Dr. Rajendra K. Raj</a:t>
            </a:r>
            <a:endParaRPr lang="zh-CN" altLang="en-US" sz="40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BD85233-5065-4BC8-BE97-659845BAC215}"/>
              </a:ext>
            </a:extLst>
          </p:cNvPr>
          <p:cNvSpPr txBox="1"/>
          <p:nvPr/>
        </p:nvSpPr>
        <p:spPr>
          <a:xfrm>
            <a:off x="332509" y="5269222"/>
            <a:ext cx="86175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Most used car price evaluation systems focus on data mining and machine learning methods. </a:t>
            </a:r>
          </a:p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Because of the mileage and production year, the value of used cars is hard to estimate.  </a:t>
            </a:r>
          </a:p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D8895C0-C607-4358-93AE-01FF2897FED6}"/>
              </a:ext>
            </a:extLst>
          </p:cNvPr>
          <p:cNvSpPr txBox="1"/>
          <p:nvPr/>
        </p:nvSpPr>
        <p:spPr>
          <a:xfrm>
            <a:off x="332508" y="13835942"/>
            <a:ext cx="89223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The START QA system is a typical system based on matching natural language processing and information retrieval methods.[1]</a:t>
            </a:r>
          </a:p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Another type of QA system is more intelligent and can provide answers based on reasoning.[2]</a:t>
            </a:r>
          </a:p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The linguistic approach tries to understand natural language using NLP techniques such as tokenization, POS tagging and parsing. [3]</a:t>
            </a:r>
          </a:p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The pattern approach tries to match the pattern from the question and the corpus data.[3]</a:t>
            </a:r>
            <a:endParaRPr lang="zh-CN" altLang="en-US" sz="3200" dirty="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AD2D3BBC-113F-4E9E-B4A4-21476AADD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8926"/>
              </p:ext>
            </p:extLst>
          </p:nvPr>
        </p:nvGraphicFramePr>
        <p:xfrm>
          <a:off x="22970835" y="16871965"/>
          <a:ext cx="9421094" cy="480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72582">
                  <a:extLst>
                    <a:ext uri="{9D8B030D-6E8A-4147-A177-3AD203B41FA5}">
                      <a16:colId xmlns:a16="http://schemas.microsoft.com/office/drawing/2014/main" val="180197947"/>
                    </a:ext>
                  </a:extLst>
                </a:gridCol>
                <a:gridCol w="8248512">
                  <a:extLst>
                    <a:ext uri="{9D8B030D-6E8A-4147-A177-3AD203B41FA5}">
                      <a16:colId xmlns:a16="http://schemas.microsoft.com/office/drawing/2014/main" val="394125880"/>
                    </a:ext>
                  </a:extLst>
                </a:gridCol>
              </a:tblGrid>
              <a:tr h="133361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[1]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Boris Katz. 1997. Annotating the World Wide Web Using Natural Language. In Computer-Assisted Information Searching on Internet (Montreal, Quebec, Canada)</a:t>
                      </a:r>
                    </a:p>
                    <a:p>
                      <a:r>
                        <a:rPr lang="en-US" altLang="zh-CN" sz="2400" dirty="0"/>
                        <a:t>(RIAO ’97). 136–155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221"/>
                  </a:ext>
                </a:extLst>
              </a:tr>
              <a:tr h="133361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[2]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Yuyu</a:t>
                      </a:r>
                      <a:r>
                        <a:rPr lang="en-US" altLang="zh-CN" sz="2400" dirty="0"/>
                        <a:t> Zhang, </a:t>
                      </a:r>
                      <a:r>
                        <a:rPr lang="en-US" altLang="zh-CN" sz="2400" dirty="0" err="1"/>
                        <a:t>Hanjun</a:t>
                      </a:r>
                      <a:r>
                        <a:rPr lang="en-US" altLang="zh-CN" sz="2400" dirty="0"/>
                        <a:t> Dai, </a:t>
                      </a:r>
                      <a:r>
                        <a:rPr lang="en-US" altLang="zh-CN" sz="2400" dirty="0" err="1"/>
                        <a:t>Zornitsa</a:t>
                      </a:r>
                      <a:r>
                        <a:rPr lang="en-US" altLang="zh-CN" sz="2400" dirty="0"/>
                        <a:t> </a:t>
                      </a:r>
                      <a:r>
                        <a:rPr lang="en-US" altLang="zh-CN" sz="2400" dirty="0" err="1"/>
                        <a:t>Kozareva</a:t>
                      </a:r>
                      <a:r>
                        <a:rPr lang="en-US" altLang="zh-CN" sz="2400" dirty="0"/>
                        <a:t>, Alex </a:t>
                      </a:r>
                      <a:r>
                        <a:rPr lang="en-US" altLang="zh-CN" sz="2400" dirty="0" err="1"/>
                        <a:t>Smola</a:t>
                      </a:r>
                      <a:r>
                        <a:rPr lang="en-US" altLang="zh-CN" sz="2400" dirty="0"/>
                        <a:t>, and Le Song. 2018. Variational Reasoning for Question Answering with Knowledge Graph. In The Thirty-Second AAAI Conference on Artificial Intelligence (AAAI-18). New Orleans, Louisiana, USA, 6069–6076.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55166"/>
                  </a:ext>
                </a:extLst>
              </a:tr>
              <a:tr h="133361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[3]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Sanjay K. Dwivedi and Vaishali Singh. 2013. Research and Reviews in Question Answering System. Procedia Technology 10 (2013), 417–424. https://doi.org/10. 1016/j.protcy.2013.12.378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846340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64E3D99E-5AEC-4F44-8F88-18AEEEB3DA26}"/>
              </a:ext>
            </a:extLst>
          </p:cNvPr>
          <p:cNvSpPr txBox="1"/>
          <p:nvPr/>
        </p:nvSpPr>
        <p:spPr>
          <a:xfrm>
            <a:off x="22970835" y="11362766"/>
            <a:ext cx="9615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The system can dynamically search data from the Internet based on the input data and output the result depending on the hypotheses scores.</a:t>
            </a:r>
          </a:p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Because of the implementation of data searcher, the system can build corpus in minutes and only keep valuable data.</a:t>
            </a:r>
          </a:p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Future work includes extending data sources, making the estimated price more accurate, and predicting future prices.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869892-DACA-476F-9839-EEA96F405832}"/>
              </a:ext>
            </a:extLst>
          </p:cNvPr>
          <p:cNvSpPr txBox="1"/>
          <p:nvPr/>
        </p:nvSpPr>
        <p:spPr>
          <a:xfrm>
            <a:off x="346362" y="9307674"/>
            <a:ext cx="8408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NLP extract technical keywords, including production year, mileage, model and brand. </a:t>
            </a:r>
          </a:p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Python web scrapers to collect data based on the keywords extracted by the NLP process.</a:t>
            </a:r>
          </a:p>
          <a:p>
            <a:pPr marL="571500" indent="-571500"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Classification machine learning algorithm to predict price.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91A256-0089-4111-A01C-19875DD82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64" y="5286685"/>
            <a:ext cx="13374509" cy="14698475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E7C8BC-D5C9-4F80-90DC-861156EA24BA}"/>
              </a:ext>
            </a:extLst>
          </p:cNvPr>
          <p:cNvCxnSpPr>
            <a:cxnSpLocks/>
          </p:cNvCxnSpPr>
          <p:nvPr/>
        </p:nvCxnSpPr>
        <p:spPr>
          <a:xfrm>
            <a:off x="9157855" y="4631213"/>
            <a:ext cx="0" cy="17117299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2A6C72-8F70-4958-AA0A-F7D4A1654143}"/>
              </a:ext>
            </a:extLst>
          </p:cNvPr>
          <p:cNvCxnSpPr>
            <a:cxnSpLocks/>
          </p:cNvCxnSpPr>
          <p:nvPr/>
        </p:nvCxnSpPr>
        <p:spPr>
          <a:xfrm>
            <a:off x="22648073" y="4631213"/>
            <a:ext cx="0" cy="17117299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22562DD-2F99-4E5D-9FBC-B82D41B8D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24" y="5476630"/>
            <a:ext cx="9613677" cy="47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5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427</Words>
  <Application>Microsoft Office PowerPoint</Application>
  <PresentationFormat>自定义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陈汉栋</dc:creator>
  <cp:lastModifiedBy>陈汉栋</cp:lastModifiedBy>
  <cp:revision>18</cp:revision>
  <dcterms:created xsi:type="dcterms:W3CDTF">2021-11-20T20:31:07Z</dcterms:created>
  <dcterms:modified xsi:type="dcterms:W3CDTF">2021-11-21T18:43:02Z</dcterms:modified>
</cp:coreProperties>
</file>