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6" r:id="rId6"/>
    <p:sldId id="261" r:id="rId7"/>
    <p:sldId id="257" r:id="rId8"/>
    <p:sldId id="278" r:id="rId9"/>
    <p:sldId id="267" r:id="rId10"/>
    <p:sldId id="260" r:id="rId11"/>
    <p:sldId id="275" r:id="rId12"/>
  </p:sldIdLst>
  <p:sldSz cx="12192000" cy="6858000"/>
  <p:notesSz cx="9144000" cy="6858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653"/>
    </p:cViewPr>
  </p:outlineViewPr>
  <p:notesTextViewPr>
    <p:cViewPr>
      <p:scale>
        <a:sx n="3" d="2"/>
        <a:sy n="3" d="2"/>
      </p:scale>
      <p:origin x="0" y="0"/>
    </p:cViewPr>
  </p:notesTextViewPr>
  <p:sorterViewPr>
    <p:cViewPr>
      <p:scale>
        <a:sx n="126" d="100"/>
        <a:sy n="126" d="100"/>
      </p:scale>
      <p:origin x="0" y="0"/>
    </p:cViewPr>
  </p:sorterViewPr>
  <p:notesViewPr>
    <p:cSldViewPr snapToGrid="0">
      <p:cViewPr varScale="1">
        <p:scale>
          <a:sx n="83" d="100"/>
          <a:sy n="83" d="100"/>
        </p:scale>
        <p:origin x="218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pPr rtl="0"/>
            <a:fld id="{AB1389FC-84BB-41A0-BC92-057C08DC342F}" type="datetime1">
              <a:rPr lang="en-GB" smtClean="0"/>
              <a:t>09/06/2023</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4909B039-1C6C-4DB3-861A-76F1FF2AC578}" type="datetime1">
              <a:rPr lang="en-GB" noProof="0" smtClean="0"/>
              <a:pPr/>
              <a:t>09/06/2023</a:t>
            </a:fld>
            <a:endParaRPr lang="en-GB" noProof="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32782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3300412"/>
            <a:ext cx="7315200" cy="3213498"/>
          </a:xfrm>
        </p:spPr>
        <p:txBody>
          <a:bodyPr/>
          <a:lstStyle/>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Pure excitement because smart devices are</a:t>
            </a:r>
          </a:p>
          <a:p>
            <a:pPr marL="342900" lvl="0" indent="-342900">
              <a:lnSpc>
                <a:spcPct val="107000"/>
              </a:lnSpc>
              <a:buFont typeface="+mj-lt"/>
              <a:buAutoNum type="arabicPeriod"/>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time and energy savers</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Convenient</a:t>
            </a:r>
          </a:p>
          <a:p>
            <a:pPr marL="742950" lvl="1" indent="-285750">
              <a:lnSpc>
                <a:spcPct val="107000"/>
              </a:lnSpc>
              <a:buFont typeface="+mj-lt"/>
              <a:buAutoNum type="alphaLcPeriod"/>
            </a:pPr>
            <a:r>
              <a:rPr lang="en-GB" sz="1100" dirty="0"/>
              <a:t>Automate mundane household tasks</a:t>
            </a:r>
          </a:p>
          <a:p>
            <a:pPr marL="742950" lvl="1" indent="-285750">
              <a:lnSpc>
                <a:spcPct val="107000"/>
              </a:lnSpc>
              <a:buFont typeface="+mj-lt"/>
              <a:buAutoNum type="alphaLcPeriod"/>
            </a:pPr>
            <a:r>
              <a:rPr lang="en-GB" sz="1100" kern="100" dirty="0">
                <a:latin typeface="Calibri" panose="020F0502020204030204" pitchFamily="34" charset="0"/>
                <a:ea typeface="Calibri" panose="020F0502020204030204" pitchFamily="34" charset="0"/>
                <a:cs typeface="Times New Roman" panose="02020603050405020304" pitchFamily="18" charset="0"/>
              </a:rPr>
              <a:t>help you also to monitor various things within the house, which could lead to improved security</a:t>
            </a:r>
          </a:p>
          <a:p>
            <a:pPr marL="742950" lvl="1" indent="-285750">
              <a:lnSpc>
                <a:spcPct val="107000"/>
              </a:lnSpc>
              <a:buFont typeface="+mj-lt"/>
              <a:buAutoNum type="alphaLcPeriod"/>
            </a:pPr>
            <a:endParaRPr lang="en-GB" sz="11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concerns and risks</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each of them collects data – so what’s happening with security and privacy?</a:t>
            </a:r>
          </a:p>
          <a:p>
            <a:pPr marL="742950" lvl="1" indent="-285750">
              <a:lnSpc>
                <a:spcPct val="107000"/>
              </a:lnSpc>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What if data falls into wrong hands?</a:t>
            </a:r>
          </a:p>
          <a:p>
            <a:pPr marL="742950" lvl="1" indent="-285750">
              <a:lnSpc>
                <a:spcPct val="107000"/>
              </a:lnSpc>
              <a:spcAft>
                <a:spcPts val="800"/>
              </a:spcAft>
              <a:buFont typeface="+mj-lt"/>
              <a:buAutoNum type="alphaLcPeriod"/>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devices usually are weak points in the home cybersecurity so it is easier to find gaps in their security systems in order to get access to sensitive data, </a:t>
            </a:r>
          </a:p>
          <a:p>
            <a:pPr marL="742950" lvl="1" indent="-285750">
              <a:lnSpc>
                <a:spcPct val="107000"/>
              </a:lnSpc>
              <a:spcAft>
                <a:spcPts val="800"/>
              </a:spcAft>
              <a:buFont typeface="+mj-lt"/>
              <a:buAutoNum type="alphaLcPeriod"/>
            </a:pPr>
            <a:r>
              <a:rPr lang="en-GB" sz="1100" kern="100" dirty="0">
                <a:latin typeface="Calibri" panose="020F0502020204030204" pitchFamily="34" charset="0"/>
                <a:ea typeface="Calibri" panose="020F0502020204030204" pitchFamily="34" charset="0"/>
                <a:cs typeface="Times New Roman" panose="02020603050405020304" pitchFamily="18" charset="0"/>
              </a:rPr>
              <a:t>The more smart devices in our homes the more prone we are to getting hacked</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endParaRPr lang="en-GB" sz="11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GB" sz="1100" kern="100" dirty="0">
                <a:latin typeface="Calibri" panose="020F0502020204030204" pitchFamily="34" charset="0"/>
                <a:ea typeface="Calibri" panose="020F0502020204030204" pitchFamily="34" charset="0"/>
                <a:cs typeface="Times New Roman" panose="02020603050405020304" pitchFamily="18" charset="0"/>
              </a:rPr>
              <a:t>Some people may say if that’s the matter of choice just accept risks associated with your choice but what if it is no longer a choice</a:t>
            </a:r>
          </a:p>
          <a:p>
            <a:pPr marL="742950" lvl="1" indent="-285750">
              <a:lnSpc>
                <a:spcPct val="107000"/>
              </a:lnSpc>
              <a:spcAft>
                <a:spcPts val="800"/>
              </a:spcAft>
              <a:buFont typeface="+mj-lt"/>
              <a:buAutoNum type="alphaLcPeriod"/>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a:t>
            </a:fld>
            <a:endParaRPr lang="en-GB" dirty="0"/>
          </a:p>
        </p:txBody>
      </p:sp>
    </p:spTree>
    <p:extLst>
      <p:ext uri="{BB962C8B-B14F-4D97-AF65-F5344CB8AC3E}">
        <p14:creationId xmlns:p14="http://schemas.microsoft.com/office/powerpoint/2010/main" val="52780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Data security</a:t>
            </a:r>
          </a:p>
          <a:p>
            <a:pPr rtl="0"/>
            <a:r>
              <a:rPr lang="en-GB" dirty="0"/>
              <a:t>Data privacy</a:t>
            </a:r>
          </a:p>
          <a:p>
            <a:pPr rtl="0"/>
            <a:r>
              <a:rPr lang="en-GB" dirty="0"/>
              <a:t>Misuse of data already collected</a:t>
            </a:r>
          </a:p>
          <a:p>
            <a:pPr rtl="0"/>
            <a:endParaRPr lang="en-GB" dirty="0"/>
          </a:p>
          <a:p>
            <a:r>
              <a:rPr lang="en-GB" noProof="0" dirty="0"/>
              <a:t>– personal data can be indirectly gathered from a non sensitive data</a:t>
            </a:r>
          </a:p>
          <a:p>
            <a:pPr marL="171450" indent="-171450">
              <a:buFontTx/>
              <a:buChar char="-"/>
            </a:pPr>
            <a:r>
              <a:rPr lang="en-GB" noProof="0" dirty="0"/>
              <a:t>Data is being collected without the users consent as often is deeply buried into the users agreement or in order to be able to use the product we have to agree to their privacy policy, so there is no really the choice</a:t>
            </a:r>
          </a:p>
          <a:p>
            <a:pPr marL="171450" indent="-171450">
              <a:buFontTx/>
              <a:buChar char="-"/>
            </a:pPr>
            <a:r>
              <a:rPr lang="en-GB" dirty="0"/>
              <a:t>There’s no control of the data already gathered</a:t>
            </a:r>
          </a:p>
          <a:p>
            <a:pPr marL="171450" indent="-171450">
              <a:buFontTx/>
              <a:buChar char="-"/>
            </a:pPr>
            <a:endParaRPr lang="en-GB" dirty="0"/>
          </a:p>
          <a:p>
            <a:pPr marL="171450" indent="-171450">
              <a:buFontTx/>
              <a:buChar char="-"/>
            </a:pPr>
            <a:r>
              <a:rPr lang="en-GB" noProof="0" dirty="0"/>
              <a:t>Some companies are ty</a:t>
            </a:r>
            <a:r>
              <a:rPr lang="en-GB" dirty="0" err="1"/>
              <a:t>ing</a:t>
            </a:r>
            <a:r>
              <a:rPr lang="en-GB" dirty="0"/>
              <a:t> customers to use their product only by creating their own eco system</a:t>
            </a:r>
            <a:endParaRPr lang="en-GB" noProof="0" dirty="0"/>
          </a:p>
          <a:p>
            <a:pPr rtl="0"/>
            <a:endParaRPr lang="en-GB" dirty="0"/>
          </a:p>
          <a:p>
            <a:pPr rtl="0"/>
            <a:endParaRPr lang="en-GB" dirty="0"/>
          </a:p>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5</a:t>
            </a:fld>
            <a:endParaRPr lang="en-GB" noProof="0"/>
          </a:p>
        </p:txBody>
      </p:sp>
    </p:spTree>
    <p:extLst>
      <p:ext uri="{BB962C8B-B14F-4D97-AF65-F5344CB8AC3E}">
        <p14:creationId xmlns:p14="http://schemas.microsoft.com/office/powerpoint/2010/main" val="3997333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Data security </a:t>
            </a:r>
          </a:p>
          <a:p>
            <a:r>
              <a:rPr lang="en-GB" noProof="0" dirty="0"/>
              <a:t>– personal data can be indirectly gathered from a non sensitive data</a:t>
            </a:r>
          </a:p>
          <a:p>
            <a:pPr marL="171450" indent="-171450">
              <a:buFontTx/>
              <a:buChar char="-"/>
            </a:pPr>
            <a:r>
              <a:rPr lang="en-GB" noProof="0" dirty="0"/>
              <a:t>Data is being collected without the users consent as often is deeply buried into the users agreement or in order to be able to use the product we have to agree to their privacy policy, so there is no really the </a:t>
            </a:r>
            <a:r>
              <a:rPr lang="en-GB" noProof="0" dirty="0" err="1"/>
              <a:t>chocuie</a:t>
            </a:r>
            <a:endParaRPr lang="en-GB" noProof="0" dirty="0"/>
          </a:p>
          <a:p>
            <a:pPr marL="171450" indent="-171450">
              <a:buFontTx/>
              <a:buChar char="-"/>
            </a:pPr>
            <a:r>
              <a:rPr lang="en-GB" dirty="0"/>
              <a:t>There’s no control of the data already gathered</a:t>
            </a:r>
          </a:p>
          <a:p>
            <a:pPr marL="171450" indent="-171450">
              <a:buFontTx/>
              <a:buChar char="-"/>
            </a:pPr>
            <a:endParaRPr lang="en-GB" noProof="0" dirty="0"/>
          </a:p>
          <a:p>
            <a:pPr marL="171450" indent="-171450">
              <a:buFontTx/>
              <a:buChar char="-"/>
            </a:pPr>
            <a:endParaRPr lang="en-GB" dirty="0"/>
          </a:p>
          <a:p>
            <a:pPr marL="171450" indent="-171450">
              <a:buFontTx/>
              <a:buChar char="-"/>
            </a:pPr>
            <a:r>
              <a:rPr lang="en-GB" noProof="0" dirty="0"/>
              <a:t>Some companies are ty</a:t>
            </a:r>
            <a:r>
              <a:rPr lang="en-GB" dirty="0" err="1"/>
              <a:t>ing</a:t>
            </a:r>
            <a:r>
              <a:rPr lang="en-GB" dirty="0"/>
              <a:t> customers to use their product only by creating their own eco system</a:t>
            </a:r>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193501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1550" indent="-285750">
              <a:lnSpc>
                <a:spcPct val="107000"/>
              </a:lnSpc>
              <a:spcAft>
                <a:spcPts val="800"/>
              </a:spcAft>
              <a:buFont typeface="Arial" panose="020B0604020202020204" pitchFamily="34" charset="0"/>
              <a:buChar char="•"/>
            </a:pPr>
            <a:r>
              <a:rPr lang="en-GB" sz="1200" kern="100" dirty="0">
                <a:latin typeface="Calibri" panose="020F0502020204030204" pitchFamily="34" charset="0"/>
                <a:ea typeface="Calibri" panose="020F0502020204030204" pitchFamily="34" charset="0"/>
                <a:cs typeface="Times New Roman" panose="02020603050405020304" pitchFamily="18" charset="0"/>
              </a:rPr>
              <a:t>Customers should </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be able to consent to what data will be collected and how and for how long the data will be stored </a:t>
            </a:r>
            <a:r>
              <a:rPr lang="en-GB" sz="1200" kern="100" dirty="0">
                <a:latin typeface="Calibri" panose="020F0502020204030204" pitchFamily="34" charset="0"/>
                <a:ea typeface="Calibri" panose="020F0502020204030204" pitchFamily="34" charset="0"/>
                <a:cs typeface="Times New Roman" panose="02020603050405020304" pitchFamily="18" charset="0"/>
              </a:rPr>
              <a:t>and used ( can this be regulated in some ways?)</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71550" indent="-2857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collected and how and for how long the data will be stored </a:t>
            </a:r>
            <a:r>
              <a:rPr lang="en-GB" sz="1200" kern="100" dirty="0">
                <a:latin typeface="Calibri" panose="020F0502020204030204" pitchFamily="34" charset="0"/>
                <a:ea typeface="Calibri" panose="020F0502020204030204" pitchFamily="34" charset="0"/>
                <a:cs typeface="Times New Roman" panose="02020603050405020304" pitchFamily="18" charset="0"/>
              </a:rPr>
              <a:t>and used ( can this be regulated in some ways?)</a:t>
            </a:r>
          </a:p>
          <a:p>
            <a:pPr marL="971550" indent="-2857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Data could/should be anonymised by the company ( can this be guaranteed by some regulations?)</a:t>
            </a:r>
          </a:p>
          <a:p>
            <a:pPr marL="971550" indent="-285750">
              <a:lnSpc>
                <a:spcPct val="107000"/>
              </a:lnSpc>
              <a:spcAft>
                <a:spcPts val="800"/>
              </a:spcAft>
              <a:buFont typeface="Arial" panose="020B0604020202020204" pitchFamily="34" charset="0"/>
              <a:buChar char="•"/>
            </a:pPr>
            <a:r>
              <a:rPr lang="en-GB" sz="1200" kern="100" dirty="0">
                <a:latin typeface="Calibri" panose="020F0502020204030204" pitchFamily="34" charset="0"/>
                <a:ea typeface="Calibri" panose="020F0502020204030204" pitchFamily="34" charset="0"/>
                <a:cs typeface="Times New Roman" panose="02020603050405020304" pitchFamily="18" charset="0"/>
              </a:rPr>
              <a:t>Better security features should be a priority to companies that own the product</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DATA SCIENTISTS/DATA ENGINEERS /DATA ANALYSTS</a:t>
            </a:r>
          </a:p>
          <a:p>
            <a:pPr marL="971550" indent="-285750">
              <a:lnSpc>
                <a:spcPct val="107000"/>
              </a:lnSpc>
              <a:spcAft>
                <a:spcPts val="800"/>
              </a:spcAft>
              <a:buFont typeface="Arial" panose="020B0604020202020204" pitchFamily="34" charset="0"/>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Should there be a professional code of conduct developed or are we leaving the decision to individual hoping the conscientiousness and moral principles win over financial and power gain?</a:t>
            </a:r>
          </a:p>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270669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17007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GB" noProof="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GB"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GB" sz="5400" kern="0" dirty="0">
                <a:solidFill>
                  <a:srgbClr val="333333"/>
                </a:solidFill>
                <a:effectLst/>
                <a:latin typeface="Helvetica" panose="020B0604020202020204" pitchFamily="34" charset="0"/>
                <a:ea typeface="Times New Roman" panose="02020603050405020304" pitchFamily="18" charset="0"/>
              </a:rPr>
              <a:t>Smart Technology </a:t>
            </a:r>
            <a:br>
              <a:rPr lang="en-GB" sz="5400" kern="0" dirty="0">
                <a:solidFill>
                  <a:srgbClr val="333333"/>
                </a:solidFill>
                <a:effectLst/>
                <a:latin typeface="Helvetica" panose="020B0604020202020204" pitchFamily="34" charset="0"/>
                <a:ea typeface="Times New Roman" panose="02020603050405020304" pitchFamily="18" charset="0"/>
              </a:rPr>
            </a:br>
            <a:r>
              <a:rPr lang="en-GB" sz="5400" kern="0" dirty="0">
                <a:solidFill>
                  <a:srgbClr val="333333"/>
                </a:solidFill>
                <a:effectLst/>
                <a:latin typeface="Helvetica" panose="020B0604020202020204" pitchFamily="34" charset="0"/>
                <a:ea typeface="Times New Roman" panose="02020603050405020304" pitchFamily="18" charset="0"/>
              </a:rPr>
              <a:t>in the Home …</a:t>
            </a:r>
            <a:br>
              <a:rPr lang="en-GB" sz="3200" kern="0" dirty="0">
                <a:solidFill>
                  <a:srgbClr val="333333"/>
                </a:solidFill>
                <a:effectLst/>
                <a:latin typeface="Helvetica" panose="020B0604020202020204" pitchFamily="34" charset="0"/>
                <a:ea typeface="Times New Roman" panose="02020603050405020304" pitchFamily="18" charset="0"/>
              </a:rPr>
            </a:br>
            <a:br>
              <a:rPr lang="en-GB" sz="3200" kern="0" dirty="0">
                <a:solidFill>
                  <a:srgbClr val="333333"/>
                </a:solidFill>
                <a:latin typeface="Helvetica" panose="020B0604020202020204" pitchFamily="34" charset="0"/>
                <a:ea typeface="Times New Roman" panose="02020603050405020304" pitchFamily="18" charset="0"/>
              </a:rPr>
            </a:br>
            <a:r>
              <a:rPr lang="en-GB" sz="3200" kern="0" dirty="0">
                <a:solidFill>
                  <a:srgbClr val="333333"/>
                </a:solidFill>
                <a:effectLst/>
                <a:latin typeface="Helvetica" panose="020B0604020202020204" pitchFamily="34" charset="0"/>
                <a:ea typeface="Times New Roman" panose="02020603050405020304" pitchFamily="18" charset="0"/>
              </a:rPr>
              <a:t>Time saving, or privacy invading?</a:t>
            </a:r>
            <a:endParaRPr lang="en-GB" sz="32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a:t>JUSTYNA ROSIAK</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A595-22A7-F23B-AEED-5B3BF64BEEE7}"/>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D78F1FF0-E34B-EBF6-D2AE-3D240A8AE743}"/>
              </a:ext>
            </a:extLst>
          </p:cNvPr>
          <p:cNvSpPr>
            <a:spLocks noGrp="1"/>
          </p:cNvSpPr>
          <p:nvPr>
            <p:ph idx="1"/>
          </p:nvPr>
        </p:nvSpPr>
        <p:spPr>
          <a:xfrm>
            <a:off x="1206409" y="2213527"/>
            <a:ext cx="9779182" cy="3366813"/>
          </a:xfrm>
        </p:spPr>
        <p:txBody>
          <a:bodyPr/>
          <a:lstStyle/>
          <a:p>
            <a:pPr marL="514350" indent="-514350">
              <a:lnSpc>
                <a:spcPct val="150000"/>
              </a:lnSpc>
              <a:buAutoNum type="arabicPeriod"/>
            </a:pPr>
            <a:r>
              <a:rPr lang="en-GB" sz="3200" dirty="0"/>
              <a:t>Smart Tech at home – how it looks like.</a:t>
            </a:r>
          </a:p>
          <a:p>
            <a:pPr marL="514350" indent="-514350">
              <a:lnSpc>
                <a:spcPct val="150000"/>
              </a:lnSpc>
              <a:buAutoNum type="arabicPeriod"/>
            </a:pPr>
            <a:r>
              <a:rPr lang="en-GB" sz="3200" dirty="0"/>
              <a:t>PROS and CONS of smart home.</a:t>
            </a:r>
          </a:p>
          <a:p>
            <a:pPr marL="514350" indent="-514350">
              <a:lnSpc>
                <a:spcPct val="150000"/>
              </a:lnSpc>
              <a:buAutoNum type="arabicPeriod"/>
            </a:pPr>
            <a:r>
              <a:rPr lang="en-GB" sz="3200" dirty="0"/>
              <a:t>Conclusions.</a:t>
            </a:r>
          </a:p>
          <a:p>
            <a:endParaRPr lang="en-GB" dirty="0"/>
          </a:p>
        </p:txBody>
      </p:sp>
      <p:sp>
        <p:nvSpPr>
          <p:cNvPr id="6" name="Slide Number Placeholder 5">
            <a:extLst>
              <a:ext uri="{FF2B5EF4-FFF2-40B4-BE49-F238E27FC236}">
                <a16:creationId xmlns:a16="http://schemas.microsoft.com/office/drawing/2014/main" id="{FC9E9CC6-A124-32AA-9304-8CFB3581BC6D}"/>
              </a:ext>
            </a:extLst>
          </p:cNvPr>
          <p:cNvSpPr>
            <a:spLocks noGrp="1"/>
          </p:cNvSpPr>
          <p:nvPr>
            <p:ph type="sldNum" sz="quarter" idx="4"/>
          </p:nvPr>
        </p:nvSpPr>
        <p:spPr/>
        <p:txBody>
          <a:bodyPr/>
          <a:lstStyle/>
          <a:p>
            <a:pPr rtl="0"/>
            <a:fld id="{294A09A9-5501-47C1-A89A-A340965A2BE2}" type="slidenum">
              <a:rPr lang="en-GB" noProof="0" smtClean="0"/>
              <a:pPr rtl="0"/>
              <a:t>2</a:t>
            </a:fld>
            <a:endParaRPr lang="en-GB" noProof="0" dirty="0"/>
          </a:p>
        </p:txBody>
      </p:sp>
    </p:spTree>
    <p:extLst>
      <p:ext uri="{BB962C8B-B14F-4D97-AF65-F5344CB8AC3E}">
        <p14:creationId xmlns:p14="http://schemas.microsoft.com/office/powerpoint/2010/main" val="385879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en-GB" smtClean="0"/>
              <a:pPr rtl="0"/>
              <a:t>3</a:t>
            </a:fld>
            <a:endParaRPr lang="en-GB" dirty="0"/>
          </a:p>
        </p:txBody>
      </p:sp>
      <p:pic>
        <p:nvPicPr>
          <p:cNvPr id="12" name="Picture 4" descr="Emlite EMA1 Smart Top Up Meter (Electricity Only) - JW Smartmeters">
            <a:extLst>
              <a:ext uri="{FF2B5EF4-FFF2-40B4-BE49-F238E27FC236}">
                <a16:creationId xmlns:a16="http://schemas.microsoft.com/office/drawing/2014/main" id="{60BECCFA-EF3D-BBD4-1D8E-609BC49AB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560" y="212125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Buy Amazon Echo Dot Smart Speaker With Alexa - Black | Smart speakers |  Argos">
            <a:extLst>
              <a:ext uri="{FF2B5EF4-FFF2-40B4-BE49-F238E27FC236}">
                <a16:creationId xmlns:a16="http://schemas.microsoft.com/office/drawing/2014/main" id="{D8BDFB0E-4C11-2FF1-33A6-4B0E08F61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44" y="419878"/>
            <a:ext cx="1701379" cy="17013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OHMAXX Smart Bulb,Smart Light Bulb,APP Control, Smart WiFi Multicolor LED  Bulb 8W (75W Equivalent), Smart Light Bulb Compatible with Google Home,  2.4Ghz Only, RGB+W, 2700K (2 Pack) : Amazon.co.uk: Lighting">
            <a:extLst>
              <a:ext uri="{FF2B5EF4-FFF2-40B4-BE49-F238E27FC236}">
                <a16:creationId xmlns:a16="http://schemas.microsoft.com/office/drawing/2014/main" id="{42005950-97E4-F780-C772-45F1EB1C2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023" y="4953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eufy Smart Video Doorbell 1080p, Wireless, Battery-powered, with Wireless  Chime">
            <a:extLst>
              <a:ext uri="{FF2B5EF4-FFF2-40B4-BE49-F238E27FC236}">
                <a16:creationId xmlns:a16="http://schemas.microsoft.com/office/drawing/2014/main" id="{16C3710F-8D0A-9092-21ED-409DC4B5A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5514" y="423086"/>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eufy security Solo OutdoorCam C24, All-in-One Outdoor Security Camera with  2K Resolution, Spotlight, Color Night Vision, No Monthly Fees, Wired  Camera, Security Camera Outdoor, IP67 Weatherproof : Amazon.co.uk:  Electronics &amp; Photo">
            <a:extLst>
              <a:ext uri="{FF2B5EF4-FFF2-40B4-BE49-F238E27FC236}">
                <a16:creationId xmlns:a16="http://schemas.microsoft.com/office/drawing/2014/main" id="{B4112F1A-53BE-8DEE-2C87-12CF6D6D4A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679" y="2390775"/>
            <a:ext cx="19145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Eufy Robovac X8 Robotic Vacuum Cleaner, T2262V11 | Costco UK">
            <a:extLst>
              <a:ext uri="{FF2B5EF4-FFF2-40B4-BE49-F238E27FC236}">
                <a16:creationId xmlns:a16="http://schemas.microsoft.com/office/drawing/2014/main" id="{CA56105F-88EB-A828-6A44-9276E931F3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938" y="418309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Z-Wave Plus Aeotec Smart Switch 6 - UK — Vesternet">
            <a:extLst>
              <a:ext uri="{FF2B5EF4-FFF2-40B4-BE49-F238E27FC236}">
                <a16:creationId xmlns:a16="http://schemas.microsoft.com/office/drawing/2014/main" id="{A34A3625-82BA-34C3-C07B-4CBB4265E8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4109" y="4851917"/>
            <a:ext cx="2014436" cy="14003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Appliance Electronics | Samsung RF56M9540SR/EU American-Style Smart Fridge  Freezer in Real Stainless Steel">
            <a:extLst>
              <a:ext uri="{FF2B5EF4-FFF2-40B4-BE49-F238E27FC236}">
                <a16:creationId xmlns:a16="http://schemas.microsoft.com/office/drawing/2014/main" id="{2F7A9E94-9606-8682-5322-E6F6936BF9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6452" y="1604965"/>
            <a:ext cx="2895299" cy="4561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ive Active Heating and Hot Water Thermostat Without Professional  Installation-Works with Amazon Alexa : Amazon.co.uk: DIY &amp; Tools">
            <a:extLst>
              <a:ext uri="{FF2B5EF4-FFF2-40B4-BE49-F238E27FC236}">
                <a16:creationId xmlns:a16="http://schemas.microsoft.com/office/drawing/2014/main" id="{A655A117-7E91-1512-B6BA-9F2DD4F452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1207" y="3374474"/>
            <a:ext cx="975637" cy="10065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martwatch | Fitbit Versa 4">
            <a:extLst>
              <a:ext uri="{FF2B5EF4-FFF2-40B4-BE49-F238E27FC236}">
                <a16:creationId xmlns:a16="http://schemas.microsoft.com/office/drawing/2014/main" id="{BA4D19DD-6DEE-7B69-891A-078D32A200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7280" y="4381014"/>
            <a:ext cx="1239842" cy="123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72BAD4-FFD8-1B6A-8C3C-F56C7F45BBFE}"/>
              </a:ext>
            </a:extLst>
          </p:cNvPr>
          <p:cNvSpPr txBox="1"/>
          <p:nvPr/>
        </p:nvSpPr>
        <p:spPr>
          <a:xfrm>
            <a:off x="1628999" y="235212"/>
            <a:ext cx="3592706" cy="461665"/>
          </a:xfrm>
          <a:prstGeom prst="rect">
            <a:avLst/>
          </a:prstGeom>
          <a:noFill/>
        </p:spPr>
        <p:txBody>
          <a:bodyPr wrap="square" rtlCol="0">
            <a:spAutoFit/>
          </a:bodyPr>
          <a:lstStyle/>
          <a:p>
            <a:r>
              <a:rPr lang="en-GB" sz="2400" b="1" dirty="0"/>
              <a:t>Internet of things (IoT)</a:t>
            </a:r>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033" name="Freeform: Shape 1032">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5" name="Freeform: Shape 1034">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a:extLst>
              <a:ext uri="{FF2B5EF4-FFF2-40B4-BE49-F238E27FC236}">
                <a16:creationId xmlns:a16="http://schemas.microsoft.com/office/drawing/2014/main" id="{844D0526-CF2E-38EE-A69F-BB093E02EDBD}"/>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7423"/>
          <a:stretch/>
        </p:blipFill>
        <p:spPr bwMode="auto">
          <a:xfrm>
            <a:off x="2644774" y="10"/>
            <a:ext cx="9547224" cy="6857990"/>
          </a:xfrm>
          <a:custGeom>
            <a:avLst/>
            <a:gdLst/>
            <a:ahLst/>
            <a:cxnLst/>
            <a:rect l="l" t="t" r="r" b="b"/>
            <a:pathLst>
              <a:path w="9547224" h="6858000">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rgbClr val="FFFFFF"/>
          </a:solidFill>
        </p:spPr>
      </p:pic>
      <p:sp>
        <p:nvSpPr>
          <p:cNvPr id="1037" name="Freeform: Shape 1036">
            <a:extLst>
              <a:ext uri="{FF2B5EF4-FFF2-40B4-BE49-F238E27FC236}">
                <a16:creationId xmlns:a16="http://schemas.microsoft.com/office/drawing/2014/main" id="{B1F9B6B4-B0C4-45C6-A086-901C960D0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2756893" cy="6858000"/>
          </a:xfrm>
          <a:custGeom>
            <a:avLst/>
            <a:gdLst>
              <a:gd name="connsiteX0" fmla="*/ 1133870 w 2756893"/>
              <a:gd name="connsiteY0" fmla="*/ 0 h 6858000"/>
              <a:gd name="connsiteX1" fmla="*/ 898082 w 2756893"/>
              <a:gd name="connsiteY1" fmla="*/ 0 h 6858000"/>
              <a:gd name="connsiteX2" fmla="*/ 920668 w 2756893"/>
              <a:gd name="connsiteY2" fmla="*/ 14997 h 6858000"/>
              <a:gd name="connsiteX3" fmla="*/ 2554961 w 2756893"/>
              <a:gd name="connsiteY3" fmla="*/ 3621656 h 6858000"/>
              <a:gd name="connsiteX4" fmla="*/ 641513 w 2756893"/>
              <a:gd name="connsiteY4" fmla="*/ 6374814 h 6858000"/>
              <a:gd name="connsiteX5" fmla="*/ 114086 w 2756893"/>
              <a:gd name="connsiteY5" fmla="*/ 6780599 h 6858000"/>
              <a:gd name="connsiteX6" fmla="*/ 0 w 2756893"/>
              <a:gd name="connsiteY6" fmla="*/ 6858000 h 6858000"/>
              <a:gd name="connsiteX7" fmla="*/ 40637 w 2756893"/>
              <a:gd name="connsiteY7" fmla="*/ 6858000 h 6858000"/>
              <a:gd name="connsiteX8" fmla="*/ 254139 w 2756893"/>
              <a:gd name="connsiteY8" fmla="*/ 6858000 h 6858000"/>
              <a:gd name="connsiteX9" fmla="*/ 365895 w 2756893"/>
              <a:gd name="connsiteY9" fmla="*/ 6780599 h 6858000"/>
              <a:gd name="connsiteX10" fmla="*/ 882543 w 2756893"/>
              <a:gd name="connsiteY10" fmla="*/ 6374814 h 6858000"/>
              <a:gd name="connsiteX11" fmla="*/ 2756893 w 2756893"/>
              <a:gd name="connsiteY11" fmla="*/ 3621656 h 6858000"/>
              <a:gd name="connsiteX12" fmla="*/ 1155994 w 2756893"/>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6893" h="6858000">
                <a:moveTo>
                  <a:pt x="1133870" y="0"/>
                </a:moveTo>
                <a:lnTo>
                  <a:pt x="898082" y="0"/>
                </a:lnTo>
                <a:lnTo>
                  <a:pt x="920668" y="14997"/>
                </a:lnTo>
                <a:cubicBezTo>
                  <a:pt x="1969257" y="754641"/>
                  <a:pt x="2554961" y="2093192"/>
                  <a:pt x="2554961" y="3621656"/>
                </a:cubicBezTo>
                <a:cubicBezTo>
                  <a:pt x="2554961" y="4969131"/>
                  <a:pt x="1606863" y="5602839"/>
                  <a:pt x="641513" y="6374814"/>
                </a:cubicBezTo>
                <a:cubicBezTo>
                  <a:pt x="465717" y="6515397"/>
                  <a:pt x="291531" y="6653108"/>
                  <a:pt x="114086" y="6780599"/>
                </a:cubicBezTo>
                <a:lnTo>
                  <a:pt x="0" y="6858000"/>
                </a:lnTo>
                <a:lnTo>
                  <a:pt x="40637" y="6858000"/>
                </a:lnTo>
                <a:lnTo>
                  <a:pt x="254139" y="6858000"/>
                </a:lnTo>
                <a:lnTo>
                  <a:pt x="365895" y="6780599"/>
                </a:lnTo>
                <a:cubicBezTo>
                  <a:pt x="539713" y="6653108"/>
                  <a:pt x="710340" y="6515397"/>
                  <a:pt x="882543" y="6374814"/>
                </a:cubicBezTo>
                <a:cubicBezTo>
                  <a:pt x="1828168" y="5602839"/>
                  <a:pt x="2756893" y="4969131"/>
                  <a:pt x="2756893" y="3621656"/>
                </a:cubicBezTo>
                <a:cubicBezTo>
                  <a:pt x="2756893" y="2093192"/>
                  <a:pt x="2183157" y="754641"/>
                  <a:pt x="1155994"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hidden="1">
            <a:extLst>
              <a:ext uri="{FF2B5EF4-FFF2-40B4-BE49-F238E27FC236}">
                <a16:creationId xmlns:a16="http://schemas.microsoft.com/office/drawing/2014/main" id="{5739303D-13C0-6A41-947A-F998CC47B32E}"/>
              </a:ext>
            </a:extLst>
          </p:cNvPr>
          <p:cNvSpPr>
            <a:spLocks noGrp="1"/>
          </p:cNvSpPr>
          <p:nvPr>
            <p:ph type="dt" sz="half" idx="4294967295"/>
          </p:nvPr>
        </p:nvSpPr>
        <p:spPr>
          <a:xfrm>
            <a:off x="381000" y="6356350"/>
            <a:ext cx="2743200" cy="365125"/>
          </a:xfrm>
        </p:spPr>
        <p:txBody>
          <a:bodyPr rtlCol="0"/>
          <a:lstStyle/>
          <a:p>
            <a:pPr rtl="0">
              <a:spcAft>
                <a:spcPts val="600"/>
              </a:spcAft>
            </a:pPr>
            <a:r>
              <a:rPr lang="en-GB"/>
              <a:t>10/9/2021</a:t>
            </a:r>
          </a:p>
        </p:txBody>
      </p:sp>
      <p:sp>
        <p:nvSpPr>
          <p:cNvPr id="6" name="Slide Number Placeholder 5" hidden="1">
            <a:extLst>
              <a:ext uri="{FF2B5EF4-FFF2-40B4-BE49-F238E27FC236}">
                <a16:creationId xmlns:a16="http://schemas.microsoft.com/office/drawing/2014/main" id="{60D470D0-6D64-5E42-9515-048F8779CD5E}"/>
              </a:ext>
            </a:extLst>
          </p:cNvPr>
          <p:cNvSpPr>
            <a:spLocks noGrp="1"/>
          </p:cNvSpPr>
          <p:nvPr>
            <p:ph type="sldNum" sz="quarter" idx="4294967295"/>
          </p:nvPr>
        </p:nvSpPr>
        <p:spPr>
          <a:xfrm>
            <a:off x="10153276" y="6356350"/>
            <a:ext cx="1657723" cy="365125"/>
          </a:xfrm>
        </p:spPr>
        <p:txBody>
          <a:bodyPr rtlCol="0"/>
          <a:lstStyle/>
          <a:p>
            <a:pPr rtl="0">
              <a:spcAft>
                <a:spcPts val="600"/>
              </a:spcAft>
            </a:pPr>
            <a:fld id="{294A09A9-5501-47C1-A89A-A340965A2BE2}" type="slidenum">
              <a:rPr lang="en-GB" smtClean="0"/>
              <a:pPr rtl="0">
                <a:spcAft>
                  <a:spcPts val="600"/>
                </a:spcAft>
              </a:pPr>
              <a:t>4</a:t>
            </a:fld>
            <a:endParaRPr lang="en-GB"/>
          </a:p>
        </p:txBody>
      </p:sp>
      <p:sp>
        <p:nvSpPr>
          <p:cNvPr id="7" name="AutoShape 6" descr="92y5pu">
            <a:extLst>
              <a:ext uri="{FF2B5EF4-FFF2-40B4-BE49-F238E27FC236}">
                <a16:creationId xmlns:a16="http://schemas.microsoft.com/office/drawing/2014/main" id="{543E1DED-9DFA-9DD8-1D20-06F3606C66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92y5pu">
            <a:extLst>
              <a:ext uri="{FF2B5EF4-FFF2-40B4-BE49-F238E27FC236}">
                <a16:creationId xmlns:a16="http://schemas.microsoft.com/office/drawing/2014/main" id="{686899F9-217F-7FB3-0F8C-83BB19AAA396}"/>
              </a:ext>
            </a:extLst>
          </p:cNvPr>
          <p:cNvSpPr>
            <a:spLocks noChangeAspect="1" noChangeArrowheads="1"/>
          </p:cNvSpPr>
          <p:nvPr/>
        </p:nvSpPr>
        <p:spPr bwMode="auto">
          <a:xfrm>
            <a:off x="2212206" y="3429000"/>
            <a:ext cx="4188594" cy="41885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a:extLst>
              <a:ext uri="{FF2B5EF4-FFF2-40B4-BE49-F238E27FC236}">
                <a16:creationId xmlns:a16="http://schemas.microsoft.com/office/drawing/2014/main" id="{D5B9127B-221A-5144-B585-4277F5FE1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392430"/>
            <a:ext cx="4605510" cy="35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animEffect transition="in" filter="barn(inVertical)">
                                      <p:cBhvr>
                                        <p:cTn id="11"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D361-9FF0-F4B5-5DB6-8F63C0122703}"/>
              </a:ext>
            </a:extLst>
          </p:cNvPr>
          <p:cNvSpPr>
            <a:spLocks noGrp="1"/>
          </p:cNvSpPr>
          <p:nvPr>
            <p:ph type="ctrTitle"/>
          </p:nvPr>
        </p:nvSpPr>
        <p:spPr>
          <a:xfrm>
            <a:off x="775608" y="1469388"/>
            <a:ext cx="4757445" cy="1154306"/>
          </a:xfrm>
        </p:spPr>
        <p:txBody>
          <a:bodyPr/>
          <a:lstStyle/>
          <a:p>
            <a:r>
              <a:rPr lang="en-GB" dirty="0"/>
              <a:t>Time saving?</a:t>
            </a:r>
          </a:p>
        </p:txBody>
      </p:sp>
      <p:sp>
        <p:nvSpPr>
          <p:cNvPr id="3" name="Subtitle 2">
            <a:extLst>
              <a:ext uri="{FF2B5EF4-FFF2-40B4-BE49-F238E27FC236}">
                <a16:creationId xmlns:a16="http://schemas.microsoft.com/office/drawing/2014/main" id="{3431FC02-B06D-D3A7-9CF2-C1FBD09040AE}"/>
              </a:ext>
            </a:extLst>
          </p:cNvPr>
          <p:cNvSpPr>
            <a:spLocks noGrp="1"/>
          </p:cNvSpPr>
          <p:nvPr>
            <p:ph type="subTitle" idx="1"/>
          </p:nvPr>
        </p:nvSpPr>
        <p:spPr>
          <a:xfrm>
            <a:off x="570335" y="3295928"/>
            <a:ext cx="6220277" cy="1154306"/>
          </a:xfrm>
        </p:spPr>
        <p:txBody>
          <a:bodyPr/>
          <a:lstStyle/>
          <a:p>
            <a:r>
              <a:rPr lang="en-GB" sz="6000" b="1" dirty="0"/>
              <a:t>Privacy invading?</a:t>
            </a:r>
          </a:p>
        </p:txBody>
      </p:sp>
      <p:pic>
        <p:nvPicPr>
          <p:cNvPr id="2050" name="Picture 2" descr="Cllr Dick Cole: Keeping up the pressure for a Cornish tick-box">
            <a:extLst>
              <a:ext uri="{FF2B5EF4-FFF2-40B4-BE49-F238E27FC236}">
                <a16:creationId xmlns:a16="http://schemas.microsoft.com/office/drawing/2014/main" id="{A3A97D79-702D-8985-7CF8-9754D3921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307" y="1469388"/>
            <a:ext cx="1180305" cy="11543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llr Dick Cole: Keeping up the pressure for a Cornish tick-box">
            <a:extLst>
              <a:ext uri="{FF2B5EF4-FFF2-40B4-BE49-F238E27FC236}">
                <a16:creationId xmlns:a16="http://schemas.microsoft.com/office/drawing/2014/main" id="{1A94520C-9817-2F2D-0D08-DF281B6B1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308" y="3295927"/>
            <a:ext cx="1180305" cy="115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6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GB" dirty="0"/>
              <a: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3" y="2653167"/>
            <a:ext cx="5989088" cy="3436483"/>
          </a:xfrm>
        </p:spPr>
        <p:txBody>
          <a:bodyPr vert="horz" lIns="91440" tIns="45720" rIns="91440" bIns="45720" rtlCol="0" anchor="t">
            <a:normAutofit lnSpcReduction="10000"/>
          </a:bodyPr>
          <a:lstStyle/>
          <a:p>
            <a:pPr marL="342900" indent="-342900" rtl="0">
              <a:buFontTx/>
              <a:buChar char="-"/>
            </a:pPr>
            <a:r>
              <a:rPr lang="en-GB" dirty="0"/>
              <a:t>Read the data/product use agreement carefully and opt out of data sharing with 3</a:t>
            </a:r>
            <a:r>
              <a:rPr lang="en-GB" baseline="30000" dirty="0"/>
              <a:t>rd</a:t>
            </a:r>
            <a:r>
              <a:rPr lang="en-GB" dirty="0"/>
              <a:t> parties if possible</a:t>
            </a:r>
          </a:p>
          <a:p>
            <a:pPr marL="342900" indent="-342900" rtl="0">
              <a:buFontTx/>
              <a:buChar char="-"/>
            </a:pPr>
            <a:r>
              <a:rPr lang="en-GB" dirty="0"/>
              <a:t>Consider convenience over risks</a:t>
            </a:r>
          </a:p>
          <a:p>
            <a:pPr marL="342900" indent="-342900" rtl="0">
              <a:buFontTx/>
              <a:buChar char="-"/>
            </a:pPr>
            <a:r>
              <a:rPr lang="en-GB" dirty="0"/>
              <a:t>Is it necessary to connect the appliance to the internet in order to use it?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6</a:t>
            </a:fld>
            <a:endParaRPr lang="en-GB"/>
          </a:p>
        </p:txBody>
      </p:sp>
      <p:sp>
        <p:nvSpPr>
          <p:cNvPr id="7" name="TextBox 6">
            <a:extLst>
              <a:ext uri="{FF2B5EF4-FFF2-40B4-BE49-F238E27FC236}">
                <a16:creationId xmlns:a16="http://schemas.microsoft.com/office/drawing/2014/main" id="{64F38846-DF29-B71A-06BC-BF6153941B6B}"/>
              </a:ext>
            </a:extLst>
          </p:cNvPr>
          <p:cNvSpPr txBox="1"/>
          <p:nvPr/>
        </p:nvSpPr>
        <p:spPr>
          <a:xfrm>
            <a:off x="2033337" y="673768"/>
            <a:ext cx="6166184" cy="707886"/>
          </a:xfrm>
          <a:prstGeom prst="rect">
            <a:avLst/>
          </a:prstGeom>
          <a:noFill/>
        </p:spPr>
        <p:txBody>
          <a:bodyPr wrap="square" rtlCol="0">
            <a:spAutoFit/>
          </a:bodyPr>
          <a:lstStyle/>
          <a:p>
            <a:r>
              <a:rPr lang="en-GB" sz="4000" b="1" dirty="0"/>
              <a:t>What can a consumer do?</a:t>
            </a:r>
          </a:p>
        </p:txBody>
      </p:sp>
      <p:pic>
        <p:nvPicPr>
          <p:cNvPr id="1028" name="Picture 4">
            <a:extLst>
              <a:ext uri="{FF2B5EF4-FFF2-40B4-BE49-F238E27FC236}">
                <a16:creationId xmlns:a16="http://schemas.microsoft.com/office/drawing/2014/main" id="{E930252C-9A5D-D4CF-1CF8-80AFAB6E6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818" y="3120189"/>
            <a:ext cx="2857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410478"/>
          </a:xfrm>
        </p:spPr>
        <p:txBody>
          <a:bodyPr rtlCol="0"/>
          <a:lstStyle/>
          <a:p>
            <a:r>
              <a:rPr lang="en-GB" dirty="0"/>
              <a:t> WHAT can be DONE?</a:t>
            </a:r>
            <a:br>
              <a:rPr lang="en-GB" dirty="0"/>
            </a:br>
            <a:endParaRPr lang="en-GB"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en-GB" smtClean="0"/>
              <a:pPr rtl="0"/>
              <a:t>7</a:t>
            </a:fld>
            <a:endParaRPr lang="en-GB"/>
          </a:p>
        </p:txBody>
      </p:sp>
      <p:sp>
        <p:nvSpPr>
          <p:cNvPr id="8" name="Content Placeholder 7">
            <a:extLst>
              <a:ext uri="{FF2B5EF4-FFF2-40B4-BE49-F238E27FC236}">
                <a16:creationId xmlns:a16="http://schemas.microsoft.com/office/drawing/2014/main" id="{F4B2540C-96C5-3E0F-1EBA-4829D89168E8}"/>
              </a:ext>
            </a:extLst>
          </p:cNvPr>
          <p:cNvSpPr>
            <a:spLocks noGrp="1"/>
          </p:cNvSpPr>
          <p:nvPr>
            <p:ph idx="1"/>
          </p:nvPr>
        </p:nvSpPr>
        <p:spPr>
          <a:xfrm>
            <a:off x="524155" y="1849242"/>
            <a:ext cx="6839381" cy="3733800"/>
          </a:xfrm>
        </p:spPr>
        <p:txBody>
          <a:bodyPr/>
          <a:lstStyle/>
          <a:p>
            <a:pPr marL="971550" indent="-285750">
              <a:lnSpc>
                <a:spcPct val="107000"/>
              </a:lnSpc>
              <a:spcAft>
                <a:spcPts val="800"/>
              </a:spcAft>
              <a:buFont typeface="Arial" panose="020B0604020202020204" pitchFamily="34" charset="0"/>
              <a:buChar char="•"/>
            </a:pPr>
            <a:r>
              <a:rPr lang="en-GB" sz="2000" kern="100" dirty="0">
                <a:latin typeface="Calibri" panose="020F0502020204030204" pitchFamily="34" charset="0"/>
                <a:ea typeface="Calibri" panose="020F0502020204030204" pitchFamily="34" charset="0"/>
                <a:cs typeface="Times New Roman" panose="02020603050405020304" pitchFamily="18" charset="0"/>
              </a:rPr>
              <a:t>There is a need for some sort of laws and regulations that would protect consumers data - not only the sensitive ones.</a:t>
            </a:r>
          </a:p>
          <a:p>
            <a:pPr marL="971550" indent="-285750">
              <a:lnSpc>
                <a:spcPct val="107000"/>
              </a:lnSpc>
              <a:spcAft>
                <a:spcPts val="800"/>
              </a:spcAft>
              <a:buFont typeface="Arial" panose="020B0604020202020204" pitchFamily="34" charset="0"/>
              <a:buChar char="•"/>
            </a:pPr>
            <a:r>
              <a:rPr lang="en-GB" sz="2000" kern="100" dirty="0">
                <a:latin typeface="Calibri" panose="020F0502020204030204" pitchFamily="34" charset="0"/>
                <a:ea typeface="Calibri" panose="020F0502020204030204" pitchFamily="34" charset="0"/>
                <a:cs typeface="Times New Roman" panose="02020603050405020304" pitchFamily="18" charset="0"/>
              </a:rPr>
              <a:t>Should there be a professional code of conduct for data scientists/analysts?</a:t>
            </a:r>
          </a:p>
          <a:p>
            <a:pPr marL="971550" indent="-285750">
              <a:lnSpc>
                <a:spcPct val="107000"/>
              </a:lnSpc>
              <a:spcAft>
                <a:spcPts val="800"/>
              </a:spcAft>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If not, are we leaving the decision to individuals hoping the conscientiousness and moral principles win over financial and power gain.</a:t>
            </a:r>
          </a:p>
          <a:p>
            <a:pPr marL="971550" indent="-285750">
              <a:lnSpc>
                <a:spcPct val="107000"/>
              </a:lnSpc>
              <a:spcAft>
                <a:spcPts val="800"/>
              </a:spcAft>
              <a:buFont typeface="Arial" panose="020B0604020202020204" pitchFamily="34" charset="0"/>
              <a:buChar char="•"/>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pic>
        <p:nvPicPr>
          <p:cNvPr id="2052" name="Picture 4" descr="What is something that needs to be done? - Quora">
            <a:extLst>
              <a:ext uri="{FF2B5EF4-FFF2-40B4-BE49-F238E27FC236}">
                <a16:creationId xmlns:a16="http://schemas.microsoft.com/office/drawing/2014/main" id="{463306FF-B1FB-6248-3A0F-23B0FE1A4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343" y="1791478"/>
            <a:ext cx="3920502" cy="367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5" y="3863296"/>
            <a:ext cx="6220277" cy="2247219"/>
          </a:xfrm>
        </p:spPr>
        <p:txBody>
          <a:bodyPr rtlCol="0">
            <a:normAutofit/>
          </a:bodyPr>
          <a:lstStyle/>
          <a:p>
            <a:pPr rtl="0"/>
            <a:r>
              <a:rPr lang="en-GB" dirty="0"/>
              <a:t>Any questions???</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{3360FF2D-909C-4DC4-A18E-876F62E26A82}tf45331398_win32</Template>
  <TotalTime>199</TotalTime>
  <Words>607</Words>
  <Application>Microsoft Office PowerPoint</Application>
  <PresentationFormat>Widescreen</PresentationFormat>
  <Paragraphs>72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Meiryo</vt:lpstr>
      <vt:lpstr>Arial</vt:lpstr>
      <vt:lpstr>Calibri</vt:lpstr>
      <vt:lpstr>Helvetica</vt:lpstr>
      <vt:lpstr>Tenorite</vt:lpstr>
      <vt:lpstr>Office Theme</vt:lpstr>
      <vt:lpstr>Smart Technology  in the Home …  Time saving, or privacy invading?</vt:lpstr>
      <vt:lpstr>Summary</vt:lpstr>
      <vt:lpstr>PowerPoint Presentation</vt:lpstr>
      <vt:lpstr>PowerPoint Presentation</vt:lpstr>
      <vt:lpstr>Time saving?</vt:lpstr>
      <vt:lpstr> </vt:lpstr>
      <vt:lpstr> WHAT can be DONE?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Technology  in the Home …  Time saving, or privacy invading?</dc:title>
  <dc:creator>Justyna Rosiak</dc:creator>
  <cp:lastModifiedBy>Justyna Rosiak</cp:lastModifiedBy>
  <cp:revision>4</cp:revision>
  <dcterms:created xsi:type="dcterms:W3CDTF">2023-06-08T14:08:50Z</dcterms:created>
  <dcterms:modified xsi:type="dcterms:W3CDTF">2023-06-09T05:31:35Z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