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97" r:id="rId4"/>
    <p:sldId id="298" r:id="rId5"/>
    <p:sldId id="299" r:id="rId6"/>
    <p:sldId id="300" r:id="rId7"/>
    <p:sldId id="304" r:id="rId8"/>
    <p:sldId id="305" r:id="rId9"/>
    <p:sldId id="302" r:id="rId10"/>
    <p:sldId id="303" r:id="rId11"/>
    <p:sldId id="306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"/>
      <p:bold r:id=""/>
    </p:embeddedFont>
    <p:embeddedFont>
      <p:font typeface="Fira Sans Extra Condensed Medium" panose="020B0604020202020204" charset="0"/>
      <p:regular r:id=""/>
      <p:bold r:id=""/>
      <p:italic r:id=""/>
      <p:boldItalic r:id=""/>
    </p:embeddedFont>
    <p:embeddedFont>
      <p:font typeface="Lato Light" panose="020F0502020204030203" pitchFamily="34" charset="0"/>
      <p:regular r:id="rId14"/>
      <p:italic r:id="rId15"/>
    </p:embeddedFont>
    <p:embeddedFont>
      <p:font typeface="Maven Pro" panose="020B0604020202020204" charset="0"/>
      <p:regular r:id=""/>
      <p:bold r:id=""/>
    </p:embeddedFont>
    <p:embeddedFont>
      <p:font typeface="Share Tech" panose="020B0604020202020204" charset="0"/>
      <p:regular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182BA-ECBA-4813-B5FB-8FE5BAEA568F}">
  <a:tblStyle styleId="{5DB182BA-ECBA-4813-B5FB-8FE5BAEA5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A544-E82E-48B4-AB95-27E23F286EB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0B0BA61-9C5D-424C-84B5-5C50C3CB31EF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Idustry-12</a:t>
          </a:r>
        </a:p>
        <a:p>
          <a:r>
            <a:rPr lang="en-US" sz="900" dirty="0"/>
            <a:t>e.g. Retail</a:t>
          </a:r>
        </a:p>
      </dgm:t>
    </dgm:pt>
    <dgm:pt modelId="{4F2BE53E-E133-498E-A274-C3103F963B4E}" type="parTrans" cxnId="{ADF9B2EF-7748-49B3-AF88-45606BB1F3CD}">
      <dgm:prSet/>
      <dgm:spPr/>
      <dgm:t>
        <a:bodyPr/>
        <a:lstStyle/>
        <a:p>
          <a:endParaRPr lang="en-US"/>
        </a:p>
      </dgm:t>
    </dgm:pt>
    <dgm:pt modelId="{4AEF3D3E-A6A8-4232-B48C-CCF1E41C765F}" type="sibTrans" cxnId="{ADF9B2EF-7748-49B3-AF88-45606BB1F3CD}">
      <dgm:prSet/>
      <dgm:spPr/>
      <dgm:t>
        <a:bodyPr/>
        <a:lstStyle/>
        <a:p>
          <a:endParaRPr lang="en-US"/>
        </a:p>
      </dgm:t>
    </dgm:pt>
    <dgm:pt modelId="{B6D54F0F-1189-4B80-AC02-2D90F5F8798D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Sector-64</a:t>
          </a:r>
        </a:p>
        <a:p>
          <a:r>
            <a:rPr lang="en-US" sz="900" dirty="0"/>
            <a:t>e.g. Convenience Retail</a:t>
          </a:r>
        </a:p>
      </dgm:t>
    </dgm:pt>
    <dgm:pt modelId="{A61793B0-3365-4A35-8CA8-4EE37DC3FF3F}" type="parTrans" cxnId="{D6AC256A-F0F1-409A-A4F0-4EEAE98AA219}">
      <dgm:prSet/>
      <dgm:spPr/>
      <dgm:t>
        <a:bodyPr/>
        <a:lstStyle/>
        <a:p>
          <a:endParaRPr lang="en-US"/>
        </a:p>
      </dgm:t>
    </dgm:pt>
    <dgm:pt modelId="{AC70AE4C-D6CF-493E-A7F1-AF4A443CF361}" type="sibTrans" cxnId="{D6AC256A-F0F1-409A-A4F0-4EEAE98AA219}">
      <dgm:prSet/>
      <dgm:spPr/>
      <dgm:t>
        <a:bodyPr/>
        <a:lstStyle/>
        <a:p>
          <a:endParaRPr lang="en-US"/>
        </a:p>
      </dgm:t>
    </dgm:pt>
    <dgm:pt modelId="{EA3D6C58-5F1A-495A-A7BC-119D4F44DC71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Activity-194</a:t>
          </a:r>
        </a:p>
        <a:p>
          <a:r>
            <a:rPr lang="en-US" sz="900" dirty="0"/>
            <a:t>e.g. Coffee</a:t>
          </a:r>
        </a:p>
      </dgm:t>
    </dgm:pt>
    <dgm:pt modelId="{BDD6C3E5-3A0A-4E6D-B992-2D5D9B4794FB}" type="parTrans" cxnId="{4BBF1279-776A-4453-9523-2FEFB1FC8C23}">
      <dgm:prSet/>
      <dgm:spPr/>
      <dgm:t>
        <a:bodyPr/>
        <a:lstStyle/>
        <a:p>
          <a:endParaRPr lang="en-US"/>
        </a:p>
      </dgm:t>
    </dgm:pt>
    <dgm:pt modelId="{EA83A4F5-06FB-47AF-B6E4-A55FD3509FD6}" type="sibTrans" cxnId="{4BBF1279-776A-4453-9523-2FEFB1FC8C23}">
      <dgm:prSet/>
      <dgm:spPr/>
      <dgm:t>
        <a:bodyPr/>
        <a:lstStyle/>
        <a:p>
          <a:endParaRPr lang="en-US"/>
        </a:p>
      </dgm:t>
    </dgm:pt>
    <dgm:pt modelId="{548672D8-B788-4298-8230-789541DF20D5}" type="pres">
      <dgm:prSet presAssocID="{17A6A544-E82E-48B4-AB95-27E23F286EB6}" presName="compositeShape" presStyleCnt="0">
        <dgm:presLayoutVars>
          <dgm:dir/>
          <dgm:resizeHandles/>
        </dgm:presLayoutVars>
      </dgm:prSet>
      <dgm:spPr/>
    </dgm:pt>
    <dgm:pt modelId="{489C71C1-27E2-4098-B967-60DB73FB4262}" type="pres">
      <dgm:prSet presAssocID="{17A6A544-E82E-48B4-AB95-27E23F286EB6}" presName="pyramid" presStyleLbl="node1" presStyleIdx="0" presStyleCnt="1"/>
      <dgm:spPr>
        <a:solidFill>
          <a:srgbClr val="FFC000"/>
        </a:solidFill>
      </dgm:spPr>
    </dgm:pt>
    <dgm:pt modelId="{6EBF7465-175D-4526-B746-51DEB506F51D}" type="pres">
      <dgm:prSet presAssocID="{17A6A544-E82E-48B4-AB95-27E23F286EB6}" presName="theList" presStyleCnt="0"/>
      <dgm:spPr/>
    </dgm:pt>
    <dgm:pt modelId="{58298B77-F75C-4C2A-AADC-21764D669EBC}" type="pres">
      <dgm:prSet presAssocID="{30B0BA61-9C5D-424C-84B5-5C50C3CB31EF}" presName="aNode" presStyleLbl="fgAcc1" presStyleIdx="0" presStyleCnt="3" custScaleX="117667">
        <dgm:presLayoutVars>
          <dgm:bulletEnabled val="1"/>
        </dgm:presLayoutVars>
      </dgm:prSet>
      <dgm:spPr/>
    </dgm:pt>
    <dgm:pt modelId="{AB05B879-95C4-4CFD-80C6-DFD17F250C83}" type="pres">
      <dgm:prSet presAssocID="{30B0BA61-9C5D-424C-84B5-5C50C3CB31EF}" presName="aSpace" presStyleCnt="0"/>
      <dgm:spPr/>
    </dgm:pt>
    <dgm:pt modelId="{4D1E7624-9F7D-4320-AD2A-5C8B33A3F280}" type="pres">
      <dgm:prSet presAssocID="{B6D54F0F-1189-4B80-AC02-2D90F5F8798D}" presName="aNode" presStyleLbl="fgAcc1" presStyleIdx="1" presStyleCnt="3" custScaleX="118745">
        <dgm:presLayoutVars>
          <dgm:bulletEnabled val="1"/>
        </dgm:presLayoutVars>
      </dgm:prSet>
      <dgm:spPr/>
    </dgm:pt>
    <dgm:pt modelId="{9011E83B-FA75-452A-90E9-B2B5321E158B}" type="pres">
      <dgm:prSet presAssocID="{B6D54F0F-1189-4B80-AC02-2D90F5F8798D}" presName="aSpace" presStyleCnt="0"/>
      <dgm:spPr/>
    </dgm:pt>
    <dgm:pt modelId="{CBA93562-6E8D-49E7-BE85-42DD3ACD4D39}" type="pres">
      <dgm:prSet presAssocID="{EA3D6C58-5F1A-495A-A7BC-119D4F44DC71}" presName="aNode" presStyleLbl="fgAcc1" presStyleIdx="2" presStyleCnt="3" custScaleX="118966">
        <dgm:presLayoutVars>
          <dgm:bulletEnabled val="1"/>
        </dgm:presLayoutVars>
      </dgm:prSet>
      <dgm:spPr/>
    </dgm:pt>
    <dgm:pt modelId="{6B0A79BB-F8C2-45DC-B9C1-78C7DED2F879}" type="pres">
      <dgm:prSet presAssocID="{EA3D6C58-5F1A-495A-A7BC-119D4F44DC71}" presName="aSpace" presStyleCnt="0"/>
      <dgm:spPr/>
    </dgm:pt>
  </dgm:ptLst>
  <dgm:cxnLst>
    <dgm:cxn modelId="{71CF3601-FED1-4874-9087-91D957CF1BFE}" type="presOf" srcId="{B6D54F0F-1189-4B80-AC02-2D90F5F8798D}" destId="{4D1E7624-9F7D-4320-AD2A-5C8B33A3F280}" srcOrd="0" destOrd="0" presId="urn:microsoft.com/office/officeart/2005/8/layout/pyramid2"/>
    <dgm:cxn modelId="{27DF5848-545C-43F7-BC99-85DE96D4D144}" type="presOf" srcId="{EA3D6C58-5F1A-495A-A7BC-119D4F44DC71}" destId="{CBA93562-6E8D-49E7-BE85-42DD3ACD4D39}" srcOrd="0" destOrd="0" presId="urn:microsoft.com/office/officeart/2005/8/layout/pyramid2"/>
    <dgm:cxn modelId="{D6AC256A-F0F1-409A-A4F0-4EEAE98AA219}" srcId="{17A6A544-E82E-48B4-AB95-27E23F286EB6}" destId="{B6D54F0F-1189-4B80-AC02-2D90F5F8798D}" srcOrd="1" destOrd="0" parTransId="{A61793B0-3365-4A35-8CA8-4EE37DC3FF3F}" sibTransId="{AC70AE4C-D6CF-493E-A7F1-AF4A443CF361}"/>
    <dgm:cxn modelId="{75BFCC6B-BE39-49D5-B6BA-0426FA5B09D8}" type="presOf" srcId="{30B0BA61-9C5D-424C-84B5-5C50C3CB31EF}" destId="{58298B77-F75C-4C2A-AADC-21764D669EBC}" srcOrd="0" destOrd="0" presId="urn:microsoft.com/office/officeart/2005/8/layout/pyramid2"/>
    <dgm:cxn modelId="{4BBF1279-776A-4453-9523-2FEFB1FC8C23}" srcId="{17A6A544-E82E-48B4-AB95-27E23F286EB6}" destId="{EA3D6C58-5F1A-495A-A7BC-119D4F44DC71}" srcOrd="2" destOrd="0" parTransId="{BDD6C3E5-3A0A-4E6D-B992-2D5D9B4794FB}" sibTransId="{EA83A4F5-06FB-47AF-B6E4-A55FD3509FD6}"/>
    <dgm:cxn modelId="{5444DBB2-5367-4068-829C-86F49001E213}" type="presOf" srcId="{17A6A544-E82E-48B4-AB95-27E23F286EB6}" destId="{548672D8-B788-4298-8230-789541DF20D5}" srcOrd="0" destOrd="0" presId="urn:microsoft.com/office/officeart/2005/8/layout/pyramid2"/>
    <dgm:cxn modelId="{ADF9B2EF-7748-49B3-AF88-45606BB1F3CD}" srcId="{17A6A544-E82E-48B4-AB95-27E23F286EB6}" destId="{30B0BA61-9C5D-424C-84B5-5C50C3CB31EF}" srcOrd="0" destOrd="0" parTransId="{4F2BE53E-E133-498E-A274-C3103F963B4E}" sibTransId="{4AEF3D3E-A6A8-4232-B48C-CCF1E41C765F}"/>
    <dgm:cxn modelId="{FD155C66-17CB-4937-8BF4-B9BD67624968}" type="presParOf" srcId="{548672D8-B788-4298-8230-789541DF20D5}" destId="{489C71C1-27E2-4098-B967-60DB73FB4262}" srcOrd="0" destOrd="0" presId="urn:microsoft.com/office/officeart/2005/8/layout/pyramid2"/>
    <dgm:cxn modelId="{E58F74E9-B55F-4C8F-B778-5D0D3657A241}" type="presParOf" srcId="{548672D8-B788-4298-8230-789541DF20D5}" destId="{6EBF7465-175D-4526-B746-51DEB506F51D}" srcOrd="1" destOrd="0" presId="urn:microsoft.com/office/officeart/2005/8/layout/pyramid2"/>
    <dgm:cxn modelId="{85168B74-AA62-4E1C-954A-80DE0A57A1C9}" type="presParOf" srcId="{6EBF7465-175D-4526-B746-51DEB506F51D}" destId="{58298B77-F75C-4C2A-AADC-21764D669EBC}" srcOrd="0" destOrd="0" presId="urn:microsoft.com/office/officeart/2005/8/layout/pyramid2"/>
    <dgm:cxn modelId="{39BE655B-DB40-428A-902D-C298BE147FA5}" type="presParOf" srcId="{6EBF7465-175D-4526-B746-51DEB506F51D}" destId="{AB05B879-95C4-4CFD-80C6-DFD17F250C83}" srcOrd="1" destOrd="0" presId="urn:microsoft.com/office/officeart/2005/8/layout/pyramid2"/>
    <dgm:cxn modelId="{BEE47175-9998-48B2-8D66-16ABE1E1378C}" type="presParOf" srcId="{6EBF7465-175D-4526-B746-51DEB506F51D}" destId="{4D1E7624-9F7D-4320-AD2A-5C8B33A3F280}" srcOrd="2" destOrd="0" presId="urn:microsoft.com/office/officeart/2005/8/layout/pyramid2"/>
    <dgm:cxn modelId="{BBC7084E-3C9B-4BAA-B3E2-F6C3268FA329}" type="presParOf" srcId="{6EBF7465-175D-4526-B746-51DEB506F51D}" destId="{9011E83B-FA75-452A-90E9-B2B5321E158B}" srcOrd="3" destOrd="0" presId="urn:microsoft.com/office/officeart/2005/8/layout/pyramid2"/>
    <dgm:cxn modelId="{B2E8BE68-0F10-4B1B-8F64-1F91351F56CD}" type="presParOf" srcId="{6EBF7465-175D-4526-B746-51DEB506F51D}" destId="{CBA93562-6E8D-49E7-BE85-42DD3ACD4D39}" srcOrd="4" destOrd="0" presId="urn:microsoft.com/office/officeart/2005/8/layout/pyramid2"/>
    <dgm:cxn modelId="{27DA436F-A9DA-4B74-82C3-3699548250A3}" type="presParOf" srcId="{6EBF7465-175D-4526-B746-51DEB506F51D}" destId="{6B0A79BB-F8C2-45DC-B9C1-78C7DED2F87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C71C1-27E2-4098-B967-60DB73FB4262}">
      <dsp:nvSpPr>
        <dsp:cNvPr id="0" name=""/>
        <dsp:cNvSpPr/>
      </dsp:nvSpPr>
      <dsp:spPr>
        <a:xfrm>
          <a:off x="500955" y="0"/>
          <a:ext cx="1837654" cy="1837654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98B77-F75C-4C2A-AADC-21764D669EBC}">
      <dsp:nvSpPr>
        <dsp:cNvPr id="0" name=""/>
        <dsp:cNvSpPr/>
      </dsp:nvSpPr>
      <dsp:spPr>
        <a:xfrm>
          <a:off x="1314268" y="184752"/>
          <a:ext cx="1405503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Idustry-12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Retail</a:t>
          </a:r>
        </a:p>
      </dsp:txBody>
      <dsp:txXfrm>
        <a:off x="1335503" y="205987"/>
        <a:ext cx="1363033" cy="392537"/>
      </dsp:txXfrm>
    </dsp:sp>
    <dsp:sp modelId="{4D1E7624-9F7D-4320-AD2A-5C8B33A3F280}">
      <dsp:nvSpPr>
        <dsp:cNvPr id="0" name=""/>
        <dsp:cNvSpPr/>
      </dsp:nvSpPr>
      <dsp:spPr>
        <a:xfrm>
          <a:off x="1307830" y="674135"/>
          <a:ext cx="141837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Sector-64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Convenience Retail</a:t>
          </a:r>
        </a:p>
      </dsp:txBody>
      <dsp:txXfrm>
        <a:off x="1329065" y="695370"/>
        <a:ext cx="1375909" cy="392537"/>
      </dsp:txXfrm>
    </dsp:sp>
    <dsp:sp modelId="{CBA93562-6E8D-49E7-BE85-42DD3ACD4D39}">
      <dsp:nvSpPr>
        <dsp:cNvPr id="0" name=""/>
        <dsp:cNvSpPr/>
      </dsp:nvSpPr>
      <dsp:spPr>
        <a:xfrm>
          <a:off x="1306510" y="1163518"/>
          <a:ext cx="142101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Activity-194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Coffee</a:t>
          </a:r>
        </a:p>
      </dsp:txBody>
      <dsp:txXfrm>
        <a:off x="1327745" y="1184753"/>
        <a:ext cx="1378549" cy="39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– Metric tons 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e is the standard 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Primary Emissions from Direct Burning of Fossil Fuels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Secondary Emissions from the purchase of electricity, steam, heat, and cooling.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Everything else (e.g. Upstream, Downstream, Travel, Commuting, Purchased goods and services)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treatment was being handled by other team members…</a:t>
            </a:r>
          </a:p>
          <a:p>
            <a:r>
              <a:rPr lang="en-US" dirty="0"/>
              <a:t>Much of the feature engineering having to do with place names was completed prior to this course starting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6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ESG Sc</a:t>
            </a:r>
          </a:p>
        </p:txBody>
      </p:sp>
    </p:spTree>
    <p:extLst>
      <p:ext uri="{BB962C8B-B14F-4D97-AF65-F5344CB8AC3E}">
        <p14:creationId xmlns:p14="http://schemas.microsoft.com/office/powerpoint/2010/main" val="291098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between calls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vs new employee count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representation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employee counts: 656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(OG) employee counts: 669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BD29A-4F0A-22B0-D48B-ED221532E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F5119-2648-8022-8D52-0EF89C8F4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A45D5-465F-F764-8C25-482F8EBD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EAAC-F9C0-5BB5-E90F-3A3C9AFD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990D9-AF3E-DF36-5FD2-31614D209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50A6C-FC1A-7B8B-67E1-FEF3FFE04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-ran for all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-approx. 6 of 15 show </a:t>
            </a:r>
            <a:r>
              <a:rPr lang="en-US" dirty="0" err="1"/>
              <a:t>cov</a:t>
            </a:r>
            <a:r>
              <a:rPr lang="en-US" dirty="0"/>
              <a:t> (visual) more significant than random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only on mm data for baseline with no ESG data yet</a:t>
            </a:r>
          </a:p>
          <a:p>
            <a:r>
              <a:rPr lang="en-US" dirty="0"/>
              <a:t>256 input neurons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9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Justin Parsons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MSDS 692 S8W1 2025</a:t>
            </a:r>
            <a:endParaRPr dirty="0">
              <a:latin typeface="+mj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0447" y="766693"/>
            <a:ext cx="860308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Scope 3 GHG Emissions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49E898-0709-E8F7-FE93-19B4EDDB87DA}"/>
              </a:ext>
            </a:extLst>
          </p:cNvPr>
          <p:cNvSpPr txBox="1"/>
          <p:nvPr/>
        </p:nvSpPr>
        <p:spPr>
          <a:xfrm>
            <a:off x="548589" y="4854637"/>
            <a:ext cx="129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3/6/2025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0440-CBED-C0E4-2D93-F61386AA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6094E-6510-CD6A-1BEF-B54C1172BE05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D82BB-F6F7-AC03-F996-FA2DAE2EC54D}"/>
              </a:ext>
            </a:extLst>
          </p:cNvPr>
          <p:cNvSpPr txBox="1"/>
          <p:nvPr/>
        </p:nvSpPr>
        <p:spPr>
          <a:xfrm>
            <a:off x="828034" y="940001"/>
            <a:ext cx="87290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…surprise there is a lot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Merge account names to account id (invariant)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Feature engineering with ESG/EC per emission type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Investigate discrepancies b/t original EC calls and new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Determine treatment of reporting date of ESG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Inputs to outlier 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NN development (regularization, structure, weight limiting, optimizers 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Scaling/normalization</a:t>
            </a:r>
          </a:p>
          <a:p>
            <a:endParaRPr lang="en-US" dirty="0"/>
          </a:p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</a:rPr>
              <a:t>Run final model against all emissions types using 2023 as test and compare to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&amp; other work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The problem with Shia LaBeouf - by ...">
            <a:extLst>
              <a:ext uri="{FF2B5EF4-FFF2-40B4-BE49-F238E27FC236}">
                <a16:creationId xmlns:a16="http://schemas.microsoft.com/office/drawing/2014/main" id="{87387D16-2A38-267A-8011-1400D042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7" y="1120875"/>
            <a:ext cx="3206275" cy="17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mmer - Free construction and tools icons">
            <a:extLst>
              <a:ext uri="{FF2B5EF4-FFF2-40B4-BE49-F238E27FC236}">
                <a16:creationId xmlns:a16="http://schemas.microsoft.com/office/drawing/2014/main" id="{191EFA7B-456A-EEFC-09DD-52604EF5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2" y="1584246"/>
            <a:ext cx="311710" cy="311710"/>
          </a:xfrm>
          <a:prstGeom prst="rect">
            <a:avLst/>
          </a:prstGeom>
          <a:solidFill>
            <a:srgbClr val="002845"/>
          </a:solidFill>
        </p:spPr>
      </p:pic>
      <p:pic>
        <p:nvPicPr>
          <p:cNvPr id="3" name="Picture 4" descr="Hammer - Free construction and tools icons">
            <a:extLst>
              <a:ext uri="{FF2B5EF4-FFF2-40B4-BE49-F238E27FC236}">
                <a16:creationId xmlns:a16="http://schemas.microsoft.com/office/drawing/2014/main" id="{D19A244B-2A7D-B887-2945-24C7027F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6" y="201946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mmer - Free construction and tools icons">
            <a:extLst>
              <a:ext uri="{FF2B5EF4-FFF2-40B4-BE49-F238E27FC236}">
                <a16:creationId xmlns:a16="http://schemas.microsoft.com/office/drawing/2014/main" id="{0127D1E5-26F5-7E1E-2FEF-971CD4E4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457825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mmer - Free construction and tools icons">
            <a:extLst>
              <a:ext uri="{FF2B5EF4-FFF2-40B4-BE49-F238E27FC236}">
                <a16:creationId xmlns:a16="http://schemas.microsoft.com/office/drawing/2014/main" id="{EAB5D86A-985C-28A5-1250-173EC9E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882754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mmer - Free construction and tools icons">
            <a:extLst>
              <a:ext uri="{FF2B5EF4-FFF2-40B4-BE49-F238E27FC236}">
                <a16:creationId xmlns:a16="http://schemas.microsoft.com/office/drawing/2014/main" id="{F196EBF5-CAB7-C2DF-B7DF-6AE522FF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320100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mmer - Free construction and tools icons">
            <a:extLst>
              <a:ext uri="{FF2B5EF4-FFF2-40B4-BE49-F238E27FC236}">
                <a16:creationId xmlns:a16="http://schemas.microsoft.com/office/drawing/2014/main" id="{D1E1F19C-E243-6CCB-3D62-078891C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75744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mmer - Free construction and tools icons">
            <a:extLst>
              <a:ext uri="{FF2B5EF4-FFF2-40B4-BE49-F238E27FC236}">
                <a16:creationId xmlns:a16="http://schemas.microsoft.com/office/drawing/2014/main" id="{091FE922-5A1C-FEF3-C64C-6CA41AE3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17729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ammer - Free construction and tools icons">
            <a:extLst>
              <a:ext uri="{FF2B5EF4-FFF2-40B4-BE49-F238E27FC236}">
                <a16:creationId xmlns:a16="http://schemas.microsoft.com/office/drawing/2014/main" id="{0A855128-6BDC-CFBF-7EFB-05FDE9FB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4609123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FFAF-3190-48FC-41CE-BE66C70A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D8658-3818-2E3C-9DF0-956A7E49086C}"/>
              </a:ext>
            </a:extLst>
          </p:cNvPr>
          <p:cNvSpPr txBox="1"/>
          <p:nvPr/>
        </p:nvSpPr>
        <p:spPr>
          <a:xfrm>
            <a:off x="207469" y="1781902"/>
            <a:ext cx="8729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 for your time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jparsons005@regis.edu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2126922" y="156912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88;p27">
            <a:extLst>
              <a:ext uri="{FF2B5EF4-FFF2-40B4-BE49-F238E27FC236}">
                <a16:creationId xmlns:a16="http://schemas.microsoft.com/office/drawing/2014/main" id="{84B87028-B05D-F301-EC79-6A33D6CA14CE}"/>
              </a:ext>
            </a:extLst>
          </p:cNvPr>
          <p:cNvSpPr/>
          <p:nvPr/>
        </p:nvSpPr>
        <p:spPr>
          <a:xfrm>
            <a:off x="8277072" y="222581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986914" y="33776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398750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Collection and analysis of data</a:t>
            </a:r>
            <a:endParaRPr sz="1200" dirty="0">
              <a:latin typeface="+mj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12692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15348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Case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15346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Background and case for modeling scope 3 GHG emissions</a:t>
            </a:r>
            <a:endParaRPr sz="1200" dirty="0">
              <a:latin typeface="+mj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1534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126921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Project tasks contributing to the GHG emissions research group</a:t>
            </a:r>
            <a:endParaRPr sz="1200" dirty="0">
              <a:latin typeface="+mj-lt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12692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9869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83150" y="1562750"/>
            <a:ext cx="824100" cy="824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8691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315346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2126922" y="1981179"/>
            <a:ext cx="1" cy="953608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398691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33585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250585" y="681940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1;p27">
            <a:extLst>
              <a:ext uri="{FF2B5EF4-FFF2-40B4-BE49-F238E27FC236}">
                <a16:creationId xmlns:a16="http://schemas.microsoft.com/office/drawing/2014/main" id="{99775FEE-9883-043F-0B4F-C1550B9AA989}"/>
              </a:ext>
            </a:extLst>
          </p:cNvPr>
          <p:cNvSpPr txBox="1">
            <a:spLocks/>
          </p:cNvSpPr>
          <p:nvPr/>
        </p:nvSpPr>
        <p:spPr>
          <a:xfrm>
            <a:off x="5915609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Benchmark 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3" name="Google Shape;472;p27">
            <a:extLst>
              <a:ext uri="{FF2B5EF4-FFF2-40B4-BE49-F238E27FC236}">
                <a16:creationId xmlns:a16="http://schemas.microsoft.com/office/drawing/2014/main" id="{00B2D497-81E8-A730-37FC-D4D34AB7A4C0}"/>
              </a:ext>
            </a:extLst>
          </p:cNvPr>
          <p:cNvSpPr txBox="1">
            <a:spLocks/>
          </p:cNvSpPr>
          <p:nvPr/>
        </p:nvSpPr>
        <p:spPr>
          <a:xfrm>
            <a:off x="5916203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Benchmark models using new data</a:t>
            </a:r>
          </a:p>
        </p:txBody>
      </p:sp>
      <p:sp>
        <p:nvSpPr>
          <p:cNvPr id="4" name="Google Shape;480;p27">
            <a:extLst>
              <a:ext uri="{FF2B5EF4-FFF2-40B4-BE49-F238E27FC236}">
                <a16:creationId xmlns:a16="http://schemas.microsoft.com/office/drawing/2014/main" id="{EDD4F530-C559-927C-221D-10930957A9F9}"/>
              </a:ext>
            </a:extLst>
          </p:cNvPr>
          <p:cNvSpPr txBox="1">
            <a:spLocks/>
          </p:cNvSpPr>
          <p:nvPr/>
        </p:nvSpPr>
        <p:spPr>
          <a:xfrm>
            <a:off x="5915609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FFC000"/>
                </a:solidFill>
              </a:rPr>
              <a:t>04</a:t>
            </a:r>
          </a:p>
        </p:txBody>
      </p:sp>
      <p:sp>
        <p:nvSpPr>
          <p:cNvPr id="5" name="Google Shape;483;p27">
            <a:extLst>
              <a:ext uri="{FF2B5EF4-FFF2-40B4-BE49-F238E27FC236}">
                <a16:creationId xmlns:a16="http://schemas.microsoft.com/office/drawing/2014/main" id="{B02AC4CF-3861-F106-76E9-32B1B0BCD7BD}"/>
              </a:ext>
            </a:extLst>
          </p:cNvPr>
          <p:cNvSpPr/>
          <p:nvPr/>
        </p:nvSpPr>
        <p:spPr>
          <a:xfrm>
            <a:off x="5915609" y="1562743"/>
            <a:ext cx="824100" cy="82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86;p27">
            <a:extLst>
              <a:ext uri="{FF2B5EF4-FFF2-40B4-BE49-F238E27FC236}">
                <a16:creationId xmlns:a16="http://schemas.microsoft.com/office/drawing/2014/main" id="{BD3361B1-2B01-0BCC-8221-8066EF6CCAB8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5915609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71;p27">
            <a:extLst>
              <a:ext uri="{FF2B5EF4-FFF2-40B4-BE49-F238E27FC236}">
                <a16:creationId xmlns:a16="http://schemas.microsoft.com/office/drawing/2014/main" id="{9DAD4D81-CB9D-8634-85CF-45CA7CE30FF4}"/>
              </a:ext>
            </a:extLst>
          </p:cNvPr>
          <p:cNvSpPr txBox="1">
            <a:spLocks/>
          </p:cNvSpPr>
          <p:nvPr/>
        </p:nvSpPr>
        <p:spPr>
          <a:xfrm>
            <a:off x="7566282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14" name="Google Shape;472;p27">
            <a:extLst>
              <a:ext uri="{FF2B5EF4-FFF2-40B4-BE49-F238E27FC236}">
                <a16:creationId xmlns:a16="http://schemas.microsoft.com/office/drawing/2014/main" id="{4A35FC6D-7077-4426-A34A-80C234EB0257}"/>
              </a:ext>
            </a:extLst>
          </p:cNvPr>
          <p:cNvSpPr txBox="1">
            <a:spLocks/>
          </p:cNvSpPr>
          <p:nvPr/>
        </p:nvSpPr>
        <p:spPr>
          <a:xfrm>
            <a:off x="7566876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Tasks for the next 8 weeks.</a:t>
            </a:r>
          </a:p>
        </p:txBody>
      </p:sp>
      <p:sp>
        <p:nvSpPr>
          <p:cNvPr id="15" name="Google Shape;480;p27">
            <a:extLst>
              <a:ext uri="{FF2B5EF4-FFF2-40B4-BE49-F238E27FC236}">
                <a16:creationId xmlns:a16="http://schemas.microsoft.com/office/drawing/2014/main" id="{171A74DF-A3E8-7454-2D1A-4E7193890FAF}"/>
              </a:ext>
            </a:extLst>
          </p:cNvPr>
          <p:cNvSpPr txBox="1">
            <a:spLocks/>
          </p:cNvSpPr>
          <p:nvPr/>
        </p:nvSpPr>
        <p:spPr>
          <a:xfrm>
            <a:off x="7566282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00B050"/>
                </a:solidFill>
              </a:rPr>
              <a:t>05</a:t>
            </a:r>
          </a:p>
        </p:txBody>
      </p:sp>
      <p:sp>
        <p:nvSpPr>
          <p:cNvPr id="16" name="Google Shape;483;p27">
            <a:extLst>
              <a:ext uri="{FF2B5EF4-FFF2-40B4-BE49-F238E27FC236}">
                <a16:creationId xmlns:a16="http://schemas.microsoft.com/office/drawing/2014/main" id="{0E79E74D-64AC-E32E-C088-CAFF43F56B88}"/>
              </a:ext>
            </a:extLst>
          </p:cNvPr>
          <p:cNvSpPr/>
          <p:nvPr/>
        </p:nvSpPr>
        <p:spPr>
          <a:xfrm>
            <a:off x="7566282" y="1562743"/>
            <a:ext cx="824100" cy="82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486;p27">
            <a:extLst>
              <a:ext uri="{FF2B5EF4-FFF2-40B4-BE49-F238E27FC236}">
                <a16:creationId xmlns:a16="http://schemas.microsoft.com/office/drawing/2014/main" id="{7D059D20-7DFC-CAAA-5E2D-5C175F857FCD}"/>
              </a:ext>
            </a:extLst>
          </p:cNvPr>
          <p:cNvCxnSpPr>
            <a:stCxn id="16" idx="1"/>
            <a:endCxn id="15" idx="1"/>
          </p:cNvCxnSpPr>
          <p:nvPr/>
        </p:nvCxnSpPr>
        <p:spPr>
          <a:xfrm>
            <a:off x="7566282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3639;p53">
            <a:extLst>
              <a:ext uri="{FF2B5EF4-FFF2-40B4-BE49-F238E27FC236}">
                <a16:creationId xmlns:a16="http://schemas.microsoft.com/office/drawing/2014/main" id="{4CF160BB-7038-2E2B-336B-D97D3F33FF07}"/>
              </a:ext>
            </a:extLst>
          </p:cNvPr>
          <p:cNvGrpSpPr/>
          <p:nvPr/>
        </p:nvGrpSpPr>
        <p:grpSpPr>
          <a:xfrm>
            <a:off x="436399" y="1721986"/>
            <a:ext cx="576302" cy="511871"/>
            <a:chOff x="6644304" y="3073628"/>
            <a:chExt cx="576302" cy="511871"/>
          </a:xfrm>
        </p:grpSpPr>
        <p:grpSp>
          <p:nvGrpSpPr>
            <p:cNvPr id="25" name="Google Shape;3640;p53">
              <a:extLst>
                <a:ext uri="{FF2B5EF4-FFF2-40B4-BE49-F238E27FC236}">
                  <a16:creationId xmlns:a16="http://schemas.microsoft.com/office/drawing/2014/main" id="{36B2AF08-7587-945C-413D-4C4851DE769B}"/>
                </a:ext>
              </a:extLst>
            </p:cNvPr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27" name="Google Shape;3641;p53">
                <a:extLst>
                  <a:ext uri="{FF2B5EF4-FFF2-40B4-BE49-F238E27FC236}">
                    <a16:creationId xmlns:a16="http://schemas.microsoft.com/office/drawing/2014/main" id="{479F2D04-DCCF-75E6-BEF5-4A5F5ECDA413}"/>
                  </a:ext>
                </a:extLst>
              </p:cNvPr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32" name="Google Shape;3642;p53">
                  <a:extLst>
                    <a:ext uri="{FF2B5EF4-FFF2-40B4-BE49-F238E27FC236}">
                      <a16:creationId xmlns:a16="http://schemas.microsoft.com/office/drawing/2014/main" id="{97B9D3E3-ED59-7483-7194-17DCC53AB1EE}"/>
                    </a:ext>
                  </a:extLst>
                </p:cNvPr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643;p53">
                  <a:extLst>
                    <a:ext uri="{FF2B5EF4-FFF2-40B4-BE49-F238E27FC236}">
                      <a16:creationId xmlns:a16="http://schemas.microsoft.com/office/drawing/2014/main" id="{3A433E77-5D7C-C34B-F21D-6C3E0EDCB88C}"/>
                    </a:ext>
                  </a:extLst>
                </p:cNvPr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644;p53">
                  <a:extLst>
                    <a:ext uri="{FF2B5EF4-FFF2-40B4-BE49-F238E27FC236}">
                      <a16:creationId xmlns:a16="http://schemas.microsoft.com/office/drawing/2014/main" id="{9A5A745F-D3AE-B927-8CE5-64688CCD0344}"/>
                    </a:ext>
                  </a:extLst>
                </p:cNvPr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645;p53">
                  <a:extLst>
                    <a:ext uri="{FF2B5EF4-FFF2-40B4-BE49-F238E27FC236}">
                      <a16:creationId xmlns:a16="http://schemas.microsoft.com/office/drawing/2014/main" id="{47FEBE08-6B64-E10D-7FEB-2539BB4F36B6}"/>
                    </a:ext>
                  </a:extLst>
                </p:cNvPr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46;p53">
                  <a:extLst>
                    <a:ext uri="{FF2B5EF4-FFF2-40B4-BE49-F238E27FC236}">
                      <a16:creationId xmlns:a16="http://schemas.microsoft.com/office/drawing/2014/main" id="{D1645E1D-650A-65F4-F150-7FB45F485939}"/>
                    </a:ext>
                  </a:extLst>
                </p:cNvPr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3647;p53">
                <a:extLst>
                  <a:ext uri="{FF2B5EF4-FFF2-40B4-BE49-F238E27FC236}">
                    <a16:creationId xmlns:a16="http://schemas.microsoft.com/office/drawing/2014/main" id="{6DE8315F-4006-0AC8-3327-FDBB99C2F5FB}"/>
                  </a:ext>
                </a:extLst>
              </p:cNvPr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48;p53">
                <a:extLst>
                  <a:ext uri="{FF2B5EF4-FFF2-40B4-BE49-F238E27FC236}">
                    <a16:creationId xmlns:a16="http://schemas.microsoft.com/office/drawing/2014/main" id="{4E55DCFA-4D2F-C8BC-88BD-497D28EF2EED}"/>
                  </a:ext>
                </a:extLst>
              </p:cNvPr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49;p53">
                <a:extLst>
                  <a:ext uri="{FF2B5EF4-FFF2-40B4-BE49-F238E27FC236}">
                    <a16:creationId xmlns:a16="http://schemas.microsoft.com/office/drawing/2014/main" id="{FD8C4AB1-C71F-13EA-55D0-A0C215B4F482}"/>
                  </a:ext>
                </a:extLst>
              </p:cNvPr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50;p53">
                <a:extLst>
                  <a:ext uri="{FF2B5EF4-FFF2-40B4-BE49-F238E27FC236}">
                    <a16:creationId xmlns:a16="http://schemas.microsoft.com/office/drawing/2014/main" id="{68909C71-EB76-672E-324C-45065844E485}"/>
                  </a:ext>
                </a:extLst>
              </p:cNvPr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3651;p53">
              <a:extLst>
                <a:ext uri="{FF2B5EF4-FFF2-40B4-BE49-F238E27FC236}">
                  <a16:creationId xmlns:a16="http://schemas.microsoft.com/office/drawing/2014/main" id="{224115D8-479B-CDAE-C3D4-2B1E1F62C253}"/>
                </a:ext>
              </a:extLst>
            </p:cNvPr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417;p59">
            <a:extLst>
              <a:ext uri="{FF2B5EF4-FFF2-40B4-BE49-F238E27FC236}">
                <a16:creationId xmlns:a16="http://schemas.microsoft.com/office/drawing/2014/main" id="{8561FDC8-63A1-09CB-0BBC-076B128905B2}"/>
              </a:ext>
            </a:extLst>
          </p:cNvPr>
          <p:cNvGrpSpPr/>
          <p:nvPr/>
        </p:nvGrpSpPr>
        <p:grpSpPr>
          <a:xfrm>
            <a:off x="2282164" y="1756499"/>
            <a:ext cx="513018" cy="494521"/>
            <a:chOff x="6203579" y="3348981"/>
            <a:chExt cx="351615" cy="350373"/>
          </a:xfrm>
        </p:grpSpPr>
        <p:sp>
          <p:nvSpPr>
            <p:cNvPr id="38" name="Google Shape;10418;p59">
              <a:extLst>
                <a:ext uri="{FF2B5EF4-FFF2-40B4-BE49-F238E27FC236}">
                  <a16:creationId xmlns:a16="http://schemas.microsoft.com/office/drawing/2014/main" id="{8AEC9FE8-3EBB-319A-3059-4D161C4E3906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19;p59">
              <a:extLst>
                <a:ext uri="{FF2B5EF4-FFF2-40B4-BE49-F238E27FC236}">
                  <a16:creationId xmlns:a16="http://schemas.microsoft.com/office/drawing/2014/main" id="{1556196B-D331-F7B8-10A2-5AD413EE5996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0;p59">
              <a:extLst>
                <a:ext uri="{FF2B5EF4-FFF2-40B4-BE49-F238E27FC236}">
                  <a16:creationId xmlns:a16="http://schemas.microsoft.com/office/drawing/2014/main" id="{521E11C7-E951-654B-CDCB-27FEE8B508FB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1;p59">
              <a:extLst>
                <a:ext uri="{FF2B5EF4-FFF2-40B4-BE49-F238E27FC236}">
                  <a16:creationId xmlns:a16="http://schemas.microsoft.com/office/drawing/2014/main" id="{5889F1A6-A59D-2957-B9B3-3721B12DD56D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2;p59">
              <a:extLst>
                <a:ext uri="{FF2B5EF4-FFF2-40B4-BE49-F238E27FC236}">
                  <a16:creationId xmlns:a16="http://schemas.microsoft.com/office/drawing/2014/main" id="{759C2095-A954-6B23-6832-AF49EA7F970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319;p64">
            <a:extLst>
              <a:ext uri="{FF2B5EF4-FFF2-40B4-BE49-F238E27FC236}">
                <a16:creationId xmlns:a16="http://schemas.microsoft.com/office/drawing/2014/main" id="{CF4D8268-FFC8-7293-FDFF-E24281D0B643}"/>
              </a:ext>
            </a:extLst>
          </p:cNvPr>
          <p:cNvGrpSpPr/>
          <p:nvPr/>
        </p:nvGrpSpPr>
        <p:grpSpPr>
          <a:xfrm>
            <a:off x="4170931" y="1765499"/>
            <a:ext cx="513948" cy="475117"/>
            <a:chOff x="849016" y="2903255"/>
            <a:chExt cx="356655" cy="335425"/>
          </a:xfrm>
        </p:grpSpPr>
        <p:sp>
          <p:nvSpPr>
            <p:cNvPr id="51" name="Google Shape;13320;p64">
              <a:extLst>
                <a:ext uri="{FF2B5EF4-FFF2-40B4-BE49-F238E27FC236}">
                  <a16:creationId xmlns:a16="http://schemas.microsoft.com/office/drawing/2014/main" id="{4B5E3E30-9A7F-E368-DFDB-842AB4A21B21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21;p64">
              <a:extLst>
                <a:ext uri="{FF2B5EF4-FFF2-40B4-BE49-F238E27FC236}">
                  <a16:creationId xmlns:a16="http://schemas.microsoft.com/office/drawing/2014/main" id="{884C1F70-14E0-BE00-537D-DC536066DB2D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22;p64">
              <a:extLst>
                <a:ext uri="{FF2B5EF4-FFF2-40B4-BE49-F238E27FC236}">
                  <a16:creationId xmlns:a16="http://schemas.microsoft.com/office/drawing/2014/main" id="{69B4DE1D-2694-3EAE-147D-2FC0B5273183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23;p64">
              <a:extLst>
                <a:ext uri="{FF2B5EF4-FFF2-40B4-BE49-F238E27FC236}">
                  <a16:creationId xmlns:a16="http://schemas.microsoft.com/office/drawing/2014/main" id="{90BFBC02-A02E-9695-D438-48F6EBE858BD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24;p64">
              <a:extLst>
                <a:ext uri="{FF2B5EF4-FFF2-40B4-BE49-F238E27FC236}">
                  <a16:creationId xmlns:a16="http://schemas.microsoft.com/office/drawing/2014/main" id="{DFBDFD3A-1299-25B4-0B0B-13B1D7A355DA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25;p64">
              <a:extLst>
                <a:ext uri="{FF2B5EF4-FFF2-40B4-BE49-F238E27FC236}">
                  <a16:creationId xmlns:a16="http://schemas.microsoft.com/office/drawing/2014/main" id="{8CD46C93-B3EC-B9BB-E665-A2A4191666A8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26;p64">
              <a:extLst>
                <a:ext uri="{FF2B5EF4-FFF2-40B4-BE49-F238E27FC236}">
                  <a16:creationId xmlns:a16="http://schemas.microsoft.com/office/drawing/2014/main" id="{84C97761-57ED-1CA1-1E6E-32198AA14A09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27;p64">
              <a:extLst>
                <a:ext uri="{FF2B5EF4-FFF2-40B4-BE49-F238E27FC236}">
                  <a16:creationId xmlns:a16="http://schemas.microsoft.com/office/drawing/2014/main" id="{FAA3E4FE-4AE4-9CF6-DC2E-89C9B0C433CF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28;p64">
              <a:extLst>
                <a:ext uri="{FF2B5EF4-FFF2-40B4-BE49-F238E27FC236}">
                  <a16:creationId xmlns:a16="http://schemas.microsoft.com/office/drawing/2014/main" id="{87AEE8D6-8AC8-C255-6928-BE635331360B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29;p64">
              <a:extLst>
                <a:ext uri="{FF2B5EF4-FFF2-40B4-BE49-F238E27FC236}">
                  <a16:creationId xmlns:a16="http://schemas.microsoft.com/office/drawing/2014/main" id="{F4AF1D10-19A0-EEF0-865B-554CD6C24D71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30;p64">
              <a:extLst>
                <a:ext uri="{FF2B5EF4-FFF2-40B4-BE49-F238E27FC236}">
                  <a16:creationId xmlns:a16="http://schemas.microsoft.com/office/drawing/2014/main" id="{3A0534FE-5D7A-83BA-8DA3-6D1DB8F6BA90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650;p57">
            <a:extLst>
              <a:ext uri="{FF2B5EF4-FFF2-40B4-BE49-F238E27FC236}">
                <a16:creationId xmlns:a16="http://schemas.microsoft.com/office/drawing/2014/main" id="{2B6F7978-14F6-1755-A313-E71451B9AA3F}"/>
              </a:ext>
            </a:extLst>
          </p:cNvPr>
          <p:cNvGrpSpPr/>
          <p:nvPr/>
        </p:nvGrpSpPr>
        <p:grpSpPr>
          <a:xfrm>
            <a:off x="5997582" y="1733798"/>
            <a:ext cx="673423" cy="489530"/>
            <a:chOff x="5159450" y="1919950"/>
            <a:chExt cx="1541050" cy="862500"/>
          </a:xfrm>
        </p:grpSpPr>
        <p:sp>
          <p:nvSpPr>
            <p:cNvPr id="448" name="Google Shape;9651;p57">
              <a:extLst>
                <a:ext uri="{FF2B5EF4-FFF2-40B4-BE49-F238E27FC236}">
                  <a16:creationId xmlns:a16="http://schemas.microsoft.com/office/drawing/2014/main" id="{027D75F1-4426-CFD1-158E-0BA5753A5A3F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9" name="Google Shape;9652;p57">
              <a:extLst>
                <a:ext uri="{FF2B5EF4-FFF2-40B4-BE49-F238E27FC236}">
                  <a16:creationId xmlns:a16="http://schemas.microsoft.com/office/drawing/2014/main" id="{9168415B-A745-1F48-F0C8-76E66011238D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450" name="Google Shape;9653;p57">
                <a:extLst>
                  <a:ext uri="{FF2B5EF4-FFF2-40B4-BE49-F238E27FC236}">
                    <a16:creationId xmlns:a16="http://schemas.microsoft.com/office/drawing/2014/main" id="{8E2771AB-8C33-8C94-5FF3-D7F856DB79F4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9654;p57">
                <a:extLst>
                  <a:ext uri="{FF2B5EF4-FFF2-40B4-BE49-F238E27FC236}">
                    <a16:creationId xmlns:a16="http://schemas.microsoft.com/office/drawing/2014/main" id="{A6E216AB-0B07-75CD-9B7A-147376D7364F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2" name="Shape 37088">
            <a:extLst>
              <a:ext uri="{FF2B5EF4-FFF2-40B4-BE49-F238E27FC236}">
                <a16:creationId xmlns:a16="http://schemas.microsoft.com/office/drawing/2014/main" id="{6B620500-349A-0567-9C48-AE787EEDFBC3}"/>
              </a:ext>
            </a:extLst>
          </p:cNvPr>
          <p:cNvSpPr/>
          <p:nvPr/>
        </p:nvSpPr>
        <p:spPr>
          <a:xfrm>
            <a:off x="7809220" y="1642493"/>
            <a:ext cx="441357" cy="66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97" extrusionOk="0">
                <a:moveTo>
                  <a:pt x="3759" y="2"/>
                </a:moveTo>
                <a:cubicBezTo>
                  <a:pt x="3531" y="15"/>
                  <a:pt x="3364" y="134"/>
                  <a:pt x="3641" y="492"/>
                </a:cubicBezTo>
                <a:cubicBezTo>
                  <a:pt x="4144" y="1141"/>
                  <a:pt x="7211" y="5060"/>
                  <a:pt x="7608" y="5566"/>
                </a:cubicBezTo>
                <a:cubicBezTo>
                  <a:pt x="7840" y="5499"/>
                  <a:pt x="8109" y="5459"/>
                  <a:pt x="8395" y="5459"/>
                </a:cubicBezTo>
                <a:cubicBezTo>
                  <a:pt x="8755" y="5459"/>
                  <a:pt x="9089" y="5520"/>
                  <a:pt x="9357" y="5623"/>
                </a:cubicBezTo>
                <a:cubicBezTo>
                  <a:pt x="9469" y="5493"/>
                  <a:pt x="9590" y="5359"/>
                  <a:pt x="9711" y="5230"/>
                </a:cubicBezTo>
                <a:cubicBezTo>
                  <a:pt x="9834" y="5099"/>
                  <a:pt x="9974" y="4966"/>
                  <a:pt x="9986" y="4821"/>
                </a:cubicBezTo>
                <a:cubicBezTo>
                  <a:pt x="9996" y="4701"/>
                  <a:pt x="9851" y="4546"/>
                  <a:pt x="9544" y="4286"/>
                </a:cubicBezTo>
                <a:lnTo>
                  <a:pt x="4662" y="380"/>
                </a:lnTo>
                <a:cubicBezTo>
                  <a:pt x="4662" y="380"/>
                  <a:pt x="4445" y="211"/>
                  <a:pt x="4365" y="171"/>
                </a:cubicBezTo>
                <a:cubicBezTo>
                  <a:pt x="4270" y="124"/>
                  <a:pt x="4174" y="52"/>
                  <a:pt x="3991" y="19"/>
                </a:cubicBezTo>
                <a:cubicBezTo>
                  <a:pt x="3915" y="5"/>
                  <a:pt x="3835" y="-3"/>
                  <a:pt x="3759" y="2"/>
                </a:cubicBezTo>
                <a:close/>
                <a:moveTo>
                  <a:pt x="8355" y="5654"/>
                </a:moveTo>
                <a:cubicBezTo>
                  <a:pt x="8039" y="5654"/>
                  <a:pt x="7721" y="5716"/>
                  <a:pt x="7480" y="5840"/>
                </a:cubicBezTo>
                <a:cubicBezTo>
                  <a:pt x="6997" y="6088"/>
                  <a:pt x="6997" y="6491"/>
                  <a:pt x="7480" y="6738"/>
                </a:cubicBezTo>
                <a:cubicBezTo>
                  <a:pt x="7962" y="6986"/>
                  <a:pt x="8746" y="6986"/>
                  <a:pt x="9229" y="6738"/>
                </a:cubicBezTo>
                <a:cubicBezTo>
                  <a:pt x="9711" y="6490"/>
                  <a:pt x="9711" y="6088"/>
                  <a:pt x="9229" y="5840"/>
                </a:cubicBezTo>
                <a:cubicBezTo>
                  <a:pt x="8988" y="5716"/>
                  <a:pt x="8672" y="5654"/>
                  <a:pt x="8355" y="5654"/>
                </a:cubicBezTo>
                <a:close/>
                <a:moveTo>
                  <a:pt x="6779" y="6199"/>
                </a:moveTo>
                <a:cubicBezTo>
                  <a:pt x="6551" y="6211"/>
                  <a:pt x="6283" y="6223"/>
                  <a:pt x="6034" y="6233"/>
                </a:cubicBezTo>
                <a:cubicBezTo>
                  <a:pt x="5743" y="6245"/>
                  <a:pt x="5479" y="6260"/>
                  <a:pt x="5227" y="6318"/>
                </a:cubicBezTo>
                <a:cubicBezTo>
                  <a:pt x="4960" y="6380"/>
                  <a:pt x="4746" y="6526"/>
                  <a:pt x="4432" y="6783"/>
                </a:cubicBezTo>
                <a:lnTo>
                  <a:pt x="284" y="10906"/>
                </a:lnTo>
                <a:cubicBezTo>
                  <a:pt x="284" y="10906"/>
                  <a:pt x="107" y="11088"/>
                  <a:pt x="80" y="11143"/>
                </a:cubicBezTo>
                <a:cubicBezTo>
                  <a:pt x="47" y="11209"/>
                  <a:pt x="-26" y="11287"/>
                  <a:pt x="9" y="11385"/>
                </a:cubicBezTo>
                <a:cubicBezTo>
                  <a:pt x="67" y="11548"/>
                  <a:pt x="364" y="11708"/>
                  <a:pt x="983" y="11306"/>
                </a:cubicBezTo>
                <a:cubicBezTo>
                  <a:pt x="1826" y="10757"/>
                  <a:pt x="6900" y="7434"/>
                  <a:pt x="7556" y="7004"/>
                </a:cubicBezTo>
                <a:cubicBezTo>
                  <a:pt x="7085" y="6860"/>
                  <a:pt x="6765" y="6597"/>
                  <a:pt x="6767" y="6295"/>
                </a:cubicBezTo>
                <a:cubicBezTo>
                  <a:pt x="6768" y="6263"/>
                  <a:pt x="6772" y="6230"/>
                  <a:pt x="6779" y="6199"/>
                </a:cubicBezTo>
                <a:close/>
                <a:moveTo>
                  <a:pt x="10045" y="6269"/>
                </a:moveTo>
                <a:cubicBezTo>
                  <a:pt x="10041" y="6436"/>
                  <a:pt x="9939" y="6592"/>
                  <a:pt x="9768" y="6721"/>
                </a:cubicBezTo>
                <a:cubicBezTo>
                  <a:pt x="9597" y="6850"/>
                  <a:pt x="9358" y="6952"/>
                  <a:pt x="9075" y="7015"/>
                </a:cubicBezTo>
                <a:cubicBezTo>
                  <a:pt x="9237" y="7123"/>
                  <a:pt x="9428" y="7265"/>
                  <a:pt x="9583" y="7385"/>
                </a:cubicBezTo>
                <a:cubicBezTo>
                  <a:pt x="9680" y="7460"/>
                  <a:pt x="9778" y="7524"/>
                  <a:pt x="9890" y="7585"/>
                </a:cubicBezTo>
                <a:cubicBezTo>
                  <a:pt x="10143" y="7722"/>
                  <a:pt x="10471" y="7783"/>
                  <a:pt x="11236" y="7768"/>
                </a:cubicBezTo>
                <a:lnTo>
                  <a:pt x="20263" y="7551"/>
                </a:lnTo>
                <a:cubicBezTo>
                  <a:pt x="20263" y="7551"/>
                  <a:pt x="20656" y="7538"/>
                  <a:pt x="20763" y="7522"/>
                </a:cubicBezTo>
                <a:cubicBezTo>
                  <a:pt x="20890" y="7504"/>
                  <a:pt x="21059" y="7498"/>
                  <a:pt x="21208" y="7433"/>
                </a:cubicBezTo>
                <a:cubicBezTo>
                  <a:pt x="21454" y="7326"/>
                  <a:pt x="21574" y="7113"/>
                  <a:pt x="20586" y="7039"/>
                </a:cubicBezTo>
                <a:cubicBezTo>
                  <a:pt x="19239" y="6939"/>
                  <a:pt x="11098" y="6345"/>
                  <a:pt x="10045" y="6269"/>
                </a:cubicBezTo>
                <a:close/>
                <a:moveTo>
                  <a:pt x="8804" y="7073"/>
                </a:moveTo>
                <a:cubicBezTo>
                  <a:pt x="8767" y="7078"/>
                  <a:pt x="8729" y="7083"/>
                  <a:pt x="8692" y="7087"/>
                </a:cubicBezTo>
                <a:cubicBezTo>
                  <a:pt x="8654" y="7091"/>
                  <a:pt x="8616" y="7094"/>
                  <a:pt x="8578" y="7097"/>
                </a:cubicBezTo>
                <a:cubicBezTo>
                  <a:pt x="8500" y="7102"/>
                  <a:pt x="8422" y="7105"/>
                  <a:pt x="8342" y="7105"/>
                </a:cubicBezTo>
                <a:cubicBezTo>
                  <a:pt x="8189" y="7105"/>
                  <a:pt x="8044" y="7095"/>
                  <a:pt x="7905" y="7075"/>
                </a:cubicBezTo>
                <a:lnTo>
                  <a:pt x="7244" y="21597"/>
                </a:lnTo>
                <a:lnTo>
                  <a:pt x="9465" y="21597"/>
                </a:lnTo>
                <a:lnTo>
                  <a:pt x="8804" y="7073"/>
                </a:ln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42298-4507-32A6-5AF2-FC46F5D6A8DE}"/>
              </a:ext>
            </a:extLst>
          </p:cNvPr>
          <p:cNvSpPr txBox="1"/>
          <p:nvPr/>
        </p:nvSpPr>
        <p:spPr>
          <a:xfrm>
            <a:off x="2459620" y="3100481"/>
            <a:ext cx="60120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Reporting</a:t>
            </a:r>
          </a:p>
          <a:p>
            <a:endParaRPr lang="en-US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1 – Power generation, transportation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2 – Power/Gas bills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3 – Upstream, downstream, and generally intractable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90445708-8648-ECB4-DD28-877AD21E6F25}"/>
              </a:ext>
            </a:extLst>
          </p:cNvPr>
          <p:cNvSpPr/>
          <p:nvPr/>
        </p:nvSpPr>
        <p:spPr>
          <a:xfrm>
            <a:off x="2103411" y="4474512"/>
            <a:ext cx="2149666" cy="475007"/>
          </a:xfrm>
          <a:prstGeom prst="rightArrowCallout">
            <a:avLst>
              <a:gd name="adj1" fmla="val 28714"/>
              <a:gd name="adj2" fmla="val 46316"/>
              <a:gd name="adj3" fmla="val 40044"/>
              <a:gd name="adj4" fmla="val 58475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Scope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8E48F-2AF8-74DB-A3D1-88E18431F216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Scope 3 GHG - </a:t>
            </a:r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Research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228D-3FAB-250C-F88A-3B8DDBC3EA8D}"/>
              </a:ext>
            </a:extLst>
          </p:cNvPr>
          <p:cNvSpPr txBox="1"/>
          <p:nvPr/>
        </p:nvSpPr>
        <p:spPr>
          <a:xfrm>
            <a:off x="251137" y="837127"/>
            <a:ext cx="71220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Requirement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EPA - 40 CFR Part 98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California Global Warming Solutions Act of 2006 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(Oregon, California, Colorado, …)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SEC 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(March 6, 2024: https://www.sec.gov/newsroom/press-releases/2024-31)</a:t>
            </a:r>
            <a:endParaRPr lang="en-US" sz="1100" b="0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DD1B-8424-AD60-7AB3-EFE84EEF7141}"/>
              </a:ext>
            </a:extLst>
          </p:cNvPr>
          <p:cNvSpPr txBox="1"/>
          <p:nvPr/>
        </p:nvSpPr>
        <p:spPr>
          <a:xfrm>
            <a:off x="251137" y="2510224"/>
            <a:ext cx="27303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Global Citizenship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Identify overproducers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Self audit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Environmental Impact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1684-471D-799C-94B9-3A223880B5FC}"/>
              </a:ext>
            </a:extLst>
          </p:cNvPr>
          <p:cNvSpPr txBox="1"/>
          <p:nvPr/>
        </p:nvSpPr>
        <p:spPr>
          <a:xfrm>
            <a:off x="4361990" y="4456845"/>
            <a:ext cx="265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23BBE0-B270-49E9-E8F1-887D159A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56" y="712579"/>
            <a:ext cx="4185634" cy="254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A502EF-B0A2-1E8B-4DF4-BF8EB3602458}"/>
              </a:ext>
            </a:extLst>
          </p:cNvPr>
          <p:cNvSpPr txBox="1"/>
          <p:nvPr/>
        </p:nvSpPr>
        <p:spPr>
          <a:xfrm>
            <a:off x="4952006" y="3305819"/>
            <a:ext cx="418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https://ghgprotocol.org/sites/default/files/standards/Corporate-Value-Chain-Accounting-Reporing-Standard_041613_2.pdf</a:t>
            </a:r>
          </a:p>
        </p:txBody>
      </p:sp>
    </p:spTree>
    <p:extLst>
      <p:ext uri="{BB962C8B-B14F-4D97-AF65-F5344CB8AC3E}">
        <p14:creationId xmlns:p14="http://schemas.microsoft.com/office/powerpoint/2010/main" val="7536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BC3B-C1C0-669C-B5C7-87B043DA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7D49673-8609-3DD7-8389-CEB3BFDF95AE}"/>
              </a:ext>
            </a:extLst>
          </p:cNvPr>
          <p:cNvSpPr/>
          <p:nvPr/>
        </p:nvSpPr>
        <p:spPr>
          <a:xfrm>
            <a:off x="4288041" y="3020823"/>
            <a:ext cx="1453308" cy="168777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oogle Shape;10523;p59">
            <a:extLst>
              <a:ext uri="{FF2B5EF4-FFF2-40B4-BE49-F238E27FC236}">
                <a16:creationId xmlns:a16="http://schemas.microsoft.com/office/drawing/2014/main" id="{A89F9419-6229-BA85-1074-63732BCF60C9}"/>
              </a:ext>
            </a:extLst>
          </p:cNvPr>
          <p:cNvGrpSpPr/>
          <p:nvPr/>
        </p:nvGrpSpPr>
        <p:grpSpPr>
          <a:xfrm>
            <a:off x="2175422" y="1458062"/>
            <a:ext cx="390287" cy="367065"/>
            <a:chOff x="6649231" y="1500021"/>
            <a:chExt cx="390287" cy="367065"/>
          </a:xfrm>
        </p:grpSpPr>
        <p:sp>
          <p:nvSpPr>
            <p:cNvPr id="48" name="Google Shape;10524;p59">
              <a:extLst>
                <a:ext uri="{FF2B5EF4-FFF2-40B4-BE49-F238E27FC236}">
                  <a16:creationId xmlns:a16="http://schemas.microsoft.com/office/drawing/2014/main" id="{E75034C7-D109-1383-0DE9-3437F0B2A3DE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25;p59">
              <a:extLst>
                <a:ext uri="{FF2B5EF4-FFF2-40B4-BE49-F238E27FC236}">
                  <a16:creationId xmlns:a16="http://schemas.microsoft.com/office/drawing/2014/main" id="{4B42FFC9-1EDF-F1A4-D5D0-AAF4EA7EBE53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26;p59">
              <a:extLst>
                <a:ext uri="{FF2B5EF4-FFF2-40B4-BE49-F238E27FC236}">
                  <a16:creationId xmlns:a16="http://schemas.microsoft.com/office/drawing/2014/main" id="{6312C627-4ABD-1F88-04EB-9D9B1F89D294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27;p59">
              <a:extLst>
                <a:ext uri="{FF2B5EF4-FFF2-40B4-BE49-F238E27FC236}">
                  <a16:creationId xmlns:a16="http://schemas.microsoft.com/office/drawing/2014/main" id="{F1D15895-B2F0-9CEE-9C77-C03DF04D6BB0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28;p59">
              <a:extLst>
                <a:ext uri="{FF2B5EF4-FFF2-40B4-BE49-F238E27FC236}">
                  <a16:creationId xmlns:a16="http://schemas.microsoft.com/office/drawing/2014/main" id="{72070DC2-D90E-3861-15D3-443EDB6AD80B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29;p59">
              <a:extLst>
                <a:ext uri="{FF2B5EF4-FFF2-40B4-BE49-F238E27FC236}">
                  <a16:creationId xmlns:a16="http://schemas.microsoft.com/office/drawing/2014/main" id="{28981EED-6186-5CCD-E3E4-541A8A06D6B8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30;p59">
              <a:extLst>
                <a:ext uri="{FF2B5EF4-FFF2-40B4-BE49-F238E27FC236}">
                  <a16:creationId xmlns:a16="http://schemas.microsoft.com/office/drawing/2014/main" id="{E9404875-98E1-7CBB-B712-8AD4F09218BA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31;p59">
              <a:extLst>
                <a:ext uri="{FF2B5EF4-FFF2-40B4-BE49-F238E27FC236}">
                  <a16:creationId xmlns:a16="http://schemas.microsoft.com/office/drawing/2014/main" id="{06E833A5-F4B5-15EE-3E86-91EA7C72B009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32;p59">
              <a:extLst>
                <a:ext uri="{FF2B5EF4-FFF2-40B4-BE49-F238E27FC236}">
                  <a16:creationId xmlns:a16="http://schemas.microsoft.com/office/drawing/2014/main" id="{58D54802-C79F-1B07-DE17-F6F2A01E574A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33;p59">
              <a:extLst>
                <a:ext uri="{FF2B5EF4-FFF2-40B4-BE49-F238E27FC236}">
                  <a16:creationId xmlns:a16="http://schemas.microsoft.com/office/drawing/2014/main" id="{50FF0102-5DD4-75AF-83BF-634179DE7127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34;p59">
              <a:extLst>
                <a:ext uri="{FF2B5EF4-FFF2-40B4-BE49-F238E27FC236}">
                  <a16:creationId xmlns:a16="http://schemas.microsoft.com/office/drawing/2014/main" id="{A9BFFB15-A518-8EFD-34BF-F278E8BE6F3C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35;p59">
              <a:extLst>
                <a:ext uri="{FF2B5EF4-FFF2-40B4-BE49-F238E27FC236}">
                  <a16:creationId xmlns:a16="http://schemas.microsoft.com/office/drawing/2014/main" id="{5DC88626-C3F7-75E3-E4C8-644CEB2626DF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F63A09-46D2-63DE-3064-92B6B8EB3061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Project Scope</a:t>
            </a:r>
          </a:p>
        </p:txBody>
      </p:sp>
      <p:grpSp>
        <p:nvGrpSpPr>
          <p:cNvPr id="17" name="Google Shape;8555;p54">
            <a:extLst>
              <a:ext uri="{FF2B5EF4-FFF2-40B4-BE49-F238E27FC236}">
                <a16:creationId xmlns:a16="http://schemas.microsoft.com/office/drawing/2014/main" id="{29125927-4294-1B01-266D-617EA3A23DDE}"/>
              </a:ext>
            </a:extLst>
          </p:cNvPr>
          <p:cNvGrpSpPr/>
          <p:nvPr/>
        </p:nvGrpSpPr>
        <p:grpSpPr>
          <a:xfrm>
            <a:off x="508716" y="1399772"/>
            <a:ext cx="7875431" cy="1171978"/>
            <a:chOff x="238125" y="2506075"/>
            <a:chExt cx="7115411" cy="673075"/>
          </a:xfrm>
        </p:grpSpPr>
        <p:sp>
          <p:nvSpPr>
            <p:cNvPr id="18" name="Google Shape;8556;p54">
              <a:extLst>
                <a:ext uri="{FF2B5EF4-FFF2-40B4-BE49-F238E27FC236}">
                  <a16:creationId xmlns:a16="http://schemas.microsoft.com/office/drawing/2014/main" id="{F67ECB13-FF35-72F7-5DD8-D76DAC6E35EC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57;p54">
              <a:extLst>
                <a:ext uri="{FF2B5EF4-FFF2-40B4-BE49-F238E27FC236}">
                  <a16:creationId xmlns:a16="http://schemas.microsoft.com/office/drawing/2014/main" id="{1114AC9F-F3A6-887E-9000-8715A800EFAF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58;p54">
              <a:extLst>
                <a:ext uri="{FF2B5EF4-FFF2-40B4-BE49-F238E27FC236}">
                  <a16:creationId xmlns:a16="http://schemas.microsoft.com/office/drawing/2014/main" id="{018D2364-036E-E04C-5CBB-086970A33035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9;p54">
              <a:extLst>
                <a:ext uri="{FF2B5EF4-FFF2-40B4-BE49-F238E27FC236}">
                  <a16:creationId xmlns:a16="http://schemas.microsoft.com/office/drawing/2014/main" id="{87B6A693-33AD-2A17-70A8-46A915F6AEB0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0;p54">
              <a:extLst>
                <a:ext uri="{FF2B5EF4-FFF2-40B4-BE49-F238E27FC236}">
                  <a16:creationId xmlns:a16="http://schemas.microsoft.com/office/drawing/2014/main" id="{4921114D-9C0E-EFB0-5036-8D6634AE7ED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431D40-7A3A-7705-9C32-4AE2E86615BB}"/>
              </a:ext>
            </a:extLst>
          </p:cNvPr>
          <p:cNvSpPr txBox="1"/>
          <p:nvPr/>
        </p:nvSpPr>
        <p:spPr>
          <a:xfrm>
            <a:off x="895638" y="1589904"/>
            <a:ext cx="1101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Acquire new data via 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29A0D-1E4C-4003-6688-EC05C298AC87}"/>
              </a:ext>
            </a:extLst>
          </p:cNvPr>
          <p:cNvSpPr txBox="1"/>
          <p:nvPr/>
        </p:nvSpPr>
        <p:spPr>
          <a:xfrm>
            <a:off x="3950149" y="1724151"/>
            <a:ext cx="11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Evaluation &amp; EDA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4B98E-CAAE-7208-DD3A-1163EB2E9992}"/>
              </a:ext>
            </a:extLst>
          </p:cNvPr>
          <p:cNvSpPr txBox="1"/>
          <p:nvPr/>
        </p:nvSpPr>
        <p:spPr>
          <a:xfrm>
            <a:off x="5416754" y="1616429"/>
            <a:ext cx="1209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Feature Engineering &amp;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225D1-1BE8-8EBF-AF7F-6FCF943880C7}"/>
              </a:ext>
            </a:extLst>
          </p:cNvPr>
          <p:cNvSpPr txBox="1"/>
          <p:nvPr/>
        </p:nvSpPr>
        <p:spPr>
          <a:xfrm>
            <a:off x="6930947" y="1402199"/>
            <a:ext cx="1101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Sequential Neural Network Baseline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D73DE-CBAA-DD98-9344-C526BB89DDBC}"/>
              </a:ext>
            </a:extLst>
          </p:cNvPr>
          <p:cNvSpPr txBox="1"/>
          <p:nvPr/>
        </p:nvSpPr>
        <p:spPr>
          <a:xfrm>
            <a:off x="2484588" y="1508707"/>
            <a:ext cx="110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Merge data with “Mega Merged” dataset</a:t>
            </a:r>
          </a:p>
        </p:txBody>
      </p:sp>
      <p:grpSp>
        <p:nvGrpSpPr>
          <p:cNvPr id="43" name="Google Shape;10556;p59">
            <a:extLst>
              <a:ext uri="{FF2B5EF4-FFF2-40B4-BE49-F238E27FC236}">
                <a16:creationId xmlns:a16="http://schemas.microsoft.com/office/drawing/2014/main" id="{EA67818B-FD17-B2D5-FA94-09DA7A54DF79}"/>
              </a:ext>
            </a:extLst>
          </p:cNvPr>
          <p:cNvGrpSpPr/>
          <p:nvPr/>
        </p:nvGrpSpPr>
        <p:grpSpPr>
          <a:xfrm>
            <a:off x="1617690" y="2378470"/>
            <a:ext cx="318231" cy="355470"/>
            <a:chOff x="6219124" y="2902788"/>
            <a:chExt cx="318231" cy="355470"/>
          </a:xfrm>
        </p:grpSpPr>
        <p:sp>
          <p:nvSpPr>
            <p:cNvPr id="44" name="Google Shape;10557;p59">
              <a:extLst>
                <a:ext uri="{FF2B5EF4-FFF2-40B4-BE49-F238E27FC236}">
                  <a16:creationId xmlns:a16="http://schemas.microsoft.com/office/drawing/2014/main" id="{93DC4486-6E73-742C-5CD0-4469E6359137}"/>
                </a:ext>
              </a:extLst>
            </p:cNvPr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58;p59">
              <a:extLst>
                <a:ext uri="{FF2B5EF4-FFF2-40B4-BE49-F238E27FC236}">
                  <a16:creationId xmlns:a16="http://schemas.microsoft.com/office/drawing/2014/main" id="{7458F2AC-FE7D-24FD-946B-6A7B53F2357A}"/>
                </a:ext>
              </a:extLst>
            </p:cNvPr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59;p59">
              <a:extLst>
                <a:ext uri="{FF2B5EF4-FFF2-40B4-BE49-F238E27FC236}">
                  <a16:creationId xmlns:a16="http://schemas.microsoft.com/office/drawing/2014/main" id="{89B0FCB0-6038-D7C1-7D66-FAE0F1229426}"/>
                </a:ext>
              </a:extLst>
            </p:cNvPr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669;p60">
            <a:extLst>
              <a:ext uri="{FF2B5EF4-FFF2-40B4-BE49-F238E27FC236}">
                <a16:creationId xmlns:a16="http://schemas.microsoft.com/office/drawing/2014/main" id="{8395948B-8A5A-426D-1C30-A7F1C9FC6162}"/>
              </a:ext>
            </a:extLst>
          </p:cNvPr>
          <p:cNvGrpSpPr/>
          <p:nvPr/>
        </p:nvGrpSpPr>
        <p:grpSpPr>
          <a:xfrm>
            <a:off x="713410" y="1462724"/>
            <a:ext cx="345997" cy="345997"/>
            <a:chOff x="1756921" y="1509739"/>
            <a:chExt cx="345997" cy="345997"/>
          </a:xfrm>
        </p:grpSpPr>
        <p:sp>
          <p:nvSpPr>
            <p:cNvPr id="61" name="Google Shape;10670;p60">
              <a:extLst>
                <a:ext uri="{FF2B5EF4-FFF2-40B4-BE49-F238E27FC236}">
                  <a16:creationId xmlns:a16="http://schemas.microsoft.com/office/drawing/2014/main" id="{CC6F7806-EF38-B299-9D5E-976743351809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71;p60">
              <a:extLst>
                <a:ext uri="{FF2B5EF4-FFF2-40B4-BE49-F238E27FC236}">
                  <a16:creationId xmlns:a16="http://schemas.microsoft.com/office/drawing/2014/main" id="{9CA1BF7A-9736-BB5B-3BB6-113F599A0C76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72;p60">
              <a:extLst>
                <a:ext uri="{FF2B5EF4-FFF2-40B4-BE49-F238E27FC236}">
                  <a16:creationId xmlns:a16="http://schemas.microsoft.com/office/drawing/2014/main" id="{1915978F-89B8-2704-1789-506E310C186A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73;p60">
              <a:extLst>
                <a:ext uri="{FF2B5EF4-FFF2-40B4-BE49-F238E27FC236}">
                  <a16:creationId xmlns:a16="http://schemas.microsoft.com/office/drawing/2014/main" id="{69289919-4CDB-DBB9-5675-97C1B996288E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74;p60">
              <a:extLst>
                <a:ext uri="{FF2B5EF4-FFF2-40B4-BE49-F238E27FC236}">
                  <a16:creationId xmlns:a16="http://schemas.microsoft.com/office/drawing/2014/main" id="{B6405346-ABF6-CAF5-92EB-07F47134A4D3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75;p60">
              <a:extLst>
                <a:ext uri="{FF2B5EF4-FFF2-40B4-BE49-F238E27FC236}">
                  <a16:creationId xmlns:a16="http://schemas.microsoft.com/office/drawing/2014/main" id="{F67D3EBA-062A-E9D8-B71D-62A894172394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76;p60">
              <a:extLst>
                <a:ext uri="{FF2B5EF4-FFF2-40B4-BE49-F238E27FC236}">
                  <a16:creationId xmlns:a16="http://schemas.microsoft.com/office/drawing/2014/main" id="{FAD048BE-884B-3391-044F-F1C24CF1D912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77;p60">
              <a:extLst>
                <a:ext uri="{FF2B5EF4-FFF2-40B4-BE49-F238E27FC236}">
                  <a16:creationId xmlns:a16="http://schemas.microsoft.com/office/drawing/2014/main" id="{B03EAF82-A1AE-06E2-FE83-9B6B9231ADAF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78;p60">
              <a:extLst>
                <a:ext uri="{FF2B5EF4-FFF2-40B4-BE49-F238E27FC236}">
                  <a16:creationId xmlns:a16="http://schemas.microsoft.com/office/drawing/2014/main" id="{F850FED3-079D-557E-E5BE-E6AB7B529A95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9;p60">
              <a:extLst>
                <a:ext uri="{FF2B5EF4-FFF2-40B4-BE49-F238E27FC236}">
                  <a16:creationId xmlns:a16="http://schemas.microsoft.com/office/drawing/2014/main" id="{50446EDC-64FA-B2FC-6353-244C3083C132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80;p60">
              <a:extLst>
                <a:ext uri="{FF2B5EF4-FFF2-40B4-BE49-F238E27FC236}">
                  <a16:creationId xmlns:a16="http://schemas.microsoft.com/office/drawing/2014/main" id="{D25A1033-02C7-41E8-0935-FDA6DE17E374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81;p60">
              <a:extLst>
                <a:ext uri="{FF2B5EF4-FFF2-40B4-BE49-F238E27FC236}">
                  <a16:creationId xmlns:a16="http://schemas.microsoft.com/office/drawing/2014/main" id="{5221D808-1BC4-B979-ACE9-70630F0E6297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2;p60">
              <a:extLst>
                <a:ext uri="{FF2B5EF4-FFF2-40B4-BE49-F238E27FC236}">
                  <a16:creationId xmlns:a16="http://schemas.microsoft.com/office/drawing/2014/main" id="{1D0C7F87-EB10-0D78-BD9A-6991CCFE8D30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3;p60">
              <a:extLst>
                <a:ext uri="{FF2B5EF4-FFF2-40B4-BE49-F238E27FC236}">
                  <a16:creationId xmlns:a16="http://schemas.microsoft.com/office/drawing/2014/main" id="{578F9612-EAAC-C9C2-3613-07699B719FE1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4;p60">
              <a:extLst>
                <a:ext uri="{FF2B5EF4-FFF2-40B4-BE49-F238E27FC236}">
                  <a16:creationId xmlns:a16="http://schemas.microsoft.com/office/drawing/2014/main" id="{A02F5BBE-B31B-48DB-DE82-0B7254C7C429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85;p60">
              <a:extLst>
                <a:ext uri="{FF2B5EF4-FFF2-40B4-BE49-F238E27FC236}">
                  <a16:creationId xmlns:a16="http://schemas.microsoft.com/office/drawing/2014/main" id="{21B86847-7787-EBFF-80CF-B31C3A508EAC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6;p60">
              <a:extLst>
                <a:ext uri="{FF2B5EF4-FFF2-40B4-BE49-F238E27FC236}">
                  <a16:creationId xmlns:a16="http://schemas.microsoft.com/office/drawing/2014/main" id="{4EFD9F1B-8036-2F89-624B-CE9377D8F1CE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A315118-8327-2B65-1DC8-A1E73A69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0" y="3141369"/>
            <a:ext cx="1304833" cy="46110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B27514E-157B-C75E-AACB-94AED996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291" y="3678286"/>
            <a:ext cx="1304833" cy="35416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D9DB637-529A-E32F-62A1-2E66B914A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7" y="3648530"/>
            <a:ext cx="1267002" cy="409632"/>
          </a:xfrm>
          <a:prstGeom prst="rect">
            <a:avLst/>
          </a:prstGeom>
        </p:spPr>
      </p:pic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476E8A69-8F92-3FFB-0886-1D23BBCBF567}"/>
              </a:ext>
            </a:extLst>
          </p:cNvPr>
          <p:cNvSpPr/>
          <p:nvPr/>
        </p:nvSpPr>
        <p:spPr>
          <a:xfrm>
            <a:off x="3825882" y="3773510"/>
            <a:ext cx="388390" cy="20104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2B0820D-DE4F-9EAB-A682-8D11E0F02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86" y="4108266"/>
            <a:ext cx="1301704" cy="4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3BB-7DD4-3A42-1829-80AC496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752D07-B598-086B-92D9-BE0FB61BB824}"/>
              </a:ext>
            </a:extLst>
          </p:cNvPr>
          <p:cNvSpPr/>
          <p:nvPr/>
        </p:nvSpPr>
        <p:spPr>
          <a:xfrm>
            <a:off x="508356" y="3497737"/>
            <a:ext cx="1603420" cy="75985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BF0E-8E98-EC72-7EB8-8EC60984B239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Data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32F089-3BE8-47B4-ACE6-7301916B7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353670"/>
              </p:ext>
            </p:extLst>
          </p:nvPr>
        </p:nvGraphicFramePr>
        <p:xfrm>
          <a:off x="3803381" y="916783"/>
          <a:ext cx="3228485" cy="183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BC51F0-0732-1B91-5DAC-102F66282E42}"/>
              </a:ext>
            </a:extLst>
          </p:cNvPr>
          <p:cNvSpPr txBox="1"/>
          <p:nvPr/>
        </p:nvSpPr>
        <p:spPr>
          <a:xfrm>
            <a:off x="3131743" y="1465454"/>
            <a:ext cx="247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 ID</a:t>
            </a:r>
          </a:p>
          <a:p>
            <a:r>
              <a:rPr lang="en-US" dirty="0">
                <a:solidFill>
                  <a:schemeClr val="bg1"/>
                </a:solidFill>
              </a:rPr>
              <a:t>Account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CF727-3EE1-E108-A056-88CDA6D16E5F}"/>
              </a:ext>
            </a:extLst>
          </p:cNvPr>
          <p:cNvSpPr txBox="1"/>
          <p:nvPr/>
        </p:nvSpPr>
        <p:spPr>
          <a:xfrm>
            <a:off x="6685487" y="1445069"/>
            <a:ext cx="2389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3 Emission Type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Scope 3 Emission Amount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171C0-B8F9-0729-B141-50802B0D3571}"/>
              </a:ext>
            </a:extLst>
          </p:cNvPr>
          <p:cNvSpPr txBox="1"/>
          <p:nvPr/>
        </p:nvSpPr>
        <p:spPr>
          <a:xfrm>
            <a:off x="812444" y="1205445"/>
            <a:ext cx="1848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2013-2023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180,000+ samples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36 Features</a:t>
            </a:r>
          </a:p>
        </p:txBody>
      </p:sp>
      <p:grpSp>
        <p:nvGrpSpPr>
          <p:cNvPr id="15" name="Google Shape;10763;p60">
            <a:extLst>
              <a:ext uri="{FF2B5EF4-FFF2-40B4-BE49-F238E27FC236}">
                <a16:creationId xmlns:a16="http://schemas.microsoft.com/office/drawing/2014/main" id="{C7AF72FE-ED42-1A9E-907C-21F7FD063DE5}"/>
              </a:ext>
            </a:extLst>
          </p:cNvPr>
          <p:cNvGrpSpPr/>
          <p:nvPr/>
        </p:nvGrpSpPr>
        <p:grpSpPr>
          <a:xfrm>
            <a:off x="323842" y="1164075"/>
            <a:ext cx="361636" cy="362183"/>
            <a:chOff x="6259175" y="1559008"/>
            <a:chExt cx="271743" cy="272093"/>
          </a:xfrm>
        </p:grpSpPr>
        <p:sp>
          <p:nvSpPr>
            <p:cNvPr id="17" name="Google Shape;10764;p60">
              <a:extLst>
                <a:ext uri="{FF2B5EF4-FFF2-40B4-BE49-F238E27FC236}">
                  <a16:creationId xmlns:a16="http://schemas.microsoft.com/office/drawing/2014/main" id="{70174968-1678-F446-6397-68BF5AC7EF92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65;p60">
              <a:extLst>
                <a:ext uri="{FF2B5EF4-FFF2-40B4-BE49-F238E27FC236}">
                  <a16:creationId xmlns:a16="http://schemas.microsoft.com/office/drawing/2014/main" id="{78F881A1-F6C4-0B60-235B-57028AE527D4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66;p60">
              <a:extLst>
                <a:ext uri="{FF2B5EF4-FFF2-40B4-BE49-F238E27FC236}">
                  <a16:creationId xmlns:a16="http://schemas.microsoft.com/office/drawing/2014/main" id="{1DE22D21-9180-35B5-E3B3-A8C3E560089A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67;p60">
              <a:extLst>
                <a:ext uri="{FF2B5EF4-FFF2-40B4-BE49-F238E27FC236}">
                  <a16:creationId xmlns:a16="http://schemas.microsoft.com/office/drawing/2014/main" id="{5326941E-7ABD-1636-D953-3D3D7B2B533C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68;p60">
              <a:extLst>
                <a:ext uri="{FF2B5EF4-FFF2-40B4-BE49-F238E27FC236}">
                  <a16:creationId xmlns:a16="http://schemas.microsoft.com/office/drawing/2014/main" id="{18524392-8768-33EE-E06E-56A2F14B0818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69;p60">
              <a:extLst>
                <a:ext uri="{FF2B5EF4-FFF2-40B4-BE49-F238E27FC236}">
                  <a16:creationId xmlns:a16="http://schemas.microsoft.com/office/drawing/2014/main" id="{B9FF5EE4-C331-E77A-0231-82DE4BDC1F94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0;p60">
              <a:extLst>
                <a:ext uri="{FF2B5EF4-FFF2-40B4-BE49-F238E27FC236}">
                  <a16:creationId xmlns:a16="http://schemas.microsoft.com/office/drawing/2014/main" id="{793B16A3-52B3-4D64-357D-CB5F7EDEA669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1;p60">
              <a:extLst>
                <a:ext uri="{FF2B5EF4-FFF2-40B4-BE49-F238E27FC236}">
                  <a16:creationId xmlns:a16="http://schemas.microsoft.com/office/drawing/2014/main" id="{AD3E22BD-FB25-411B-D890-452FCD8D1CAA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72;p60">
              <a:extLst>
                <a:ext uri="{FF2B5EF4-FFF2-40B4-BE49-F238E27FC236}">
                  <a16:creationId xmlns:a16="http://schemas.microsoft.com/office/drawing/2014/main" id="{AB913666-2DCE-2ACE-E84B-C1D82C86FA1E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73;p60">
              <a:extLst>
                <a:ext uri="{FF2B5EF4-FFF2-40B4-BE49-F238E27FC236}">
                  <a16:creationId xmlns:a16="http://schemas.microsoft.com/office/drawing/2014/main" id="{FD307518-0EF8-9AE8-E1DB-F05431338B2C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74;p60">
              <a:extLst>
                <a:ext uri="{FF2B5EF4-FFF2-40B4-BE49-F238E27FC236}">
                  <a16:creationId xmlns:a16="http://schemas.microsoft.com/office/drawing/2014/main" id="{31FD7C28-ABFD-6320-6BC8-E733A41640EA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75;p60">
              <a:extLst>
                <a:ext uri="{FF2B5EF4-FFF2-40B4-BE49-F238E27FC236}">
                  <a16:creationId xmlns:a16="http://schemas.microsoft.com/office/drawing/2014/main" id="{ED7C0EE9-34C2-3174-A46B-378709B29446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76;p60">
              <a:extLst>
                <a:ext uri="{FF2B5EF4-FFF2-40B4-BE49-F238E27FC236}">
                  <a16:creationId xmlns:a16="http://schemas.microsoft.com/office/drawing/2014/main" id="{102D4424-DC0D-B453-6EC6-3A0862767F55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77;p60">
              <a:extLst>
                <a:ext uri="{FF2B5EF4-FFF2-40B4-BE49-F238E27FC236}">
                  <a16:creationId xmlns:a16="http://schemas.microsoft.com/office/drawing/2014/main" id="{DA4D3C3D-8AD0-40D3-A901-A569C9802A04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78;p60">
              <a:extLst>
                <a:ext uri="{FF2B5EF4-FFF2-40B4-BE49-F238E27FC236}">
                  <a16:creationId xmlns:a16="http://schemas.microsoft.com/office/drawing/2014/main" id="{4645921C-186E-7973-ED93-2412DCE24187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79;p60">
              <a:extLst>
                <a:ext uri="{FF2B5EF4-FFF2-40B4-BE49-F238E27FC236}">
                  <a16:creationId xmlns:a16="http://schemas.microsoft.com/office/drawing/2014/main" id="{6E4CA1ED-EB3A-16B2-2493-88C2A20B6421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80;p60">
              <a:extLst>
                <a:ext uri="{FF2B5EF4-FFF2-40B4-BE49-F238E27FC236}">
                  <a16:creationId xmlns:a16="http://schemas.microsoft.com/office/drawing/2014/main" id="{EDC9D188-F969-6D2A-2359-56A6D47F8816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553;p59">
            <a:extLst>
              <a:ext uri="{FF2B5EF4-FFF2-40B4-BE49-F238E27FC236}">
                <a16:creationId xmlns:a16="http://schemas.microsoft.com/office/drawing/2014/main" id="{E7B73F4C-2DE6-D272-E0DD-3311053BA498}"/>
              </a:ext>
            </a:extLst>
          </p:cNvPr>
          <p:cNvGrpSpPr/>
          <p:nvPr/>
        </p:nvGrpSpPr>
        <p:grpSpPr>
          <a:xfrm>
            <a:off x="355735" y="1573411"/>
            <a:ext cx="285230" cy="355597"/>
            <a:chOff x="8007400" y="2902278"/>
            <a:chExt cx="285230" cy="355597"/>
          </a:xfrm>
        </p:grpSpPr>
        <p:sp>
          <p:nvSpPr>
            <p:cNvPr id="35" name="Google Shape;10554;p59">
              <a:extLst>
                <a:ext uri="{FF2B5EF4-FFF2-40B4-BE49-F238E27FC236}">
                  <a16:creationId xmlns:a16="http://schemas.microsoft.com/office/drawing/2014/main" id="{A8EE96A8-5632-D9A3-A152-5B29AEE3656C}"/>
                </a:ext>
              </a:extLst>
            </p:cNvPr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55;p59">
              <a:extLst>
                <a:ext uri="{FF2B5EF4-FFF2-40B4-BE49-F238E27FC236}">
                  <a16:creationId xmlns:a16="http://schemas.microsoft.com/office/drawing/2014/main" id="{FE289993-F8AB-743D-4AC1-7916FB427298}"/>
                </a:ext>
              </a:extLst>
            </p:cNvPr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324;p59">
            <a:extLst>
              <a:ext uri="{FF2B5EF4-FFF2-40B4-BE49-F238E27FC236}">
                <a16:creationId xmlns:a16="http://schemas.microsoft.com/office/drawing/2014/main" id="{B3E23262-9F59-38EE-D286-89EE32D8E33D}"/>
              </a:ext>
            </a:extLst>
          </p:cNvPr>
          <p:cNvGrpSpPr/>
          <p:nvPr/>
        </p:nvGrpSpPr>
        <p:grpSpPr>
          <a:xfrm>
            <a:off x="372866" y="2000744"/>
            <a:ext cx="271213" cy="383088"/>
            <a:chOff x="1333682" y="3344330"/>
            <a:chExt cx="271213" cy="383088"/>
          </a:xfrm>
        </p:grpSpPr>
        <p:sp>
          <p:nvSpPr>
            <p:cNvPr id="38" name="Google Shape;10325;p59">
              <a:extLst>
                <a:ext uri="{FF2B5EF4-FFF2-40B4-BE49-F238E27FC236}">
                  <a16:creationId xmlns:a16="http://schemas.microsoft.com/office/drawing/2014/main" id="{AB149582-9F3D-96B1-E56E-8DDC3E625783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26;p59">
              <a:extLst>
                <a:ext uri="{FF2B5EF4-FFF2-40B4-BE49-F238E27FC236}">
                  <a16:creationId xmlns:a16="http://schemas.microsoft.com/office/drawing/2014/main" id="{CA5C9F8A-4007-C39F-D6C9-3D49CB3CDEC5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27;p59">
              <a:extLst>
                <a:ext uri="{FF2B5EF4-FFF2-40B4-BE49-F238E27FC236}">
                  <a16:creationId xmlns:a16="http://schemas.microsoft.com/office/drawing/2014/main" id="{FAB752E4-39A8-E66C-1D5A-63658DA7295D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28;p59">
              <a:extLst>
                <a:ext uri="{FF2B5EF4-FFF2-40B4-BE49-F238E27FC236}">
                  <a16:creationId xmlns:a16="http://schemas.microsoft.com/office/drawing/2014/main" id="{C33F6684-5726-C335-6DFD-F655103D1168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29;p59">
              <a:extLst>
                <a:ext uri="{FF2B5EF4-FFF2-40B4-BE49-F238E27FC236}">
                  <a16:creationId xmlns:a16="http://schemas.microsoft.com/office/drawing/2014/main" id="{92A6BB60-66BD-5DA6-0155-F398C3163AED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0;p59">
              <a:extLst>
                <a:ext uri="{FF2B5EF4-FFF2-40B4-BE49-F238E27FC236}">
                  <a16:creationId xmlns:a16="http://schemas.microsoft.com/office/drawing/2014/main" id="{A802928E-F096-8BC1-BDBC-733D46DFCB91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1;p59">
              <a:extLst>
                <a:ext uri="{FF2B5EF4-FFF2-40B4-BE49-F238E27FC236}">
                  <a16:creationId xmlns:a16="http://schemas.microsoft.com/office/drawing/2014/main" id="{AED37CE7-C242-A973-9DEA-307EEED2F9CA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2;p59">
              <a:extLst>
                <a:ext uri="{FF2B5EF4-FFF2-40B4-BE49-F238E27FC236}">
                  <a16:creationId xmlns:a16="http://schemas.microsoft.com/office/drawing/2014/main" id="{994DF005-9BAF-1CC0-FBAB-423A6892CE4B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33;p59">
              <a:extLst>
                <a:ext uri="{FF2B5EF4-FFF2-40B4-BE49-F238E27FC236}">
                  <a16:creationId xmlns:a16="http://schemas.microsoft.com/office/drawing/2014/main" id="{9AC20FB0-21E3-3AF6-DD3D-75CAB1D08C8B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34;p59">
              <a:extLst>
                <a:ext uri="{FF2B5EF4-FFF2-40B4-BE49-F238E27FC236}">
                  <a16:creationId xmlns:a16="http://schemas.microsoft.com/office/drawing/2014/main" id="{B398B873-8C1F-5732-DDB6-CFFD95F4FB40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35;p59">
              <a:extLst>
                <a:ext uri="{FF2B5EF4-FFF2-40B4-BE49-F238E27FC236}">
                  <a16:creationId xmlns:a16="http://schemas.microsoft.com/office/drawing/2014/main" id="{C9DDD062-69C9-6FA1-4B54-1C7CBE791A3A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CE797A4-6866-0603-4C62-E3367A5F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5" y="3672848"/>
            <a:ext cx="1267002" cy="409632"/>
          </a:xfrm>
          <a:prstGeom prst="rect">
            <a:avLst/>
          </a:prstGeom>
        </p:spPr>
      </p:pic>
      <p:pic>
        <p:nvPicPr>
          <p:cNvPr id="54" name="Graphic 53" descr="Plugged Unplugged with solid fill">
            <a:extLst>
              <a:ext uri="{FF2B5EF4-FFF2-40B4-BE49-F238E27FC236}">
                <a16:creationId xmlns:a16="http://schemas.microsoft.com/office/drawing/2014/main" id="{0D575454-9DF1-8D79-B9D4-B0BD73E24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40950">
            <a:off x="2301059" y="3420464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7DBB0DD-ECC5-31B7-EC50-3EFAE14950ED}"/>
              </a:ext>
            </a:extLst>
          </p:cNvPr>
          <p:cNvSpPr txBox="1"/>
          <p:nvPr/>
        </p:nvSpPr>
        <p:spPr>
          <a:xfrm>
            <a:off x="2526440" y="3432777"/>
            <a:ext cx="77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2AF1B06-96B2-B397-D5E3-3C788A3752C2}"/>
              </a:ext>
            </a:extLst>
          </p:cNvPr>
          <p:cNvSpPr/>
          <p:nvPr/>
        </p:nvSpPr>
        <p:spPr>
          <a:xfrm>
            <a:off x="3416440" y="3112292"/>
            <a:ext cx="5219204" cy="1242425"/>
          </a:xfrm>
          <a:prstGeom prst="round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21E36-EE83-7958-661E-DE17192DD5C0}"/>
              </a:ext>
            </a:extLst>
          </p:cNvPr>
          <p:cNvSpPr txBox="1"/>
          <p:nvPr/>
        </p:nvSpPr>
        <p:spPr>
          <a:xfrm>
            <a:off x="3713836" y="3256450"/>
            <a:ext cx="5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additional features by symbol: </a:t>
            </a:r>
            <a:r>
              <a:rPr lang="en-US" dirty="0">
                <a:solidFill>
                  <a:srgbClr val="0070C0"/>
                </a:solidFill>
              </a:rPr>
              <a:t>normal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uniform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env, gov, soc, average</a:t>
            </a:r>
            <a:r>
              <a:rPr lang="en-US" dirty="0"/>
              <a:t>, employee count(s)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 call per minute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Versioning and other changes</a:t>
            </a:r>
          </a:p>
        </p:txBody>
      </p:sp>
      <p:sp>
        <p:nvSpPr>
          <p:cNvPr id="64" name="Google Shape;9108;p56">
            <a:extLst>
              <a:ext uri="{FF2B5EF4-FFF2-40B4-BE49-F238E27FC236}">
                <a16:creationId xmlns:a16="http://schemas.microsoft.com/office/drawing/2014/main" id="{5ECD8AC6-0664-4AB8-30F8-898B21ED96A5}"/>
              </a:ext>
            </a:extLst>
          </p:cNvPr>
          <p:cNvSpPr/>
          <p:nvPr/>
        </p:nvSpPr>
        <p:spPr>
          <a:xfrm rot="16200000">
            <a:off x="521927" y="428194"/>
            <a:ext cx="1871430" cy="269991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58E5-A6BD-53ED-3B5E-A549EA6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35DF62-FFF9-80CF-F60C-7B23BFAF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2795693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CD30F-0F0E-35DA-6B64-240671597D2F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A3E35-57BD-E929-7039-62CEC156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403104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4CD41-5F1C-779D-1EA1-AF7B8E500FF5}"/>
              </a:ext>
            </a:extLst>
          </p:cNvPr>
          <p:cNvSpPr txBox="1"/>
          <p:nvPr/>
        </p:nvSpPr>
        <p:spPr>
          <a:xfrm>
            <a:off x="1525429" y="572380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A83E8-CA9A-E43C-F43E-D5704C259AC2}"/>
              </a:ext>
            </a:extLst>
          </p:cNvPr>
          <p:cNvSpPr txBox="1"/>
          <p:nvPr/>
        </p:nvSpPr>
        <p:spPr>
          <a:xfrm>
            <a:off x="1749450" y="3127663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Non-historic</a:t>
            </a:r>
          </a:p>
        </p:txBody>
      </p:sp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99BBB3D1-87E4-4B7B-08E7-9A4E3B72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642" y="204435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rossed with solid fill">
            <a:extLst>
              <a:ext uri="{FF2B5EF4-FFF2-40B4-BE49-F238E27FC236}">
                <a16:creationId xmlns:a16="http://schemas.microsoft.com/office/drawing/2014/main" id="{203D72FC-6479-4331-523D-127182E0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9642" y="2586107"/>
            <a:ext cx="914400" cy="9144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5E9D78-ECD9-A47B-B326-F1993C4F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17" y="2817355"/>
            <a:ext cx="3570736" cy="22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64FA53-A8D7-DA36-731F-52A9CCC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15" y="41328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F4C80BC9-75B0-B139-B77A-40660BF677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7509" y="32815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7BC7-5674-9F36-C0C4-D781D5D9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93E22-DA2B-B9E7-5CCC-4F73A0C925F2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50713-6DF4-53AE-4B7E-75FC2E5B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2" y="71716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25E377E-E727-DD1C-6E77-A54D3C7D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98" y="2207946"/>
            <a:ext cx="4615819" cy="276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74B29-3DB3-4F83-7A17-2C6D47890500}"/>
              </a:ext>
            </a:extLst>
          </p:cNvPr>
          <p:cNvSpPr txBox="1"/>
          <p:nvPr/>
        </p:nvSpPr>
        <p:spPr>
          <a:xfrm>
            <a:off x="702503" y="3276464"/>
            <a:ext cx="3699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Post logp1() normalization</a:t>
            </a:r>
          </a:p>
          <a:p>
            <a:endParaRPr lang="en-US" sz="1200" dirty="0">
              <a:solidFill>
                <a:srgbClr val="E3E3E3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-2.20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13.76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dirty="0" err="1">
                <a:solidFill>
                  <a:srgbClr val="E3E3E3"/>
                </a:solidFill>
                <a:latin typeface="+mj-lt"/>
              </a:rPr>
              <a:t>e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-2.09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6.17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B66E5-FA3D-3FCF-43B1-2744A7598771}"/>
              </a:ext>
            </a:extLst>
          </p:cNvPr>
          <p:cNvSpPr txBox="1"/>
          <p:nvPr/>
        </p:nvSpPr>
        <p:spPr>
          <a:xfrm>
            <a:off x="5177045" y="447256"/>
            <a:ext cx="459453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Pre logp1() normalization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-0.66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3.72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9.48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107.048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37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227-3239-75B1-5097-D533854E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2498-354A-8B78-565E-1C58BCE2C3A4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Features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8EF743F-0F7B-6221-C80E-ACC425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8" y="1311657"/>
            <a:ext cx="4393777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C15549-CCBE-79BE-54D7-EC1E0A34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36" y="1311657"/>
            <a:ext cx="4393776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45C5-51E8-CCCB-ACC6-1B4D92DA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73F21-6C7F-7B14-2A34-9038C7E7562E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pic>
        <p:nvPicPr>
          <p:cNvPr id="10" name="Picture 9" descr="A graph with a red line&#10;&#10;AI-generated content may be incorrect.">
            <a:extLst>
              <a:ext uri="{FF2B5EF4-FFF2-40B4-BE49-F238E27FC236}">
                <a16:creationId xmlns:a16="http://schemas.microsoft.com/office/drawing/2014/main" id="{C5F7774F-2DEB-845E-1524-302CA72A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8" y="619505"/>
            <a:ext cx="6072389" cy="237910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E314B56-6CC6-5EC2-9149-576203D6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9625"/>
            <a:ext cx="4443208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26337E-D2A1-F87A-4B2C-EE7B6CAF0CE0}"/>
              </a:ext>
            </a:extLst>
          </p:cNvPr>
          <p:cNvSpPr/>
          <p:nvPr/>
        </p:nvSpPr>
        <p:spPr>
          <a:xfrm>
            <a:off x="122348" y="3148885"/>
            <a:ext cx="4346621" cy="1809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76784-D454-7D02-9E4E-7A25EB4A0087}"/>
              </a:ext>
            </a:extLst>
          </p:cNvPr>
          <p:cNvSpPr txBox="1"/>
          <p:nvPr/>
        </p:nvSpPr>
        <p:spPr>
          <a:xfrm>
            <a:off x="321972" y="3277673"/>
            <a:ext cx="3696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Purchased goods and services</a:t>
            </a:r>
          </a:p>
          <a:p>
            <a:r>
              <a:rPr lang="en-US" dirty="0" err="1"/>
              <a:t>XGBoost</a:t>
            </a:r>
            <a:r>
              <a:rPr lang="en-US" dirty="0"/>
              <a:t> vs NN (details</a:t>
            </a:r>
          </a:p>
          <a:p>
            <a:r>
              <a:rPr lang="en-US" dirty="0"/>
              <a:t>Constraints</a:t>
            </a:r>
          </a:p>
          <a:p>
            <a:endParaRPr lang="en-US" dirty="0"/>
          </a:p>
        </p:txBody>
      </p:sp>
      <p:pic>
        <p:nvPicPr>
          <p:cNvPr id="19" name="Picture 2" descr="Logo">
            <a:extLst>
              <a:ext uri="{FF2B5EF4-FFF2-40B4-BE49-F238E27FC236}">
                <a16:creationId xmlns:a16="http://schemas.microsoft.com/office/drawing/2014/main" id="{346442DB-3573-B434-E183-D3EC5D5D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68" y="634423"/>
            <a:ext cx="1943101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cikit-learn homepage">
            <a:extLst>
              <a:ext uri="{FF2B5EF4-FFF2-40B4-BE49-F238E27FC236}">
                <a16:creationId xmlns:a16="http://schemas.microsoft.com/office/drawing/2014/main" id="{D02F6756-74A0-0C50-FD51-CA2B3270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6" y="1744216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EBC0C4-C9C0-4E65-C864-502BCE177A70}"/>
              </a:ext>
            </a:extLst>
          </p:cNvPr>
          <p:cNvSpPr txBox="1"/>
          <p:nvPr/>
        </p:nvSpPr>
        <p:spPr>
          <a:xfrm>
            <a:off x="5021686" y="2268200"/>
            <a:ext cx="234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Sequential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221990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626</Words>
  <Application>Microsoft Office PowerPoint</Application>
  <PresentationFormat>On-screen Show (16:9)</PresentationFormat>
  <Paragraphs>141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Advent Pro SemiBold</vt:lpstr>
      <vt:lpstr>Share Tech</vt:lpstr>
      <vt:lpstr>Arial</vt:lpstr>
      <vt:lpstr>Lato Light</vt:lpstr>
      <vt:lpstr>Maven Pro</vt:lpstr>
      <vt:lpstr>Fira Sans Extra Condensed Medium</vt:lpstr>
      <vt:lpstr>Data Science Consulting by Slidesgo</vt:lpstr>
      <vt:lpstr>Modelling Scope 3 GHG Emissions</vt:lpstr>
      <vt:lpstr>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USER</dc:creator>
  <cp:lastModifiedBy>Justin Parsons</cp:lastModifiedBy>
  <cp:revision>38</cp:revision>
  <dcterms:modified xsi:type="dcterms:W3CDTF">2025-03-06T02:30:53Z</dcterms:modified>
</cp:coreProperties>
</file>