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5"/>
  </p:notesMasterIdLst>
  <p:sldIdLst>
    <p:sldId id="256" r:id="rId2"/>
    <p:sldId id="297" r:id="rId3"/>
    <p:sldId id="298" r:id="rId4"/>
    <p:sldId id="299" r:id="rId5"/>
    <p:sldId id="300" r:id="rId6"/>
    <p:sldId id="304" r:id="rId7"/>
    <p:sldId id="302" r:id="rId8"/>
    <p:sldId id="310" r:id="rId9"/>
    <p:sldId id="307" r:id="rId10"/>
    <p:sldId id="311" r:id="rId11"/>
    <p:sldId id="309" r:id="rId12"/>
    <p:sldId id="303" r:id="rId13"/>
    <p:sldId id="306" r:id="rId14"/>
  </p:sldIdLst>
  <p:sldSz cx="9144000" cy="5143500" type="screen16x9"/>
  <p:notesSz cx="6858000" cy="9144000"/>
  <p:embeddedFontLst>
    <p:embeddedFont>
      <p:font typeface="Maven Pro" panose="020B0604020202020204" charset="0"/>
      <p:regular r:id="rId16"/>
      <p:bold r:id="rId17"/>
    </p:embeddedFont>
    <p:embeddedFont>
      <p:font typeface="Nunito" pitchFamily="2" charset="0"/>
      <p:regular r:id="rId18"/>
      <p:bold r:id="rId19"/>
      <p:italic r:id="rId20"/>
      <p:boldItalic r:id="rId21"/>
    </p:embeddedFont>
    <p:embeddedFont>
      <p:font typeface="Share Tech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FFEB"/>
    <a:srgbClr val="002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B182BA-ECBA-4813-B5FB-8FE5BAEA568F}">
  <a:tblStyle styleId="{5DB182BA-ECBA-4813-B5FB-8FE5BAEA56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3" autoAdjust="0"/>
    <p:restoredTop sz="85039" autoAdjust="0"/>
  </p:normalViewPr>
  <p:slideViewPr>
    <p:cSldViewPr snapToGrid="0">
      <p:cViewPr varScale="1">
        <p:scale>
          <a:sx n="141" d="100"/>
          <a:sy n="141" d="100"/>
        </p:scale>
        <p:origin x="13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NUL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A6A544-E82E-48B4-AB95-27E23F286EB6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B6D54F0F-1189-4B80-AC02-2D90F5F8798D}">
      <dgm:prSet phldrT="[Text]" custT="1"/>
      <dgm:spPr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r>
            <a:rPr lang="en-US" sz="900" b="1" dirty="0"/>
            <a:t>Primary Sector-64</a:t>
          </a:r>
        </a:p>
        <a:p>
          <a:r>
            <a:rPr lang="en-US" sz="900" dirty="0"/>
            <a:t>e.g. Convenience Retail</a:t>
          </a:r>
        </a:p>
      </dgm:t>
    </dgm:pt>
    <dgm:pt modelId="{A61793B0-3365-4A35-8CA8-4EE37DC3FF3F}" type="parTrans" cxnId="{D6AC256A-F0F1-409A-A4F0-4EEAE98AA219}">
      <dgm:prSet/>
      <dgm:spPr/>
      <dgm:t>
        <a:bodyPr/>
        <a:lstStyle/>
        <a:p>
          <a:endParaRPr lang="en-US"/>
        </a:p>
      </dgm:t>
    </dgm:pt>
    <dgm:pt modelId="{AC70AE4C-D6CF-493E-A7F1-AF4A443CF361}" type="sibTrans" cxnId="{D6AC256A-F0F1-409A-A4F0-4EEAE98AA219}">
      <dgm:prSet/>
      <dgm:spPr/>
      <dgm:t>
        <a:bodyPr/>
        <a:lstStyle/>
        <a:p>
          <a:endParaRPr lang="en-US"/>
        </a:p>
      </dgm:t>
    </dgm:pt>
    <dgm:pt modelId="{EA3D6C58-5F1A-495A-A7BC-119D4F44DC71}">
      <dgm:prSet phldrT="[Text]" custT="1"/>
      <dgm:spPr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r>
            <a:rPr lang="en-US" sz="900" b="1" dirty="0"/>
            <a:t>Primary Activity-194</a:t>
          </a:r>
        </a:p>
        <a:p>
          <a:r>
            <a:rPr lang="en-US" sz="900" dirty="0"/>
            <a:t>e.g. Coffee</a:t>
          </a:r>
        </a:p>
      </dgm:t>
    </dgm:pt>
    <dgm:pt modelId="{BDD6C3E5-3A0A-4E6D-B992-2D5D9B4794FB}" type="parTrans" cxnId="{4BBF1279-776A-4453-9523-2FEFB1FC8C23}">
      <dgm:prSet/>
      <dgm:spPr/>
      <dgm:t>
        <a:bodyPr/>
        <a:lstStyle/>
        <a:p>
          <a:endParaRPr lang="en-US"/>
        </a:p>
      </dgm:t>
    </dgm:pt>
    <dgm:pt modelId="{EA83A4F5-06FB-47AF-B6E4-A55FD3509FD6}" type="sibTrans" cxnId="{4BBF1279-776A-4453-9523-2FEFB1FC8C23}">
      <dgm:prSet/>
      <dgm:spPr/>
      <dgm:t>
        <a:bodyPr/>
        <a:lstStyle/>
        <a:p>
          <a:endParaRPr lang="en-US"/>
        </a:p>
      </dgm:t>
    </dgm:pt>
    <dgm:pt modelId="{548672D8-B788-4298-8230-789541DF20D5}" type="pres">
      <dgm:prSet presAssocID="{17A6A544-E82E-48B4-AB95-27E23F286EB6}" presName="compositeShape" presStyleCnt="0">
        <dgm:presLayoutVars>
          <dgm:dir/>
          <dgm:resizeHandles/>
        </dgm:presLayoutVars>
      </dgm:prSet>
      <dgm:spPr/>
    </dgm:pt>
    <dgm:pt modelId="{489C71C1-27E2-4098-B967-60DB73FB4262}" type="pres">
      <dgm:prSet presAssocID="{17A6A544-E82E-48B4-AB95-27E23F286EB6}" presName="pyramid" presStyleLbl="node1" presStyleIdx="0" presStyleCnt="1"/>
      <dgm:spPr>
        <a:solidFill>
          <a:srgbClr val="FFC000"/>
        </a:solidFill>
      </dgm:spPr>
    </dgm:pt>
    <dgm:pt modelId="{6EBF7465-175D-4526-B746-51DEB506F51D}" type="pres">
      <dgm:prSet presAssocID="{17A6A544-E82E-48B4-AB95-27E23F286EB6}" presName="theList" presStyleCnt="0"/>
      <dgm:spPr/>
    </dgm:pt>
    <dgm:pt modelId="{4D1E7624-9F7D-4320-AD2A-5C8B33A3F280}" type="pres">
      <dgm:prSet presAssocID="{B6D54F0F-1189-4B80-AC02-2D90F5F8798D}" presName="aNode" presStyleLbl="fgAcc1" presStyleIdx="0" presStyleCnt="2" custScaleX="118745">
        <dgm:presLayoutVars>
          <dgm:bulletEnabled val="1"/>
        </dgm:presLayoutVars>
      </dgm:prSet>
      <dgm:spPr/>
    </dgm:pt>
    <dgm:pt modelId="{9011E83B-FA75-452A-90E9-B2B5321E158B}" type="pres">
      <dgm:prSet presAssocID="{B6D54F0F-1189-4B80-AC02-2D90F5F8798D}" presName="aSpace" presStyleCnt="0"/>
      <dgm:spPr/>
    </dgm:pt>
    <dgm:pt modelId="{CBA93562-6E8D-49E7-BE85-42DD3ACD4D39}" type="pres">
      <dgm:prSet presAssocID="{EA3D6C58-5F1A-495A-A7BC-119D4F44DC71}" presName="aNode" presStyleLbl="fgAcc1" presStyleIdx="1" presStyleCnt="2" custScaleX="118966">
        <dgm:presLayoutVars>
          <dgm:bulletEnabled val="1"/>
        </dgm:presLayoutVars>
      </dgm:prSet>
      <dgm:spPr/>
    </dgm:pt>
    <dgm:pt modelId="{6B0A79BB-F8C2-45DC-B9C1-78C7DED2F879}" type="pres">
      <dgm:prSet presAssocID="{EA3D6C58-5F1A-495A-A7BC-119D4F44DC71}" presName="aSpace" presStyleCnt="0"/>
      <dgm:spPr/>
    </dgm:pt>
  </dgm:ptLst>
  <dgm:cxnLst>
    <dgm:cxn modelId="{71CF3601-FED1-4874-9087-91D957CF1BFE}" type="presOf" srcId="{B6D54F0F-1189-4B80-AC02-2D90F5F8798D}" destId="{4D1E7624-9F7D-4320-AD2A-5C8B33A3F280}" srcOrd="0" destOrd="0" presId="urn:microsoft.com/office/officeart/2005/8/layout/pyramid2"/>
    <dgm:cxn modelId="{27DF5848-545C-43F7-BC99-85DE96D4D144}" type="presOf" srcId="{EA3D6C58-5F1A-495A-A7BC-119D4F44DC71}" destId="{CBA93562-6E8D-49E7-BE85-42DD3ACD4D39}" srcOrd="0" destOrd="0" presId="urn:microsoft.com/office/officeart/2005/8/layout/pyramid2"/>
    <dgm:cxn modelId="{D6AC256A-F0F1-409A-A4F0-4EEAE98AA219}" srcId="{17A6A544-E82E-48B4-AB95-27E23F286EB6}" destId="{B6D54F0F-1189-4B80-AC02-2D90F5F8798D}" srcOrd="0" destOrd="0" parTransId="{A61793B0-3365-4A35-8CA8-4EE37DC3FF3F}" sibTransId="{AC70AE4C-D6CF-493E-A7F1-AF4A443CF361}"/>
    <dgm:cxn modelId="{4BBF1279-776A-4453-9523-2FEFB1FC8C23}" srcId="{17A6A544-E82E-48B4-AB95-27E23F286EB6}" destId="{EA3D6C58-5F1A-495A-A7BC-119D4F44DC71}" srcOrd="1" destOrd="0" parTransId="{BDD6C3E5-3A0A-4E6D-B992-2D5D9B4794FB}" sibTransId="{EA83A4F5-06FB-47AF-B6E4-A55FD3509FD6}"/>
    <dgm:cxn modelId="{5444DBB2-5367-4068-829C-86F49001E213}" type="presOf" srcId="{17A6A544-E82E-48B4-AB95-27E23F286EB6}" destId="{548672D8-B788-4298-8230-789541DF20D5}" srcOrd="0" destOrd="0" presId="urn:microsoft.com/office/officeart/2005/8/layout/pyramid2"/>
    <dgm:cxn modelId="{FD155C66-17CB-4937-8BF4-B9BD67624968}" type="presParOf" srcId="{548672D8-B788-4298-8230-789541DF20D5}" destId="{489C71C1-27E2-4098-B967-60DB73FB4262}" srcOrd="0" destOrd="0" presId="urn:microsoft.com/office/officeart/2005/8/layout/pyramid2"/>
    <dgm:cxn modelId="{E58F74E9-B55F-4C8F-B778-5D0D3657A241}" type="presParOf" srcId="{548672D8-B788-4298-8230-789541DF20D5}" destId="{6EBF7465-175D-4526-B746-51DEB506F51D}" srcOrd="1" destOrd="0" presId="urn:microsoft.com/office/officeart/2005/8/layout/pyramid2"/>
    <dgm:cxn modelId="{BEE47175-9998-48B2-8D66-16ABE1E1378C}" type="presParOf" srcId="{6EBF7465-175D-4526-B746-51DEB506F51D}" destId="{4D1E7624-9F7D-4320-AD2A-5C8B33A3F280}" srcOrd="0" destOrd="0" presId="urn:microsoft.com/office/officeart/2005/8/layout/pyramid2"/>
    <dgm:cxn modelId="{BBC7084E-3C9B-4BAA-B3E2-F6C3268FA329}" type="presParOf" srcId="{6EBF7465-175D-4526-B746-51DEB506F51D}" destId="{9011E83B-FA75-452A-90E9-B2B5321E158B}" srcOrd="1" destOrd="0" presId="urn:microsoft.com/office/officeart/2005/8/layout/pyramid2"/>
    <dgm:cxn modelId="{B2E8BE68-0F10-4B1B-8F64-1F91351F56CD}" type="presParOf" srcId="{6EBF7465-175D-4526-B746-51DEB506F51D}" destId="{CBA93562-6E8D-49E7-BE85-42DD3ACD4D39}" srcOrd="2" destOrd="0" presId="urn:microsoft.com/office/officeart/2005/8/layout/pyramid2"/>
    <dgm:cxn modelId="{27DA436F-A9DA-4B74-82C3-3699548250A3}" type="presParOf" srcId="{6EBF7465-175D-4526-B746-51DEB506F51D}" destId="{6B0A79BB-F8C2-45DC-B9C1-78C7DED2F879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FE13A4-8BDA-4FF5-98DC-0DC26406EADE}" type="doc">
      <dgm:prSet loTypeId="urn:microsoft.com/office/officeart/2005/8/layout/hProcess9" loCatId="process" qsTypeId="urn:microsoft.com/office/officeart/2005/8/quickstyle/simple5" qsCatId="simple" csTypeId="urn:microsoft.com/office/officeart/2005/8/colors/colorful1" csCatId="colorful" phldr="1"/>
      <dgm:spPr/>
    </dgm:pt>
    <dgm:pt modelId="{F773A30C-D457-4BAD-81DB-158A51C8A882}">
      <dgm:prSet phldrT="[Text]"/>
      <dgm:spPr/>
      <dgm:t>
        <a:bodyPr/>
        <a:lstStyle/>
        <a:p>
          <a:r>
            <a:rPr lang="en-US" dirty="0" err="1">
              <a:solidFill>
                <a:schemeClr val="bg2"/>
              </a:solidFill>
            </a:rPr>
            <a:t>NaN</a:t>
          </a:r>
          <a:r>
            <a:rPr lang="en-US" dirty="0">
              <a:solidFill>
                <a:schemeClr val="bg2"/>
              </a:solidFill>
            </a:rPr>
            <a:t>/0s</a:t>
          </a:r>
        </a:p>
      </dgm:t>
    </dgm:pt>
    <dgm:pt modelId="{558D90A9-FC46-4AB4-920E-FBD8FAB27B93}" type="parTrans" cxnId="{31F60F89-4B6B-4B86-9463-132662992DDD}">
      <dgm:prSet/>
      <dgm:spPr/>
      <dgm:t>
        <a:bodyPr/>
        <a:lstStyle/>
        <a:p>
          <a:endParaRPr lang="en-US"/>
        </a:p>
      </dgm:t>
    </dgm:pt>
    <dgm:pt modelId="{BB8D460F-E944-4D36-B370-F762BBFFA08F}" type="sibTrans" cxnId="{31F60F89-4B6B-4B86-9463-132662992DDD}">
      <dgm:prSet/>
      <dgm:spPr/>
      <dgm:t>
        <a:bodyPr/>
        <a:lstStyle/>
        <a:p>
          <a:endParaRPr lang="en-US"/>
        </a:p>
      </dgm:t>
    </dgm:pt>
    <dgm:pt modelId="{75F26B4E-8255-4DD5-92E9-D053BE2E4656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Drop Features</a:t>
          </a:r>
        </a:p>
      </dgm:t>
    </dgm:pt>
    <dgm:pt modelId="{D45F5AB7-2AEF-4949-ADDE-05048A2A9D19}" type="parTrans" cxnId="{10F96A8F-0F0A-4B99-B23C-4557A2C61C2A}">
      <dgm:prSet/>
      <dgm:spPr/>
      <dgm:t>
        <a:bodyPr/>
        <a:lstStyle/>
        <a:p>
          <a:endParaRPr lang="en-US"/>
        </a:p>
      </dgm:t>
    </dgm:pt>
    <dgm:pt modelId="{B2C3D063-6CBE-472B-9CFF-FF4BBF39C13E}" type="sibTrans" cxnId="{10F96A8F-0F0A-4B99-B23C-4557A2C61C2A}">
      <dgm:prSet/>
      <dgm:spPr/>
      <dgm:t>
        <a:bodyPr/>
        <a:lstStyle/>
        <a:p>
          <a:endParaRPr lang="en-US"/>
        </a:p>
      </dgm:t>
    </dgm:pt>
    <dgm:pt modelId="{5453CDE3-EB9E-4D5D-B538-1593353E2282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Feature Names</a:t>
          </a:r>
        </a:p>
      </dgm:t>
    </dgm:pt>
    <dgm:pt modelId="{0226FE0A-6E03-494A-B1F2-1A5DB5B6CF02}" type="parTrans" cxnId="{B540AFF8-4C2B-4713-A203-52CE3CE13ED7}">
      <dgm:prSet/>
      <dgm:spPr/>
      <dgm:t>
        <a:bodyPr/>
        <a:lstStyle/>
        <a:p>
          <a:endParaRPr lang="en-US"/>
        </a:p>
      </dgm:t>
    </dgm:pt>
    <dgm:pt modelId="{5D56B1BD-3C54-4C7C-8FE8-44F54F893FC2}" type="sibTrans" cxnId="{B540AFF8-4C2B-4713-A203-52CE3CE13ED7}">
      <dgm:prSet/>
      <dgm:spPr/>
      <dgm:t>
        <a:bodyPr/>
        <a:lstStyle/>
        <a:p>
          <a:endParaRPr lang="en-US"/>
        </a:p>
      </dgm:t>
    </dgm:pt>
    <dgm:pt modelId="{EA6105B3-7E4E-498A-BD97-48F7D7390A46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Organize by Emission Type</a:t>
          </a:r>
        </a:p>
      </dgm:t>
    </dgm:pt>
    <dgm:pt modelId="{C80504BE-65A8-4F74-941F-3EE4EBAC9899}" type="parTrans" cxnId="{9BFA56D5-60CF-464D-9628-C6DC823DE974}">
      <dgm:prSet/>
      <dgm:spPr/>
      <dgm:t>
        <a:bodyPr/>
        <a:lstStyle/>
        <a:p>
          <a:endParaRPr lang="en-US"/>
        </a:p>
      </dgm:t>
    </dgm:pt>
    <dgm:pt modelId="{A1F396E1-364D-4482-BA6A-0A2B91E3675B}" type="sibTrans" cxnId="{9BFA56D5-60CF-464D-9628-C6DC823DE974}">
      <dgm:prSet/>
      <dgm:spPr/>
      <dgm:t>
        <a:bodyPr/>
        <a:lstStyle/>
        <a:p>
          <a:endParaRPr lang="en-US"/>
        </a:p>
      </dgm:t>
    </dgm:pt>
    <dgm:pt modelId="{30B92DAE-F782-4705-9CCD-80BE705040BB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Standard Scaler on Training Features</a:t>
          </a:r>
        </a:p>
      </dgm:t>
    </dgm:pt>
    <dgm:pt modelId="{17C1C470-AD78-485E-B2AA-1A1B15F1A716}" type="parTrans" cxnId="{2F4154C8-15AD-408B-B165-665CEFC5626E}">
      <dgm:prSet/>
      <dgm:spPr/>
      <dgm:t>
        <a:bodyPr/>
        <a:lstStyle/>
        <a:p>
          <a:endParaRPr lang="en-US"/>
        </a:p>
      </dgm:t>
    </dgm:pt>
    <dgm:pt modelId="{28AD01DC-77A4-4968-BC48-4CDFF00C5480}" type="sibTrans" cxnId="{2F4154C8-15AD-408B-B165-665CEFC5626E}">
      <dgm:prSet/>
      <dgm:spPr/>
      <dgm:t>
        <a:bodyPr/>
        <a:lstStyle/>
        <a:p>
          <a:endParaRPr lang="en-US"/>
        </a:p>
      </dgm:t>
    </dgm:pt>
    <dgm:pt modelId="{02D9149C-39F6-4306-90C8-B5BCFA2912F9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Dummy Categorical Features</a:t>
          </a:r>
        </a:p>
      </dgm:t>
    </dgm:pt>
    <dgm:pt modelId="{EDE1ED91-45D3-49EE-9F24-4123BF6FCBDD}" type="parTrans" cxnId="{EDB7F4E8-8837-420D-ABCC-E79BF52C47EA}">
      <dgm:prSet/>
      <dgm:spPr/>
      <dgm:t>
        <a:bodyPr/>
        <a:lstStyle/>
        <a:p>
          <a:endParaRPr lang="en-US"/>
        </a:p>
      </dgm:t>
    </dgm:pt>
    <dgm:pt modelId="{E53A3421-1B84-4ED5-A0B0-D06725B0E7CC}" type="sibTrans" cxnId="{EDB7F4E8-8837-420D-ABCC-E79BF52C47EA}">
      <dgm:prSet/>
      <dgm:spPr/>
      <dgm:t>
        <a:bodyPr/>
        <a:lstStyle/>
        <a:p>
          <a:endParaRPr lang="en-US"/>
        </a:p>
      </dgm:t>
    </dgm:pt>
    <dgm:pt modelId="{4E0265BE-BC44-4613-BD75-9EB50314B225}" type="pres">
      <dgm:prSet presAssocID="{1EFE13A4-8BDA-4FF5-98DC-0DC26406EADE}" presName="CompostProcess" presStyleCnt="0">
        <dgm:presLayoutVars>
          <dgm:dir/>
          <dgm:resizeHandles val="exact"/>
        </dgm:presLayoutVars>
      </dgm:prSet>
      <dgm:spPr/>
    </dgm:pt>
    <dgm:pt modelId="{248BFD78-395C-4E14-8D80-F740BD6C92F5}" type="pres">
      <dgm:prSet presAssocID="{1EFE13A4-8BDA-4FF5-98DC-0DC26406EADE}" presName="arrow" presStyleLbl="bgShp" presStyleIdx="0" presStyleCnt="1" custLinFactNeighborX="441" custLinFactNeighborY="-9482"/>
      <dgm:spPr/>
    </dgm:pt>
    <dgm:pt modelId="{921AF988-171F-49C7-B608-D88BEC108C09}" type="pres">
      <dgm:prSet presAssocID="{1EFE13A4-8BDA-4FF5-98DC-0DC26406EADE}" presName="linearProcess" presStyleCnt="0"/>
      <dgm:spPr/>
    </dgm:pt>
    <dgm:pt modelId="{8AF7F26C-4FF5-4697-828E-FE8D9A255735}" type="pres">
      <dgm:prSet presAssocID="{F773A30C-D457-4BAD-81DB-158A51C8A882}" presName="textNode" presStyleLbl="node1" presStyleIdx="0" presStyleCnt="6">
        <dgm:presLayoutVars>
          <dgm:bulletEnabled val="1"/>
        </dgm:presLayoutVars>
      </dgm:prSet>
      <dgm:spPr/>
    </dgm:pt>
    <dgm:pt modelId="{36FE569E-9363-417E-9656-553FBBA5917E}" type="pres">
      <dgm:prSet presAssocID="{BB8D460F-E944-4D36-B370-F762BBFFA08F}" presName="sibTrans" presStyleCnt="0"/>
      <dgm:spPr/>
    </dgm:pt>
    <dgm:pt modelId="{51556CF4-AE48-4657-A064-E890E82725FB}" type="pres">
      <dgm:prSet presAssocID="{75F26B4E-8255-4DD5-92E9-D053BE2E4656}" presName="textNode" presStyleLbl="node1" presStyleIdx="1" presStyleCnt="6">
        <dgm:presLayoutVars>
          <dgm:bulletEnabled val="1"/>
        </dgm:presLayoutVars>
      </dgm:prSet>
      <dgm:spPr/>
    </dgm:pt>
    <dgm:pt modelId="{FF288692-F020-4F74-BAC1-D75DDC2CF110}" type="pres">
      <dgm:prSet presAssocID="{B2C3D063-6CBE-472B-9CFF-FF4BBF39C13E}" presName="sibTrans" presStyleCnt="0"/>
      <dgm:spPr/>
    </dgm:pt>
    <dgm:pt modelId="{658EAB71-A2AB-4DE7-B4DE-C32A4ECA21C4}" type="pres">
      <dgm:prSet presAssocID="{5453CDE3-EB9E-4D5D-B538-1593353E2282}" presName="textNode" presStyleLbl="node1" presStyleIdx="2" presStyleCnt="6">
        <dgm:presLayoutVars>
          <dgm:bulletEnabled val="1"/>
        </dgm:presLayoutVars>
      </dgm:prSet>
      <dgm:spPr/>
    </dgm:pt>
    <dgm:pt modelId="{EF6DEE5F-B7AA-44A2-83BA-DBF3D53DB67C}" type="pres">
      <dgm:prSet presAssocID="{5D56B1BD-3C54-4C7C-8FE8-44F54F893FC2}" presName="sibTrans" presStyleCnt="0"/>
      <dgm:spPr/>
    </dgm:pt>
    <dgm:pt modelId="{A7E96628-77D6-4DB5-965F-647ECF118185}" type="pres">
      <dgm:prSet presAssocID="{EA6105B3-7E4E-498A-BD97-48F7D7390A46}" presName="textNode" presStyleLbl="node1" presStyleIdx="3" presStyleCnt="6">
        <dgm:presLayoutVars>
          <dgm:bulletEnabled val="1"/>
        </dgm:presLayoutVars>
      </dgm:prSet>
      <dgm:spPr/>
    </dgm:pt>
    <dgm:pt modelId="{3618EB67-74E9-4997-8A97-DB14AFB05B3F}" type="pres">
      <dgm:prSet presAssocID="{A1F396E1-364D-4482-BA6A-0A2B91E3675B}" presName="sibTrans" presStyleCnt="0"/>
      <dgm:spPr/>
    </dgm:pt>
    <dgm:pt modelId="{0B5D0F1A-E8C7-4635-9E3E-9A36295656E7}" type="pres">
      <dgm:prSet presAssocID="{30B92DAE-F782-4705-9CCD-80BE705040BB}" presName="textNode" presStyleLbl="node1" presStyleIdx="4" presStyleCnt="6">
        <dgm:presLayoutVars>
          <dgm:bulletEnabled val="1"/>
        </dgm:presLayoutVars>
      </dgm:prSet>
      <dgm:spPr/>
    </dgm:pt>
    <dgm:pt modelId="{9F5D08D4-51E4-4FCC-A0AF-5893F87F9D10}" type="pres">
      <dgm:prSet presAssocID="{28AD01DC-77A4-4968-BC48-4CDFF00C5480}" presName="sibTrans" presStyleCnt="0"/>
      <dgm:spPr/>
    </dgm:pt>
    <dgm:pt modelId="{CB1FC281-5622-442C-8031-6D75CA7F1F10}" type="pres">
      <dgm:prSet presAssocID="{02D9149C-39F6-4306-90C8-B5BCFA2912F9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90CA700D-1983-44B7-AB2D-C33528270DDF}" type="presOf" srcId="{5453CDE3-EB9E-4D5D-B538-1593353E2282}" destId="{658EAB71-A2AB-4DE7-B4DE-C32A4ECA21C4}" srcOrd="0" destOrd="0" presId="urn:microsoft.com/office/officeart/2005/8/layout/hProcess9"/>
    <dgm:cxn modelId="{AD7D1717-4F6A-40AA-A012-1BC0802CB3DF}" type="presOf" srcId="{EA6105B3-7E4E-498A-BD97-48F7D7390A46}" destId="{A7E96628-77D6-4DB5-965F-647ECF118185}" srcOrd="0" destOrd="0" presId="urn:microsoft.com/office/officeart/2005/8/layout/hProcess9"/>
    <dgm:cxn modelId="{2154387F-1945-4ED3-AB46-2F3E50457962}" type="presOf" srcId="{02D9149C-39F6-4306-90C8-B5BCFA2912F9}" destId="{CB1FC281-5622-442C-8031-6D75CA7F1F10}" srcOrd="0" destOrd="0" presId="urn:microsoft.com/office/officeart/2005/8/layout/hProcess9"/>
    <dgm:cxn modelId="{31F60F89-4B6B-4B86-9463-132662992DDD}" srcId="{1EFE13A4-8BDA-4FF5-98DC-0DC26406EADE}" destId="{F773A30C-D457-4BAD-81DB-158A51C8A882}" srcOrd="0" destOrd="0" parTransId="{558D90A9-FC46-4AB4-920E-FBD8FAB27B93}" sibTransId="{BB8D460F-E944-4D36-B370-F762BBFFA08F}"/>
    <dgm:cxn modelId="{10F96A8F-0F0A-4B99-B23C-4557A2C61C2A}" srcId="{1EFE13A4-8BDA-4FF5-98DC-0DC26406EADE}" destId="{75F26B4E-8255-4DD5-92E9-D053BE2E4656}" srcOrd="1" destOrd="0" parTransId="{D45F5AB7-2AEF-4949-ADDE-05048A2A9D19}" sibTransId="{B2C3D063-6CBE-472B-9CFF-FF4BBF39C13E}"/>
    <dgm:cxn modelId="{E0D69DC1-8078-48AF-BA05-C1C55D1EE49A}" type="presOf" srcId="{F773A30C-D457-4BAD-81DB-158A51C8A882}" destId="{8AF7F26C-4FF5-4697-828E-FE8D9A255735}" srcOrd="0" destOrd="0" presId="urn:microsoft.com/office/officeart/2005/8/layout/hProcess9"/>
    <dgm:cxn modelId="{2F4154C8-15AD-408B-B165-665CEFC5626E}" srcId="{1EFE13A4-8BDA-4FF5-98DC-0DC26406EADE}" destId="{30B92DAE-F782-4705-9CCD-80BE705040BB}" srcOrd="4" destOrd="0" parTransId="{17C1C470-AD78-485E-B2AA-1A1B15F1A716}" sibTransId="{28AD01DC-77A4-4968-BC48-4CDFF00C5480}"/>
    <dgm:cxn modelId="{920409CD-74A5-4824-A4C6-10C945727137}" type="presOf" srcId="{30B92DAE-F782-4705-9CCD-80BE705040BB}" destId="{0B5D0F1A-E8C7-4635-9E3E-9A36295656E7}" srcOrd="0" destOrd="0" presId="urn:microsoft.com/office/officeart/2005/8/layout/hProcess9"/>
    <dgm:cxn modelId="{9BFA56D5-60CF-464D-9628-C6DC823DE974}" srcId="{1EFE13A4-8BDA-4FF5-98DC-0DC26406EADE}" destId="{EA6105B3-7E4E-498A-BD97-48F7D7390A46}" srcOrd="3" destOrd="0" parTransId="{C80504BE-65A8-4F74-941F-3EE4EBAC9899}" sibTransId="{A1F396E1-364D-4482-BA6A-0A2B91E3675B}"/>
    <dgm:cxn modelId="{EDB7F4E8-8837-420D-ABCC-E79BF52C47EA}" srcId="{1EFE13A4-8BDA-4FF5-98DC-0DC26406EADE}" destId="{02D9149C-39F6-4306-90C8-B5BCFA2912F9}" srcOrd="5" destOrd="0" parTransId="{EDE1ED91-45D3-49EE-9F24-4123BF6FCBDD}" sibTransId="{E53A3421-1B84-4ED5-A0B0-D06725B0E7CC}"/>
    <dgm:cxn modelId="{FBB8CEEE-05DB-4079-B73B-57D38918897A}" type="presOf" srcId="{75F26B4E-8255-4DD5-92E9-D053BE2E4656}" destId="{51556CF4-AE48-4657-A064-E890E82725FB}" srcOrd="0" destOrd="0" presId="urn:microsoft.com/office/officeart/2005/8/layout/hProcess9"/>
    <dgm:cxn modelId="{B540AFF8-4C2B-4713-A203-52CE3CE13ED7}" srcId="{1EFE13A4-8BDA-4FF5-98DC-0DC26406EADE}" destId="{5453CDE3-EB9E-4D5D-B538-1593353E2282}" srcOrd="2" destOrd="0" parTransId="{0226FE0A-6E03-494A-B1F2-1A5DB5B6CF02}" sibTransId="{5D56B1BD-3C54-4C7C-8FE8-44F54F893FC2}"/>
    <dgm:cxn modelId="{036288F9-9A32-44B5-B895-A5789D6EE55A}" type="presOf" srcId="{1EFE13A4-8BDA-4FF5-98DC-0DC26406EADE}" destId="{4E0265BE-BC44-4613-BD75-9EB50314B225}" srcOrd="0" destOrd="0" presId="urn:microsoft.com/office/officeart/2005/8/layout/hProcess9"/>
    <dgm:cxn modelId="{E787FC90-8435-4574-B03C-CA9B64267328}" type="presParOf" srcId="{4E0265BE-BC44-4613-BD75-9EB50314B225}" destId="{248BFD78-395C-4E14-8D80-F740BD6C92F5}" srcOrd="0" destOrd="0" presId="urn:microsoft.com/office/officeart/2005/8/layout/hProcess9"/>
    <dgm:cxn modelId="{F135642C-B4A6-4208-A2B7-ADFF1532BF7D}" type="presParOf" srcId="{4E0265BE-BC44-4613-BD75-9EB50314B225}" destId="{921AF988-171F-49C7-B608-D88BEC108C09}" srcOrd="1" destOrd="0" presId="urn:microsoft.com/office/officeart/2005/8/layout/hProcess9"/>
    <dgm:cxn modelId="{3DDEAC50-E1D0-4AFF-929A-EEFCC19B30CE}" type="presParOf" srcId="{921AF988-171F-49C7-B608-D88BEC108C09}" destId="{8AF7F26C-4FF5-4697-828E-FE8D9A255735}" srcOrd="0" destOrd="0" presId="urn:microsoft.com/office/officeart/2005/8/layout/hProcess9"/>
    <dgm:cxn modelId="{BC3BC78C-6BBD-49BC-BA3D-075BAE7CC445}" type="presParOf" srcId="{921AF988-171F-49C7-B608-D88BEC108C09}" destId="{36FE569E-9363-417E-9656-553FBBA5917E}" srcOrd="1" destOrd="0" presId="urn:microsoft.com/office/officeart/2005/8/layout/hProcess9"/>
    <dgm:cxn modelId="{D279A916-8778-4EE0-9215-46715F07DFFF}" type="presParOf" srcId="{921AF988-171F-49C7-B608-D88BEC108C09}" destId="{51556CF4-AE48-4657-A064-E890E82725FB}" srcOrd="2" destOrd="0" presId="urn:microsoft.com/office/officeart/2005/8/layout/hProcess9"/>
    <dgm:cxn modelId="{F4111BE7-70DB-4369-9129-EA96A980337A}" type="presParOf" srcId="{921AF988-171F-49C7-B608-D88BEC108C09}" destId="{FF288692-F020-4F74-BAC1-D75DDC2CF110}" srcOrd="3" destOrd="0" presId="urn:microsoft.com/office/officeart/2005/8/layout/hProcess9"/>
    <dgm:cxn modelId="{A5A9774C-90D1-414A-98CA-92651C5F9820}" type="presParOf" srcId="{921AF988-171F-49C7-B608-D88BEC108C09}" destId="{658EAB71-A2AB-4DE7-B4DE-C32A4ECA21C4}" srcOrd="4" destOrd="0" presId="urn:microsoft.com/office/officeart/2005/8/layout/hProcess9"/>
    <dgm:cxn modelId="{A3545988-E7BD-4AE0-89D1-80246EE5B51C}" type="presParOf" srcId="{921AF988-171F-49C7-B608-D88BEC108C09}" destId="{EF6DEE5F-B7AA-44A2-83BA-DBF3D53DB67C}" srcOrd="5" destOrd="0" presId="urn:microsoft.com/office/officeart/2005/8/layout/hProcess9"/>
    <dgm:cxn modelId="{6FFD551D-6DB6-49E3-81CC-7AA3BC5B31B5}" type="presParOf" srcId="{921AF988-171F-49C7-B608-D88BEC108C09}" destId="{A7E96628-77D6-4DB5-965F-647ECF118185}" srcOrd="6" destOrd="0" presId="urn:microsoft.com/office/officeart/2005/8/layout/hProcess9"/>
    <dgm:cxn modelId="{821B4DCC-E5C0-439C-A3F5-8BCCEC2AFDA6}" type="presParOf" srcId="{921AF988-171F-49C7-B608-D88BEC108C09}" destId="{3618EB67-74E9-4997-8A97-DB14AFB05B3F}" srcOrd="7" destOrd="0" presId="urn:microsoft.com/office/officeart/2005/8/layout/hProcess9"/>
    <dgm:cxn modelId="{A6780B9D-3190-4C5D-8405-045668ECE9A2}" type="presParOf" srcId="{921AF988-171F-49C7-B608-D88BEC108C09}" destId="{0B5D0F1A-E8C7-4635-9E3E-9A36295656E7}" srcOrd="8" destOrd="0" presId="urn:microsoft.com/office/officeart/2005/8/layout/hProcess9"/>
    <dgm:cxn modelId="{9B758952-F1BF-4B45-A95D-D8A976FABEE5}" type="presParOf" srcId="{921AF988-171F-49C7-B608-D88BEC108C09}" destId="{9F5D08D4-51E4-4FCC-A0AF-5893F87F9D10}" srcOrd="9" destOrd="0" presId="urn:microsoft.com/office/officeart/2005/8/layout/hProcess9"/>
    <dgm:cxn modelId="{5B8A4AA1-B56C-4153-9DE5-19EFFDD6D751}" type="presParOf" srcId="{921AF988-171F-49C7-B608-D88BEC108C09}" destId="{CB1FC281-5622-442C-8031-6D75CA7F1F10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C71C1-27E2-4098-B967-60DB73FB4262}">
      <dsp:nvSpPr>
        <dsp:cNvPr id="0" name=""/>
        <dsp:cNvSpPr/>
      </dsp:nvSpPr>
      <dsp:spPr>
        <a:xfrm>
          <a:off x="500955" y="0"/>
          <a:ext cx="1837654" cy="1837654"/>
        </a:xfrm>
        <a:prstGeom prst="triangl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1E7624-9F7D-4320-AD2A-5C8B33A3F280}">
      <dsp:nvSpPr>
        <dsp:cNvPr id="0" name=""/>
        <dsp:cNvSpPr/>
      </dsp:nvSpPr>
      <dsp:spPr>
        <a:xfrm>
          <a:off x="1307830" y="183944"/>
          <a:ext cx="1418379" cy="65322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Primary Sector-64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e.g. Convenience Retail</a:t>
          </a:r>
        </a:p>
      </dsp:txBody>
      <dsp:txXfrm>
        <a:off x="1339718" y="215832"/>
        <a:ext cx="1354603" cy="589452"/>
      </dsp:txXfrm>
    </dsp:sp>
    <dsp:sp modelId="{CBA93562-6E8D-49E7-BE85-42DD3ACD4D39}">
      <dsp:nvSpPr>
        <dsp:cNvPr id="0" name=""/>
        <dsp:cNvSpPr/>
      </dsp:nvSpPr>
      <dsp:spPr>
        <a:xfrm>
          <a:off x="1306510" y="918826"/>
          <a:ext cx="1421019" cy="65322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Primary Activity-194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e.g. Coffee</a:t>
          </a:r>
        </a:p>
      </dsp:txBody>
      <dsp:txXfrm>
        <a:off x="1338398" y="950714"/>
        <a:ext cx="1357243" cy="589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BFD78-395C-4E14-8D80-F740BD6C92F5}">
      <dsp:nvSpPr>
        <dsp:cNvPr id="0" name=""/>
        <dsp:cNvSpPr/>
      </dsp:nvSpPr>
      <dsp:spPr>
        <a:xfrm>
          <a:off x="480050" y="0"/>
          <a:ext cx="5181600" cy="40640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AF7F26C-4FF5-4697-828E-FE8D9A255735}">
      <dsp:nvSpPr>
        <dsp:cNvPr id="0" name=""/>
        <dsp:cNvSpPr/>
      </dsp:nvSpPr>
      <dsp:spPr>
        <a:xfrm>
          <a:off x="1674" y="1219199"/>
          <a:ext cx="974824" cy="162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solidFill>
                <a:schemeClr val="bg2"/>
              </a:solidFill>
            </a:rPr>
            <a:t>NaN</a:t>
          </a:r>
          <a:r>
            <a:rPr lang="en-US" sz="1200" kern="1200" dirty="0">
              <a:solidFill>
                <a:schemeClr val="bg2"/>
              </a:solidFill>
            </a:rPr>
            <a:t>/0s</a:t>
          </a:r>
        </a:p>
      </dsp:txBody>
      <dsp:txXfrm>
        <a:off x="49261" y="1266786"/>
        <a:ext cx="879650" cy="1530426"/>
      </dsp:txXfrm>
    </dsp:sp>
    <dsp:sp modelId="{51556CF4-AE48-4657-A064-E890E82725FB}">
      <dsp:nvSpPr>
        <dsp:cNvPr id="0" name=""/>
        <dsp:cNvSpPr/>
      </dsp:nvSpPr>
      <dsp:spPr>
        <a:xfrm>
          <a:off x="1025239" y="1219199"/>
          <a:ext cx="974824" cy="16256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Drop Features</a:t>
          </a:r>
        </a:p>
      </dsp:txBody>
      <dsp:txXfrm>
        <a:off x="1072826" y="1266786"/>
        <a:ext cx="879650" cy="1530426"/>
      </dsp:txXfrm>
    </dsp:sp>
    <dsp:sp modelId="{658EAB71-A2AB-4DE7-B4DE-C32A4ECA21C4}">
      <dsp:nvSpPr>
        <dsp:cNvPr id="0" name=""/>
        <dsp:cNvSpPr/>
      </dsp:nvSpPr>
      <dsp:spPr>
        <a:xfrm>
          <a:off x="2048805" y="1219199"/>
          <a:ext cx="974824" cy="16256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Feature Names</a:t>
          </a:r>
        </a:p>
      </dsp:txBody>
      <dsp:txXfrm>
        <a:off x="2096392" y="1266786"/>
        <a:ext cx="879650" cy="1530426"/>
      </dsp:txXfrm>
    </dsp:sp>
    <dsp:sp modelId="{A7E96628-77D6-4DB5-965F-647ECF118185}">
      <dsp:nvSpPr>
        <dsp:cNvPr id="0" name=""/>
        <dsp:cNvSpPr/>
      </dsp:nvSpPr>
      <dsp:spPr>
        <a:xfrm>
          <a:off x="3072370" y="1219199"/>
          <a:ext cx="974824" cy="1625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Organize by Emission Type</a:t>
          </a:r>
        </a:p>
      </dsp:txBody>
      <dsp:txXfrm>
        <a:off x="3119957" y="1266786"/>
        <a:ext cx="879650" cy="1530426"/>
      </dsp:txXfrm>
    </dsp:sp>
    <dsp:sp modelId="{0B5D0F1A-E8C7-4635-9E3E-9A36295656E7}">
      <dsp:nvSpPr>
        <dsp:cNvPr id="0" name=""/>
        <dsp:cNvSpPr/>
      </dsp:nvSpPr>
      <dsp:spPr>
        <a:xfrm>
          <a:off x="4095936" y="1219199"/>
          <a:ext cx="974824" cy="16256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Standard Scaler on Training Features</a:t>
          </a:r>
        </a:p>
      </dsp:txBody>
      <dsp:txXfrm>
        <a:off x="4143523" y="1266786"/>
        <a:ext cx="879650" cy="1530426"/>
      </dsp:txXfrm>
    </dsp:sp>
    <dsp:sp modelId="{CB1FC281-5622-442C-8031-6D75CA7F1F10}">
      <dsp:nvSpPr>
        <dsp:cNvPr id="0" name=""/>
        <dsp:cNvSpPr/>
      </dsp:nvSpPr>
      <dsp:spPr>
        <a:xfrm>
          <a:off x="5119501" y="1219199"/>
          <a:ext cx="974824" cy="162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/>
              </a:solidFill>
            </a:rPr>
            <a:t>Dummy Categorical Features</a:t>
          </a:r>
        </a:p>
      </dsp:txBody>
      <dsp:txXfrm>
        <a:off x="5167088" y="1266786"/>
        <a:ext cx="879650" cy="1530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6FBAF-14BA-2FC2-534E-87321DA88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B41107-5AE4-2897-EA4B-FF5C228C71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A75761-C1AF-BF7C-F93C-AD0CAB253E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leakage</a:t>
            </a:r>
          </a:p>
          <a:p>
            <a:r>
              <a:rPr lang="en-US" dirty="0"/>
              <a:t>Not using average k-folds weights on final model</a:t>
            </a:r>
          </a:p>
        </p:txBody>
      </p:sp>
    </p:spTree>
    <p:extLst>
      <p:ext uri="{BB962C8B-B14F-4D97-AF65-F5344CB8AC3E}">
        <p14:creationId xmlns:p14="http://schemas.microsoft.com/office/powerpoint/2010/main" val="4126084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4063A-0653-CA3E-4431-D9E50770E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D33382-CF3A-B1B9-5CB1-0371819A4C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BDF9D4-8018-6289-8E76-B90D3EE211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vs By type – Here by type for ours </a:t>
            </a:r>
            <a:r>
              <a:rPr lang="en-US"/>
              <a:t>and Serafeim</a:t>
            </a:r>
          </a:p>
          <a:p>
            <a:r>
              <a:rPr lang="en-US" dirty="0"/>
              <a:t>AdaBoost</a:t>
            </a:r>
          </a:p>
          <a:p>
            <a:r>
              <a:rPr lang="en-US" dirty="0"/>
              <a:t>RMSLE</a:t>
            </a:r>
          </a:p>
          <a:p>
            <a:r>
              <a:rPr lang="en-US" dirty="0"/>
              <a:t>R2</a:t>
            </a:r>
          </a:p>
          <a:p>
            <a:r>
              <a:rPr lang="en-US" dirty="0"/>
              <a:t>MAPE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96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17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+mj-lt"/>
              </a:rPr>
              <a:t>CO</a:t>
            </a:r>
            <a:r>
              <a:rPr lang="en-US" sz="1100" baseline="-25000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1100" dirty="0">
                <a:solidFill>
                  <a:schemeClr val="bg1"/>
                </a:solidFill>
                <a:latin typeface="+mj-lt"/>
              </a:rPr>
              <a:t> – Metric tons CO</a:t>
            </a:r>
            <a:r>
              <a:rPr lang="en-US" sz="1100" baseline="-25000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1100" dirty="0">
                <a:solidFill>
                  <a:schemeClr val="bg1"/>
                </a:solidFill>
                <a:latin typeface="+mj-lt"/>
              </a:rPr>
              <a:t>e is the standard metric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+mj-lt"/>
              </a:rPr>
              <a:t>Primary Emissions from Direct Burning of Fossil Fuels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Share Tech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+mj-lt"/>
              </a:rPr>
              <a:t>Secondary Emissions from the purchase of electricity, steam, heat, and cooling.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Share Tech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+mj-lt"/>
              </a:rPr>
              <a:t>Everything else (e.g. Upstream, Downstream, Travel, Commuting, Purchased goods and services)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18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69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87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95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BD29A-4F0A-22B0-D48B-ED221532E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CF5119-2648-8022-8D52-0EF89C8F40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BA45D5-465F-F764-8C25-482F8EBDA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96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K-Folds</a:t>
            </a:r>
          </a:p>
          <a:p>
            <a:pPr algn="l" fontAlgn="base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b="1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Why Use </a:t>
            </a:r>
            <a:r>
              <a:rPr lang="en-US" b="1" i="0" dirty="0" err="1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Softplus</a:t>
            </a:r>
            <a:r>
              <a:rPr lang="en-US" b="1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 in Neural Networks?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The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Softplus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 activation function is particularly useful for the following reasons:</a:t>
            </a:r>
          </a:p>
          <a:p>
            <a:pPr algn="l" fontAlgn="base">
              <a:spcAft>
                <a:spcPts val="180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Smooth Approximation of ReLU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: The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Softplus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 function is often seen as a smoother version of the ReLU function. While ReLU is simple and effective, it can have issues, such as causing neurons to "die" if they always output zero for negative inputs.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Softplus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 avoids this issue by providing a smooth, continuous output for both positive and negative inputs.</a:t>
            </a:r>
          </a:p>
          <a:p>
            <a:pPr algn="l" fontAlgn="base">
              <a:spcAft>
                <a:spcPts val="1800"/>
              </a:spcAft>
              <a:buFont typeface="+mj-lt"/>
              <a:buAutoNum type="arabicPeriod" startAt="2"/>
            </a:pPr>
            <a:r>
              <a:rPr lang="en-US" b="1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Differentiability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: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Softplus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 is a differentiable function, unlike ReLU, which has a discontinuity at zero. The continuous and differentiable nature of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Softplus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 makes it easier for gradient-based optimization algorithms to work effectively, ensuring smooth learning during training.</a:t>
            </a:r>
          </a:p>
          <a:p>
            <a:pPr algn="l" fontAlgn="base">
              <a:spcAft>
                <a:spcPts val="1800"/>
              </a:spcAft>
              <a:buFont typeface="+mj-lt"/>
              <a:buAutoNum type="arabicPeriod" startAt="3"/>
            </a:pPr>
            <a:r>
              <a:rPr lang="en-US" b="1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Preventing Dying Neurons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: In the case of ReLU, when the input is negative, the output is exactly zero, which can lead to dead neurons that do not contribute to learning.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Softplus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 gradually approaches zero for negative values, ensuring that neurons always produce some non-zero output and continue contributing to the learning process.</a:t>
            </a:r>
          </a:p>
          <a:p>
            <a:pPr algn="l" fontAlgn="base">
              <a:spcAft>
                <a:spcPts val="1800"/>
              </a:spcAft>
              <a:buFont typeface="+mj-lt"/>
              <a:buAutoNum type="arabicPeriod" startAt="4"/>
            </a:pPr>
            <a:r>
              <a:rPr lang="en-US" b="1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Numerical Stability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: The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Softplus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anose="020F0502020204030204" pitchFamily="2" charset="0"/>
              </a:rPr>
              <a:t> function has better numerical stability than some other activation functions because it avoids the issues that arise from very large or very small values. It has a smooth output, and for very large or very small inputs, the function behaves predictably, reducing the risk of overflow or underflow in computations.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89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D48E4-D2C2-CA87-114F-041137E83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B05DA3-F9FD-183A-0418-B1DEC9B35B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E7D5AC-2FBB-7CA8-522B-FFBA5A1D1B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78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20547-624F-B16A-588B-40645202F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C1D1C7-0ED1-0600-A5CB-52CE964C96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F2BFEE-BBCC-CF5B-3E80-04D03E501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61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68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143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L="596900" marR="0" lvl="1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ussn.parsons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JusSnP/MSDS696_GHG" TargetMode="External"/><Relationship Id="rId5" Type="http://schemas.openxmlformats.org/officeDocument/2006/relationships/hyperlink" Target="https://www.linkedin.com/in/justintparsons/" TargetMode="External"/><Relationship Id="rId4" Type="http://schemas.openxmlformats.org/officeDocument/2006/relationships/hyperlink" Target="mailto:jparsons005@regis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.gov/newsroom/press-releases/2024-3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 idx="4294967295"/>
          </p:nvPr>
        </p:nvSpPr>
        <p:spPr>
          <a:xfrm>
            <a:off x="270446" y="519150"/>
            <a:ext cx="8603087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Modelling Scope 3 GHG Emissions, Part Two</a:t>
            </a:r>
            <a:endParaRPr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49E898-0709-E8F7-FE93-19B4EDDB87DA}"/>
              </a:ext>
            </a:extLst>
          </p:cNvPr>
          <p:cNvSpPr txBox="1"/>
          <p:nvPr/>
        </p:nvSpPr>
        <p:spPr>
          <a:xfrm>
            <a:off x="270446" y="3937318"/>
            <a:ext cx="24452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tx2">
                    <a:lumMod val="25000"/>
                  </a:schemeClr>
                </a:solidFill>
                <a:hlinkClick r:id="rId3"/>
              </a:rPr>
              <a:t>jussn.parsons@gmail.com</a:t>
            </a:r>
            <a:endParaRPr lang="en-US" sz="1050" dirty="0">
              <a:solidFill>
                <a:schemeClr val="tx2">
                  <a:lumMod val="25000"/>
                </a:schemeClr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  <a:hlinkClick r:id="rId4"/>
              </a:rPr>
              <a:t>jparsons005@regis.edu</a:t>
            </a:r>
            <a:endParaRPr lang="en-US" sz="1050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tx2">
                    <a:lumMod val="25000"/>
                  </a:schemeClr>
                </a:solidFill>
                <a:hlinkClick r:id="rId5"/>
              </a:rPr>
              <a:t>LinkedIn</a:t>
            </a:r>
            <a:r>
              <a:rPr lang="en-US" sz="1050" dirty="0">
                <a:solidFill>
                  <a:schemeClr val="tx2">
                    <a:lumMod val="25000"/>
                  </a:schemeClr>
                </a:solidFill>
              </a:rPr>
              <a:t>	</a:t>
            </a:r>
          </a:p>
          <a:p>
            <a:r>
              <a:rPr lang="en-US" sz="1050" dirty="0">
                <a:solidFill>
                  <a:schemeClr val="bg1"/>
                </a:solidFill>
                <a:hlinkClick r:id="rId6"/>
              </a:rPr>
              <a:t>GitHub</a:t>
            </a:r>
            <a:endParaRPr lang="en-US" sz="105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1CFB32-975C-9CC8-CCDB-9C0E6BC07D77}"/>
              </a:ext>
            </a:extLst>
          </p:cNvPr>
          <p:cNvSpPr txBox="1"/>
          <p:nvPr/>
        </p:nvSpPr>
        <p:spPr>
          <a:xfrm>
            <a:off x="8026633" y="4737537"/>
            <a:ext cx="1693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5/1/2025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EB3F7-EA37-7526-D1D6-D469CD41A3AD}"/>
              </a:ext>
            </a:extLst>
          </p:cNvPr>
          <p:cNvSpPr txBox="1"/>
          <p:nvPr/>
        </p:nvSpPr>
        <p:spPr>
          <a:xfrm>
            <a:off x="3379293" y="2571750"/>
            <a:ext cx="238539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Justin Parsons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Regis University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MSDS 696 S8W2 2025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88CFE-67F5-B5CF-3D24-D54A4856B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85F5EE-844C-6D69-CC6B-E803AFC29A49}"/>
              </a:ext>
            </a:extLst>
          </p:cNvPr>
          <p:cNvSpPr txBox="1"/>
          <p:nvPr/>
        </p:nvSpPr>
        <p:spPr>
          <a:xfrm>
            <a:off x="45077" y="-26826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Model Analysis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EA2F22-F312-D2A1-F06E-3FB126F58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7" y="619505"/>
            <a:ext cx="5100830" cy="255041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AE10824-D458-108D-6C08-A35AB3915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951" y="2087144"/>
            <a:ext cx="6112712" cy="305635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194E4D-8BFA-A2E4-AD42-396126C6E772}"/>
              </a:ext>
            </a:extLst>
          </p:cNvPr>
          <p:cNvSpPr/>
          <p:nvPr/>
        </p:nvSpPr>
        <p:spPr>
          <a:xfrm>
            <a:off x="8572684" y="3398520"/>
            <a:ext cx="447173" cy="2899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v14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84F798-1DB1-9C7F-2D95-223E075E50B3}"/>
              </a:ext>
            </a:extLst>
          </p:cNvPr>
          <p:cNvSpPr/>
          <p:nvPr/>
        </p:nvSpPr>
        <p:spPr>
          <a:xfrm>
            <a:off x="101601" y="3741623"/>
            <a:ext cx="2812560" cy="9861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V13: Full-dataset split, 5-Folds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2"/>
                </a:solidFill>
                <a:effectLst/>
              </a:rPr>
              <a:t>R</a:t>
            </a:r>
            <a:r>
              <a:rPr lang="en-US" sz="1200" i="0" u="none" strike="noStrike" cap="none" baseline="30000" dirty="0">
                <a:solidFill>
                  <a:schemeClr val="bg2"/>
                </a:solidFill>
                <a:effectLst/>
                <a:latin typeface="+mn-lt"/>
                <a:ea typeface="+mn-ea"/>
                <a:cs typeface="+mn-cs"/>
                <a:sym typeface="Arial"/>
              </a:rPr>
              <a:t>2 </a:t>
            </a:r>
            <a:r>
              <a:rPr lang="en-US" sz="1200" dirty="0">
                <a:solidFill>
                  <a:srgbClr val="000000"/>
                </a:solidFill>
              </a:rPr>
              <a:t>improvement or negligible decrease in all types but investments.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0CFA2EE5-3906-A661-0004-409026348F00}"/>
              </a:ext>
            </a:extLst>
          </p:cNvPr>
          <p:cNvCxnSpPr>
            <a:cxnSpLocks/>
            <a:stCxn id="2" idx="0"/>
            <a:endCxn id="8" idx="2"/>
          </p:cNvCxnSpPr>
          <p:nvPr/>
        </p:nvCxnSpPr>
        <p:spPr>
          <a:xfrm rot="5400000" flipH="1" flipV="1">
            <a:off x="1765835" y="2911967"/>
            <a:ext cx="571703" cy="1087611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908E43-657F-764F-EB9E-94E984012954}"/>
              </a:ext>
            </a:extLst>
          </p:cNvPr>
          <p:cNvSpPr/>
          <p:nvPr/>
        </p:nvSpPr>
        <p:spPr>
          <a:xfrm>
            <a:off x="5828455" y="778290"/>
            <a:ext cx="2812560" cy="9861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V14: Fixed average folds weighting and leakage.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One metric is not enough.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637D2D8B-7A7C-43C8-4DC4-60ABCC4718E2}"/>
              </a:ext>
            </a:extLst>
          </p:cNvPr>
          <p:cNvCxnSpPr>
            <a:cxnSpLocks/>
            <a:stCxn id="14" idx="2"/>
            <a:endCxn id="40" idx="3"/>
          </p:cNvCxnSpPr>
          <p:nvPr/>
        </p:nvCxnSpPr>
        <p:spPr>
          <a:xfrm rot="5400000">
            <a:off x="6384942" y="1839219"/>
            <a:ext cx="924559" cy="775029"/>
          </a:xfrm>
          <a:prstGeom prst="curvedConnector2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3EA614C-DC7D-4D14-0871-9A00D48F462F}"/>
              </a:ext>
            </a:extLst>
          </p:cNvPr>
          <p:cNvSpPr/>
          <p:nvPr/>
        </p:nvSpPr>
        <p:spPr>
          <a:xfrm>
            <a:off x="5269697" y="2296160"/>
            <a:ext cx="298393" cy="78570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B0197B67-95F0-B88D-3613-39202DAB7522}"/>
              </a:ext>
            </a:extLst>
          </p:cNvPr>
          <p:cNvCxnSpPr>
            <a:cxnSpLocks/>
            <a:stCxn id="14" idx="2"/>
            <a:endCxn id="35" idx="0"/>
          </p:cNvCxnSpPr>
          <p:nvPr/>
        </p:nvCxnSpPr>
        <p:spPr>
          <a:xfrm rot="5400000">
            <a:off x="5721796" y="574203"/>
            <a:ext cx="322689" cy="2703190"/>
          </a:xfrm>
          <a:prstGeom prst="curvedConnector3">
            <a:avLst>
              <a:gd name="adj1" fmla="val 5000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BB1EBB6-69FB-6167-9236-B2C4C56D9BB9}"/>
              </a:ext>
            </a:extLst>
          </p:cNvPr>
          <p:cNvSpPr/>
          <p:nvPr/>
        </p:nvSpPr>
        <p:spPr>
          <a:xfrm>
            <a:off x="4382348" y="2087143"/>
            <a:ext cx="298393" cy="78570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F48D0F5-338C-51D7-EA78-229D71D21CC4}"/>
              </a:ext>
            </a:extLst>
          </p:cNvPr>
          <p:cNvSpPr/>
          <p:nvPr/>
        </p:nvSpPr>
        <p:spPr>
          <a:xfrm>
            <a:off x="6161313" y="2296159"/>
            <a:ext cx="298393" cy="78570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94BCF91F-2ED3-80E4-3A81-972A502DC2F3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>
            <a:off x="6079140" y="1140563"/>
            <a:ext cx="531705" cy="1779487"/>
          </a:xfrm>
          <a:prstGeom prst="curvedConnector2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643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F79E7-9C56-5927-4691-99CF97117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D88A47-44F3-1407-D935-6D590A5173F6}"/>
              </a:ext>
            </a:extLst>
          </p:cNvPr>
          <p:cNvSpPr txBox="1"/>
          <p:nvPr/>
        </p:nvSpPr>
        <p:spPr>
          <a:xfrm>
            <a:off x="45077" y="-26826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Model Analysis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C658E4-00CC-909C-D10C-92AEBF270602}"/>
              </a:ext>
            </a:extLst>
          </p:cNvPr>
          <p:cNvGrpSpPr/>
          <p:nvPr/>
        </p:nvGrpSpPr>
        <p:grpSpPr>
          <a:xfrm>
            <a:off x="163831" y="619505"/>
            <a:ext cx="2640329" cy="4430622"/>
            <a:chOff x="163831" y="619505"/>
            <a:chExt cx="2739389" cy="457426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2CA65B9-A2A4-C7BB-002C-1B0F5F72F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831" y="619505"/>
              <a:ext cx="2739389" cy="273938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F6FEC4B-EC7E-2822-7426-BF10EC290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261" y="3358894"/>
              <a:ext cx="2727959" cy="1834877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CA089AD-9719-6E67-40B0-FA10E405A321}"/>
              </a:ext>
            </a:extLst>
          </p:cNvPr>
          <p:cNvSpPr/>
          <p:nvPr/>
        </p:nvSpPr>
        <p:spPr>
          <a:xfrm>
            <a:off x="178245" y="1150620"/>
            <a:ext cx="2640329" cy="266700"/>
          </a:xfrm>
          <a:prstGeom prst="rect">
            <a:avLst/>
          </a:prstGeom>
          <a:solidFill>
            <a:srgbClr val="FFFF00">
              <a:alpha val="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58E151-36A0-416C-4E5C-7766EF1A76FF}"/>
              </a:ext>
            </a:extLst>
          </p:cNvPr>
          <p:cNvSpPr/>
          <p:nvPr/>
        </p:nvSpPr>
        <p:spPr>
          <a:xfrm>
            <a:off x="163830" y="4256257"/>
            <a:ext cx="2640329" cy="266700"/>
          </a:xfrm>
          <a:prstGeom prst="rect">
            <a:avLst/>
          </a:prstGeom>
          <a:solidFill>
            <a:srgbClr val="FFFF00">
              <a:alpha val="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23B008-1008-14BC-9C0A-E9EE0945C4EF}"/>
              </a:ext>
            </a:extLst>
          </p:cNvPr>
          <p:cNvSpPr/>
          <p:nvPr/>
        </p:nvSpPr>
        <p:spPr>
          <a:xfrm>
            <a:off x="178244" y="1905898"/>
            <a:ext cx="2640329" cy="266700"/>
          </a:xfrm>
          <a:prstGeom prst="rect">
            <a:avLst/>
          </a:prstGeom>
          <a:solidFill>
            <a:srgbClr val="FFFF00">
              <a:alpha val="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3991837-4ADF-849C-936C-83CDF9B48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561499"/>
              </p:ext>
            </p:extLst>
          </p:nvPr>
        </p:nvGraphicFramePr>
        <p:xfrm>
          <a:off x="2925732" y="634196"/>
          <a:ext cx="6054437" cy="2377440"/>
        </p:xfrm>
        <a:graphic>
          <a:graphicData uri="http://schemas.openxmlformats.org/drawingml/2006/table">
            <a:tbl>
              <a:tblPr/>
              <a:tblGrid>
                <a:gridCol w="1798252">
                  <a:extLst>
                    <a:ext uri="{9D8B030D-6E8A-4147-A177-3AD203B41FA5}">
                      <a16:colId xmlns:a16="http://schemas.microsoft.com/office/drawing/2014/main" val="1274325031"/>
                    </a:ext>
                  </a:extLst>
                </a:gridCol>
                <a:gridCol w="883000">
                  <a:extLst>
                    <a:ext uri="{9D8B030D-6E8A-4147-A177-3AD203B41FA5}">
                      <a16:colId xmlns:a16="http://schemas.microsoft.com/office/drawing/2014/main" val="1090674510"/>
                    </a:ext>
                  </a:extLst>
                </a:gridCol>
                <a:gridCol w="786889">
                  <a:extLst>
                    <a:ext uri="{9D8B030D-6E8A-4147-A177-3AD203B41FA5}">
                      <a16:colId xmlns:a16="http://schemas.microsoft.com/office/drawing/2014/main" val="3639221026"/>
                    </a:ext>
                  </a:extLst>
                </a:gridCol>
                <a:gridCol w="831272">
                  <a:extLst>
                    <a:ext uri="{9D8B030D-6E8A-4147-A177-3AD203B41FA5}">
                      <a16:colId xmlns:a16="http://schemas.microsoft.com/office/drawing/2014/main" val="4270358251"/>
                    </a:ext>
                  </a:extLst>
                </a:gridCol>
                <a:gridCol w="861273">
                  <a:extLst>
                    <a:ext uri="{9D8B030D-6E8A-4147-A177-3AD203B41FA5}">
                      <a16:colId xmlns:a16="http://schemas.microsoft.com/office/drawing/2014/main" val="59214065"/>
                    </a:ext>
                  </a:extLst>
                </a:gridCol>
                <a:gridCol w="893751">
                  <a:extLst>
                    <a:ext uri="{9D8B030D-6E8A-4147-A177-3AD203B41FA5}">
                      <a16:colId xmlns:a16="http://schemas.microsoft.com/office/drawing/2014/main" val="951793104"/>
                    </a:ext>
                  </a:extLst>
                </a:gridCol>
              </a:tblGrid>
              <a:tr h="26235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Emission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MSE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MAE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dirty="0">
                          <a:effectLst/>
                        </a:rPr>
                        <a:t>R</a:t>
                      </a:r>
                      <a:r>
                        <a:rPr lang="en-US" sz="1400" b="0" i="0" u="none" strike="noStrike" cap="non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endParaRPr lang="en-US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MAPE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effectLst/>
                        </a:rPr>
                        <a:t>RMSLE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151511"/>
                  </a:ext>
                </a:extLst>
              </a:tr>
              <a:tr h="341064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</a:rPr>
                        <a:t>Upstream transportation and distribution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</a:rPr>
                        <a:t>4.0375e+11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</a:rPr>
                        <a:t>229872.3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</a:rPr>
                        <a:t>0.802986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</a:rPr>
                        <a:t>5646.68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</a:rPr>
                        <a:t>6.635303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69201"/>
                  </a:ext>
                </a:extLst>
              </a:tr>
              <a:tr h="209885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</a:rPr>
                        <a:t>Business travel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</a:rPr>
                        <a:t>1.7064e+10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</a:rPr>
                        <a:t>37247.9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</a:rPr>
                        <a:t>-4.440395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</a:rPr>
                        <a:t>7247.08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>
                          <a:solidFill>
                            <a:schemeClr val="bg2"/>
                          </a:solidFill>
                          <a:effectLst/>
                        </a:rPr>
                        <a:t>3.898192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49202"/>
                  </a:ext>
                </a:extLst>
              </a:tr>
              <a:tr h="341064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</a:rPr>
                        <a:t>Downstream transportation and distribution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</a:rPr>
                        <a:t>8.0304e+11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</a:rPr>
                        <a:t>331500.4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</a:rPr>
                        <a:t>0.411558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</a:rPr>
                        <a:t>12798.44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</a:rPr>
                        <a:t>3.126480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930031"/>
                  </a:ext>
                </a:extLst>
              </a:tr>
              <a:tr h="341064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</a:rPr>
                        <a:t>Upstream transportation and distribution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</a:rPr>
                        <a:t>0.872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</a:rPr>
                        <a:t>55.9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</a:rPr>
                        <a:t>1.37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18113"/>
                  </a:ext>
                </a:extLst>
              </a:tr>
              <a:tr h="232470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</a:rPr>
                        <a:t>Business travel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</a:rPr>
                        <a:t>0.89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</a:rPr>
                        <a:t>7.5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</a:rPr>
                        <a:t>0.90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855738"/>
                  </a:ext>
                </a:extLst>
              </a:tr>
              <a:tr h="341064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</a:rPr>
                        <a:t>Downstream transportation and distribution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</a:rPr>
                        <a:t>0.818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</a:rPr>
                        <a:t>16.8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E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bg2"/>
                          </a:solidFill>
                          <a:effectLst/>
                        </a:rPr>
                        <a:t>1.55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831724"/>
                  </a:ext>
                </a:extLst>
              </a:tr>
            </a:tbl>
          </a:graphicData>
        </a:graphic>
      </p:graphicFrame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57927286-624C-DA28-11CC-9AAA7477E9C6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>
            <a:off x="3082340" y="2956562"/>
            <a:ext cx="278176" cy="343377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1C3F082-37B7-7D4B-62AA-A351674328DA}"/>
              </a:ext>
            </a:extLst>
          </p:cNvPr>
          <p:cNvGrpSpPr/>
          <p:nvPr/>
        </p:nvGrpSpPr>
        <p:grpSpPr>
          <a:xfrm>
            <a:off x="3360516" y="3126115"/>
            <a:ext cx="5226724" cy="338554"/>
            <a:chOff x="3448300" y="3887214"/>
            <a:chExt cx="5226724" cy="3385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ECED5F-6F8B-5F86-3B4B-583B82F385F0}"/>
                </a:ext>
              </a:extLst>
            </p:cNvPr>
            <p:cNvSpPr txBox="1"/>
            <p:nvPr/>
          </p:nvSpPr>
          <p:spPr>
            <a:xfrm>
              <a:off x="3448300" y="3887214"/>
              <a:ext cx="522672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b="0" i="0" dirty="0">
                  <a:solidFill>
                    <a:schemeClr val="bg2"/>
                  </a:solidFill>
                  <a:effectLst/>
                  <a:latin typeface="Trade Gothic W01 Light"/>
                </a:rPr>
                <a:t>George Serafeim &amp; Gladys Vélez Caicedo. Machine Learning Models for Prediction of Scope 3 Carbon Emissions , Working Paper 22-080. https://www.hbs.edu/faculty/Pages/item.aspx?num=62566</a:t>
              </a:r>
              <a:endParaRPr lang="en-US" sz="800" dirty="0">
                <a:solidFill>
                  <a:schemeClr val="bg2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1A858C6-615B-71C4-D355-13839547526F}"/>
                </a:ext>
              </a:extLst>
            </p:cNvPr>
            <p:cNvSpPr/>
            <p:nvPr/>
          </p:nvSpPr>
          <p:spPr>
            <a:xfrm>
              <a:off x="3448300" y="3896305"/>
              <a:ext cx="5226724" cy="329463"/>
            </a:xfrm>
            <a:prstGeom prst="rect">
              <a:avLst/>
            </a:prstGeom>
            <a:solidFill>
              <a:srgbClr val="FFFF00">
                <a:alpha val="8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FC3A27E-CABF-A857-A034-0932E455C285}"/>
              </a:ext>
            </a:extLst>
          </p:cNvPr>
          <p:cNvSpPr/>
          <p:nvPr/>
        </p:nvSpPr>
        <p:spPr>
          <a:xfrm>
            <a:off x="2925732" y="3579148"/>
            <a:ext cx="6054437" cy="1470979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Comparison of select emissions types vs Serafeim &amp; Caicedo, 2022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0000"/>
                </a:solidFill>
              </a:rPr>
              <a:t>Serafeihm’s</a:t>
            </a:r>
            <a:r>
              <a:rPr lang="en-US" sz="1200" dirty="0">
                <a:solidFill>
                  <a:srgbClr val="000000"/>
                </a:solidFill>
              </a:rPr>
              <a:t> AdaBoost algorithm was trained on data agnostic of “primary data” qualifications and contained no zeros</a:t>
            </a:r>
          </a:p>
          <a:p>
            <a:pPr lvl="4"/>
            <a:endParaRPr lang="en-US" sz="1200" dirty="0">
              <a:solidFill>
                <a:srgbClr val="000000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While focusing on single metrics, our models may appear comparable at times, but the bigger picture tells otherwise.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AdaBoost allows for the simultaneous individual treatment of emission types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E1BC7307-19EA-1F61-4EE9-307BE9F73AF1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 flipV="1">
            <a:off x="2804160" y="3299937"/>
            <a:ext cx="556357" cy="306471"/>
          </a:xfrm>
          <a:prstGeom prst="curved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875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70440-CBED-C0E4-2D93-F61386AA9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46094E-6510-CD6A-1BEF-B54C1172BE05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Future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D82BB-F6F7-AC03-F996-FA2DAE2EC54D}"/>
              </a:ext>
            </a:extLst>
          </p:cNvPr>
          <p:cNvSpPr txBox="1"/>
          <p:nvPr/>
        </p:nvSpPr>
        <p:spPr>
          <a:xfrm>
            <a:off x="828034" y="940001"/>
            <a:ext cx="872906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…surprise there is a lot…again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Outliers, data scaling, and normalization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Grid search over hyperparameters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Type-dependent architecture and model hyperparameters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Pipeline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RNNs and other topologies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8" name="Picture 4" descr="Hammer - Free construction and tools icons">
            <a:extLst>
              <a:ext uri="{FF2B5EF4-FFF2-40B4-BE49-F238E27FC236}">
                <a16:creationId xmlns:a16="http://schemas.microsoft.com/office/drawing/2014/main" id="{191EFA7B-456A-EEFC-09DD-52604EF5A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2" y="1584246"/>
            <a:ext cx="311710" cy="311710"/>
          </a:xfrm>
          <a:prstGeom prst="rect">
            <a:avLst/>
          </a:prstGeom>
          <a:solidFill>
            <a:srgbClr val="002845"/>
          </a:solidFill>
        </p:spPr>
      </p:pic>
      <p:pic>
        <p:nvPicPr>
          <p:cNvPr id="3" name="Picture 4" descr="Hammer - Free construction and tools icons">
            <a:extLst>
              <a:ext uri="{FF2B5EF4-FFF2-40B4-BE49-F238E27FC236}">
                <a16:creationId xmlns:a16="http://schemas.microsoft.com/office/drawing/2014/main" id="{D19A244B-2A7D-B887-2945-24C7027F8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36" y="2019466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ammer - Free construction and tools icons">
            <a:extLst>
              <a:ext uri="{FF2B5EF4-FFF2-40B4-BE49-F238E27FC236}">
                <a16:creationId xmlns:a16="http://schemas.microsoft.com/office/drawing/2014/main" id="{0127D1E5-26F5-7E1E-2FEF-971CD4E4B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6" y="2457825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ammer - Free construction and tools icons">
            <a:extLst>
              <a:ext uri="{FF2B5EF4-FFF2-40B4-BE49-F238E27FC236}">
                <a16:creationId xmlns:a16="http://schemas.microsoft.com/office/drawing/2014/main" id="{EAB5D86A-985C-28A5-1250-173EC9E8B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6" y="2882754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9A60D1-BE2E-4969-A11D-7CE261F86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475" y="634248"/>
            <a:ext cx="3256387" cy="3647153"/>
          </a:xfrm>
          <a:prstGeom prst="rect">
            <a:avLst/>
          </a:prstGeom>
        </p:spPr>
      </p:pic>
      <p:pic>
        <p:nvPicPr>
          <p:cNvPr id="7" name="Picture 4" descr="Hammer - Free construction and tools icons">
            <a:extLst>
              <a:ext uri="{FF2B5EF4-FFF2-40B4-BE49-F238E27FC236}">
                <a16:creationId xmlns:a16="http://schemas.microsoft.com/office/drawing/2014/main" id="{5A9AEC02-672A-9E1D-2BEB-06D9DD81A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6" y="3331404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374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FFAF-3190-48FC-41CE-BE66C70A5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6B8D53A-09B6-8481-249E-C6EF26F6DC6C}"/>
              </a:ext>
            </a:extLst>
          </p:cNvPr>
          <p:cNvSpPr/>
          <p:nvPr/>
        </p:nvSpPr>
        <p:spPr>
          <a:xfrm>
            <a:off x="356484" y="2267153"/>
            <a:ext cx="3792037" cy="246387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Dr. Mike Busch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</a:rPr>
              <a:t>Mr. </a:t>
            </a:r>
            <a:r>
              <a:rPr lang="en-US" sz="1800" dirty="0" err="1">
                <a:solidFill>
                  <a:srgbClr val="000000"/>
                </a:solidFill>
              </a:rPr>
              <a:t>Nasheb</a:t>
            </a:r>
            <a:r>
              <a:rPr lang="en-US" sz="1800" dirty="0">
                <a:solidFill>
                  <a:srgbClr val="000000"/>
                </a:solidFill>
              </a:rPr>
              <a:t> Ismaily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</a:rPr>
              <a:t>Mrs. Christy Pearson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</a:rPr>
              <a:t>Dr. Ksenia Polson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</a:rPr>
              <a:t>Mr. Khalid Rosa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+mj-lt"/>
              </a:rPr>
              <a:t>Dr.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+mj-lt"/>
              </a:rPr>
              <a:t>Siripun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+mj-lt"/>
              </a:rPr>
              <a:t>Sanguansintukul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 algn="ctr"/>
            <a:r>
              <a:rPr lang="en-US" sz="1800" dirty="0">
                <a:solidFill>
                  <a:srgbClr val="000000"/>
                </a:solidFill>
              </a:rPr>
              <a:t>Dr. Kellen </a:t>
            </a:r>
            <a:r>
              <a:rPr lang="en-US" sz="1800" dirty="0" err="1">
                <a:solidFill>
                  <a:srgbClr val="000000"/>
                </a:solidFill>
              </a:rPr>
              <a:t>Sorauf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ACFAB39-0E79-0C0F-6132-638F6E282DBE}"/>
              </a:ext>
            </a:extLst>
          </p:cNvPr>
          <p:cNvSpPr/>
          <p:nvPr/>
        </p:nvSpPr>
        <p:spPr>
          <a:xfrm>
            <a:off x="4995481" y="2267154"/>
            <a:ext cx="3656865" cy="2463875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MSDS Cohort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</a:rPr>
              <a:t>Scope 3 GHG Group Members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F1572-0003-1AF8-494B-36E2BA0E1E18}"/>
              </a:ext>
            </a:extLst>
          </p:cNvPr>
          <p:cNvSpPr/>
          <p:nvPr/>
        </p:nvSpPr>
        <p:spPr>
          <a:xfrm>
            <a:off x="2633007" y="1012805"/>
            <a:ext cx="38779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5400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442298-4507-32A6-5AF2-FC46F5D6A8DE}"/>
              </a:ext>
            </a:extLst>
          </p:cNvPr>
          <p:cNvSpPr txBox="1"/>
          <p:nvPr/>
        </p:nvSpPr>
        <p:spPr>
          <a:xfrm>
            <a:off x="2620983" y="2990288"/>
            <a:ext cx="601206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hare Tech" panose="020B0604020202020204" charset="0"/>
              </a:rPr>
              <a:t>Reporting Categories</a:t>
            </a:r>
          </a:p>
          <a:p>
            <a:endParaRPr lang="en-US" b="1" dirty="0">
              <a:solidFill>
                <a:schemeClr val="bg1"/>
              </a:solidFill>
              <a:latin typeface="Share Tech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Scope 1 – Power generation, transportation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Scope 2 – Power/Gas bills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Scope 3 – Upstream, downstream, and generally intractable</a:t>
            </a: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90445708-8648-ECB4-DD28-877AD21E6F25}"/>
              </a:ext>
            </a:extLst>
          </p:cNvPr>
          <p:cNvSpPr/>
          <p:nvPr/>
        </p:nvSpPr>
        <p:spPr>
          <a:xfrm>
            <a:off x="2103411" y="4474512"/>
            <a:ext cx="2149666" cy="475007"/>
          </a:xfrm>
          <a:prstGeom prst="rightArrowCallout">
            <a:avLst>
              <a:gd name="adj1" fmla="val 28714"/>
              <a:gd name="adj2" fmla="val 46316"/>
              <a:gd name="adj3" fmla="val 40044"/>
              <a:gd name="adj4" fmla="val 58475"/>
            </a:avLst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Scope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8E48F-2AF8-74DB-A3D1-88E18431F216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Scope 3 GHG - </a:t>
            </a:r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Research 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2B228D-3FAB-250C-F88A-3B8DDBC3EA8D}"/>
              </a:ext>
            </a:extLst>
          </p:cNvPr>
          <p:cNvSpPr txBox="1"/>
          <p:nvPr/>
        </p:nvSpPr>
        <p:spPr>
          <a:xfrm>
            <a:off x="251137" y="837127"/>
            <a:ext cx="7122018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hare Tech" panose="020B0604020202020204" charset="0"/>
              </a:rPr>
              <a:t>Requirement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+mj-lt"/>
              </a:rPr>
              <a:t>EPA - 40 CFR Part 98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bg1"/>
                </a:solidFill>
                <a:effectLst/>
                <a:latin typeface="+mj-lt"/>
              </a:rPr>
              <a:t>California Global Warming Solutions Act of 2006 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bg1"/>
                </a:solidFill>
                <a:effectLst/>
                <a:latin typeface="+mj-lt"/>
              </a:rPr>
              <a:t>(Oregon, California, Colorado, …)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  <a:latin typeface="+mj-lt"/>
              </a:rPr>
              <a:t>SEC </a:t>
            </a:r>
          </a:p>
          <a:p>
            <a:pPr>
              <a:buClr>
                <a:schemeClr val="bg1"/>
              </a:buClr>
            </a:pPr>
            <a:r>
              <a:rPr lang="en-US" sz="1000" dirty="0">
                <a:solidFill>
                  <a:schemeClr val="bg1"/>
                </a:solidFill>
                <a:latin typeface="+mj-lt"/>
              </a:rPr>
              <a:t>     (March 6, 2024: </a:t>
            </a:r>
            <a:r>
              <a:rPr lang="en-US" sz="1000" dirty="0">
                <a:solidFill>
                  <a:schemeClr val="bg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https://www.sec.gov/newsroom/press-releases/2024-31</a:t>
            </a:r>
            <a:r>
              <a:rPr lang="en-US" sz="1000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chemeClr val="bg1"/>
                </a:solidFill>
                <a:effectLst/>
                <a:latin typeface="+mj-lt"/>
              </a:rPr>
              <a:t>UN</a:t>
            </a:r>
          </a:p>
          <a:p>
            <a:r>
              <a:rPr 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6DD1B-8424-AD60-7AB3-EFE84EEF7141}"/>
              </a:ext>
            </a:extLst>
          </p:cNvPr>
          <p:cNvSpPr txBox="1"/>
          <p:nvPr/>
        </p:nvSpPr>
        <p:spPr>
          <a:xfrm>
            <a:off x="251137" y="2510224"/>
            <a:ext cx="273032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hare Tech" panose="020B0604020202020204" charset="0"/>
              </a:rPr>
              <a:t>Global Citizenship</a:t>
            </a:r>
          </a:p>
          <a:p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  <a:latin typeface="Share Tech" panose="020B0604020202020204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Identify overproducers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Self audit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Environmental Impact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71684-471D-799C-94B9-3A223880B5FC}"/>
              </a:ext>
            </a:extLst>
          </p:cNvPr>
          <p:cNvSpPr txBox="1"/>
          <p:nvPr/>
        </p:nvSpPr>
        <p:spPr>
          <a:xfrm>
            <a:off x="4361990" y="4456845"/>
            <a:ext cx="2657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Machine Learning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123BBE0-B270-49E9-E8F1-887D159AA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256" y="712579"/>
            <a:ext cx="4185634" cy="25420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5A502EF-B0A2-1E8B-4DF4-BF8EB3602458}"/>
              </a:ext>
            </a:extLst>
          </p:cNvPr>
          <p:cNvSpPr txBox="1"/>
          <p:nvPr/>
        </p:nvSpPr>
        <p:spPr>
          <a:xfrm>
            <a:off x="4952006" y="3305819"/>
            <a:ext cx="418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Source: https://ghgprotocol.org/sites/default/files/standards/Corporate-Value-Chain-Accounting-Reporing-Standard_041613_2.pdf</a:t>
            </a:r>
          </a:p>
        </p:txBody>
      </p:sp>
    </p:spTree>
    <p:extLst>
      <p:ext uri="{BB962C8B-B14F-4D97-AF65-F5344CB8AC3E}">
        <p14:creationId xmlns:p14="http://schemas.microsoft.com/office/powerpoint/2010/main" val="75367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9BC3B-C1C0-669C-B5C7-87B043DA2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10523;p59">
            <a:extLst>
              <a:ext uri="{FF2B5EF4-FFF2-40B4-BE49-F238E27FC236}">
                <a16:creationId xmlns:a16="http://schemas.microsoft.com/office/drawing/2014/main" id="{A89F9419-6229-BA85-1074-63732BCF60C9}"/>
              </a:ext>
            </a:extLst>
          </p:cNvPr>
          <p:cNvGrpSpPr/>
          <p:nvPr/>
        </p:nvGrpSpPr>
        <p:grpSpPr>
          <a:xfrm>
            <a:off x="788668" y="2028956"/>
            <a:ext cx="390287" cy="367065"/>
            <a:chOff x="6649231" y="1500021"/>
            <a:chExt cx="390287" cy="367065"/>
          </a:xfrm>
        </p:grpSpPr>
        <p:sp>
          <p:nvSpPr>
            <p:cNvPr id="48" name="Google Shape;10524;p59">
              <a:extLst>
                <a:ext uri="{FF2B5EF4-FFF2-40B4-BE49-F238E27FC236}">
                  <a16:creationId xmlns:a16="http://schemas.microsoft.com/office/drawing/2014/main" id="{E75034C7-D109-1383-0DE9-3437F0B2A3DE}"/>
                </a:ext>
              </a:extLst>
            </p:cNvPr>
            <p:cNvSpPr/>
            <p:nvPr/>
          </p:nvSpPr>
          <p:spPr>
            <a:xfrm>
              <a:off x="6649231" y="1500021"/>
              <a:ext cx="390287" cy="367065"/>
            </a:xfrm>
            <a:custGeom>
              <a:avLst/>
              <a:gdLst/>
              <a:ahLst/>
              <a:cxnLst/>
              <a:rect l="l" t="t" r="r" b="b"/>
              <a:pathLst>
                <a:path w="12252" h="11523" extrusionOk="0">
                  <a:moveTo>
                    <a:pt x="2393" y="6022"/>
                  </a:moveTo>
                  <a:lnTo>
                    <a:pt x="5775" y="9391"/>
                  </a:lnTo>
                  <a:lnTo>
                    <a:pt x="4691" y="10487"/>
                  </a:lnTo>
                  <a:cubicBezTo>
                    <a:pt x="4221" y="10951"/>
                    <a:pt x="3611" y="11183"/>
                    <a:pt x="3000" y="11183"/>
                  </a:cubicBezTo>
                  <a:cubicBezTo>
                    <a:pt x="2390" y="11183"/>
                    <a:pt x="1780" y="10951"/>
                    <a:pt x="1310" y="10487"/>
                  </a:cubicBezTo>
                  <a:cubicBezTo>
                    <a:pt x="369" y="9546"/>
                    <a:pt x="369" y="8046"/>
                    <a:pt x="1310" y="7105"/>
                  </a:cubicBezTo>
                  <a:lnTo>
                    <a:pt x="2393" y="6022"/>
                  </a:lnTo>
                  <a:close/>
                  <a:moveTo>
                    <a:pt x="3000" y="331"/>
                  </a:moveTo>
                  <a:cubicBezTo>
                    <a:pt x="3608" y="331"/>
                    <a:pt x="4203" y="557"/>
                    <a:pt x="4667" y="1021"/>
                  </a:cubicBezTo>
                  <a:lnTo>
                    <a:pt x="10763" y="7105"/>
                  </a:lnTo>
                  <a:cubicBezTo>
                    <a:pt x="11680" y="8046"/>
                    <a:pt x="11680" y="9546"/>
                    <a:pt x="10763" y="10463"/>
                  </a:cubicBezTo>
                  <a:lnTo>
                    <a:pt x="10728" y="10499"/>
                  </a:lnTo>
                  <a:cubicBezTo>
                    <a:pt x="10263" y="10957"/>
                    <a:pt x="9656" y="11186"/>
                    <a:pt x="9050" y="11186"/>
                  </a:cubicBezTo>
                  <a:cubicBezTo>
                    <a:pt x="8445" y="11186"/>
                    <a:pt x="7840" y="10957"/>
                    <a:pt x="7382" y="10499"/>
                  </a:cubicBezTo>
                  <a:lnTo>
                    <a:pt x="1286" y="4415"/>
                  </a:lnTo>
                  <a:cubicBezTo>
                    <a:pt x="369" y="3486"/>
                    <a:pt x="369" y="1986"/>
                    <a:pt x="1286" y="1057"/>
                  </a:cubicBezTo>
                  <a:cubicBezTo>
                    <a:pt x="1310" y="1045"/>
                    <a:pt x="1929" y="331"/>
                    <a:pt x="3000" y="331"/>
                  </a:cubicBezTo>
                  <a:close/>
                  <a:moveTo>
                    <a:pt x="2999" y="0"/>
                  </a:moveTo>
                  <a:cubicBezTo>
                    <a:pt x="2307" y="0"/>
                    <a:pt x="1613" y="265"/>
                    <a:pt x="1084" y="795"/>
                  </a:cubicBezTo>
                  <a:lnTo>
                    <a:pt x="1060" y="819"/>
                  </a:lnTo>
                  <a:cubicBezTo>
                    <a:pt x="0" y="1879"/>
                    <a:pt x="0" y="3593"/>
                    <a:pt x="1060" y="4641"/>
                  </a:cubicBezTo>
                  <a:lnTo>
                    <a:pt x="2167" y="5760"/>
                  </a:lnTo>
                  <a:lnTo>
                    <a:pt x="1084" y="6855"/>
                  </a:lnTo>
                  <a:cubicBezTo>
                    <a:pt x="24" y="7903"/>
                    <a:pt x="24" y="9653"/>
                    <a:pt x="1084" y="10701"/>
                  </a:cubicBezTo>
                  <a:cubicBezTo>
                    <a:pt x="1613" y="11231"/>
                    <a:pt x="2313" y="11496"/>
                    <a:pt x="3012" y="11496"/>
                  </a:cubicBezTo>
                  <a:cubicBezTo>
                    <a:pt x="3712" y="11496"/>
                    <a:pt x="4411" y="11231"/>
                    <a:pt x="4941" y="10701"/>
                  </a:cubicBezTo>
                  <a:lnTo>
                    <a:pt x="6025" y="9618"/>
                  </a:lnTo>
                  <a:lnTo>
                    <a:pt x="7144" y="10737"/>
                  </a:lnTo>
                  <a:cubicBezTo>
                    <a:pt x="7674" y="11261"/>
                    <a:pt x="8364" y="11523"/>
                    <a:pt x="9055" y="11523"/>
                  </a:cubicBezTo>
                  <a:cubicBezTo>
                    <a:pt x="9745" y="11523"/>
                    <a:pt x="10436" y="11261"/>
                    <a:pt x="10966" y="10737"/>
                  </a:cubicBezTo>
                  <a:lnTo>
                    <a:pt x="11001" y="10701"/>
                  </a:lnTo>
                  <a:cubicBezTo>
                    <a:pt x="12037" y="9653"/>
                    <a:pt x="12037" y="7939"/>
                    <a:pt x="11001" y="6879"/>
                  </a:cubicBezTo>
                  <a:lnTo>
                    <a:pt x="6263" y="2141"/>
                  </a:lnTo>
                  <a:lnTo>
                    <a:pt x="7370" y="1045"/>
                  </a:lnTo>
                  <a:cubicBezTo>
                    <a:pt x="7811" y="593"/>
                    <a:pt x="8418" y="343"/>
                    <a:pt x="9049" y="343"/>
                  </a:cubicBezTo>
                  <a:cubicBezTo>
                    <a:pt x="11156" y="343"/>
                    <a:pt x="12252" y="2914"/>
                    <a:pt x="10728" y="4427"/>
                  </a:cubicBezTo>
                  <a:lnTo>
                    <a:pt x="9989" y="5165"/>
                  </a:lnTo>
                  <a:cubicBezTo>
                    <a:pt x="9882" y="5272"/>
                    <a:pt x="9954" y="5451"/>
                    <a:pt x="10108" y="5451"/>
                  </a:cubicBezTo>
                  <a:cubicBezTo>
                    <a:pt x="10228" y="5451"/>
                    <a:pt x="10204" y="5391"/>
                    <a:pt x="10966" y="4641"/>
                  </a:cubicBezTo>
                  <a:cubicBezTo>
                    <a:pt x="11490" y="4129"/>
                    <a:pt x="11775" y="3450"/>
                    <a:pt x="11775" y="2724"/>
                  </a:cubicBezTo>
                  <a:cubicBezTo>
                    <a:pt x="11775" y="1224"/>
                    <a:pt x="10549" y="9"/>
                    <a:pt x="9049" y="9"/>
                  </a:cubicBezTo>
                  <a:cubicBezTo>
                    <a:pt x="8323" y="9"/>
                    <a:pt x="7632" y="283"/>
                    <a:pt x="7132" y="807"/>
                  </a:cubicBezTo>
                  <a:lnTo>
                    <a:pt x="6025" y="1914"/>
                  </a:lnTo>
                  <a:lnTo>
                    <a:pt x="4905" y="795"/>
                  </a:lnTo>
                  <a:cubicBezTo>
                    <a:pt x="4382" y="265"/>
                    <a:pt x="3691" y="0"/>
                    <a:pt x="29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525;p59">
              <a:extLst>
                <a:ext uri="{FF2B5EF4-FFF2-40B4-BE49-F238E27FC236}">
                  <a16:creationId xmlns:a16="http://schemas.microsoft.com/office/drawing/2014/main" id="{4B42FFC9-1EDF-F1A4-D5D0-AAF4EA7EBE53}"/>
                </a:ext>
              </a:extLst>
            </p:cNvPr>
            <p:cNvSpPr/>
            <p:nvPr/>
          </p:nvSpPr>
          <p:spPr>
            <a:xfrm>
              <a:off x="6759194" y="1602435"/>
              <a:ext cx="161983" cy="161409"/>
            </a:xfrm>
            <a:custGeom>
              <a:avLst/>
              <a:gdLst/>
              <a:ahLst/>
              <a:cxnLst/>
              <a:rect l="l" t="t" r="r" b="b"/>
              <a:pathLst>
                <a:path w="5085" h="5067" extrusionOk="0">
                  <a:moveTo>
                    <a:pt x="2192" y="0"/>
                  </a:moveTo>
                  <a:cubicBezTo>
                    <a:pt x="2147" y="0"/>
                    <a:pt x="2102" y="15"/>
                    <a:pt x="2073" y="45"/>
                  </a:cubicBezTo>
                  <a:lnTo>
                    <a:pt x="60" y="2057"/>
                  </a:lnTo>
                  <a:cubicBezTo>
                    <a:pt x="1" y="2116"/>
                    <a:pt x="1" y="2236"/>
                    <a:pt x="60" y="2295"/>
                  </a:cubicBezTo>
                  <a:lnTo>
                    <a:pt x="501" y="2747"/>
                  </a:lnTo>
                  <a:cubicBezTo>
                    <a:pt x="531" y="2771"/>
                    <a:pt x="575" y="2783"/>
                    <a:pt x="620" y="2783"/>
                  </a:cubicBezTo>
                  <a:cubicBezTo>
                    <a:pt x="665" y="2783"/>
                    <a:pt x="709" y="2771"/>
                    <a:pt x="739" y="2747"/>
                  </a:cubicBezTo>
                  <a:cubicBezTo>
                    <a:pt x="799" y="2688"/>
                    <a:pt x="799" y="2569"/>
                    <a:pt x="739" y="2497"/>
                  </a:cubicBezTo>
                  <a:lnTo>
                    <a:pt x="418" y="2176"/>
                  </a:lnTo>
                  <a:lnTo>
                    <a:pt x="2192" y="402"/>
                  </a:lnTo>
                  <a:lnTo>
                    <a:pt x="4668" y="2890"/>
                  </a:lnTo>
                  <a:lnTo>
                    <a:pt x="2906" y="4664"/>
                  </a:lnTo>
                  <a:lnTo>
                    <a:pt x="1322" y="3081"/>
                  </a:lnTo>
                  <a:cubicBezTo>
                    <a:pt x="1293" y="3051"/>
                    <a:pt x="1248" y="3036"/>
                    <a:pt x="1203" y="3036"/>
                  </a:cubicBezTo>
                  <a:cubicBezTo>
                    <a:pt x="1159" y="3036"/>
                    <a:pt x="1114" y="3051"/>
                    <a:pt x="1084" y="3081"/>
                  </a:cubicBezTo>
                  <a:cubicBezTo>
                    <a:pt x="1025" y="3140"/>
                    <a:pt x="1025" y="3259"/>
                    <a:pt x="1084" y="3319"/>
                  </a:cubicBezTo>
                  <a:lnTo>
                    <a:pt x="2787" y="5022"/>
                  </a:lnTo>
                  <a:cubicBezTo>
                    <a:pt x="2817" y="5051"/>
                    <a:pt x="2861" y="5066"/>
                    <a:pt x="2906" y="5066"/>
                  </a:cubicBezTo>
                  <a:cubicBezTo>
                    <a:pt x="2951" y="5066"/>
                    <a:pt x="2995" y="5051"/>
                    <a:pt x="3025" y="5022"/>
                  </a:cubicBezTo>
                  <a:lnTo>
                    <a:pt x="5025" y="3009"/>
                  </a:lnTo>
                  <a:cubicBezTo>
                    <a:pt x="5085" y="2938"/>
                    <a:pt x="5085" y="2831"/>
                    <a:pt x="5025" y="2771"/>
                  </a:cubicBezTo>
                  <a:lnTo>
                    <a:pt x="2311" y="45"/>
                  </a:lnTo>
                  <a:cubicBezTo>
                    <a:pt x="2281" y="15"/>
                    <a:pt x="2236" y="0"/>
                    <a:pt x="219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526;p59">
              <a:extLst>
                <a:ext uri="{FF2B5EF4-FFF2-40B4-BE49-F238E27FC236}">
                  <a16:creationId xmlns:a16="http://schemas.microsoft.com/office/drawing/2014/main" id="{6312C627-4ABD-1F88-04EB-9D9B1F89D294}"/>
                </a:ext>
              </a:extLst>
            </p:cNvPr>
            <p:cNvSpPr/>
            <p:nvPr/>
          </p:nvSpPr>
          <p:spPr>
            <a:xfrm>
              <a:off x="6718229" y="1625179"/>
              <a:ext cx="15227" cy="14239"/>
            </a:xfrm>
            <a:custGeom>
              <a:avLst/>
              <a:gdLst/>
              <a:ahLst/>
              <a:cxnLst/>
              <a:rect l="l" t="t" r="r" b="b"/>
              <a:pathLst>
                <a:path w="478" h="447" extrusionOk="0">
                  <a:moveTo>
                    <a:pt x="180" y="0"/>
                  </a:moveTo>
                  <a:cubicBezTo>
                    <a:pt x="135" y="0"/>
                    <a:pt x="90" y="15"/>
                    <a:pt x="61" y="45"/>
                  </a:cubicBezTo>
                  <a:cubicBezTo>
                    <a:pt x="1" y="105"/>
                    <a:pt x="1" y="224"/>
                    <a:pt x="61" y="283"/>
                  </a:cubicBezTo>
                  <a:lnTo>
                    <a:pt x="180" y="402"/>
                  </a:lnTo>
                  <a:cubicBezTo>
                    <a:pt x="209" y="432"/>
                    <a:pt x="254" y="447"/>
                    <a:pt x="299" y="447"/>
                  </a:cubicBezTo>
                  <a:cubicBezTo>
                    <a:pt x="343" y="447"/>
                    <a:pt x="388" y="432"/>
                    <a:pt x="418" y="402"/>
                  </a:cubicBezTo>
                  <a:cubicBezTo>
                    <a:pt x="477" y="343"/>
                    <a:pt x="477" y="224"/>
                    <a:pt x="418" y="164"/>
                  </a:cubicBezTo>
                  <a:lnTo>
                    <a:pt x="299" y="45"/>
                  </a:ln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527;p59">
              <a:extLst>
                <a:ext uri="{FF2B5EF4-FFF2-40B4-BE49-F238E27FC236}">
                  <a16:creationId xmlns:a16="http://schemas.microsoft.com/office/drawing/2014/main" id="{F1D15895-B2F0-9CEE-9C77-C03DF04D6BB0}"/>
                </a:ext>
              </a:extLst>
            </p:cNvPr>
            <p:cNvSpPr/>
            <p:nvPr/>
          </p:nvSpPr>
          <p:spPr>
            <a:xfrm>
              <a:off x="6712176" y="1588005"/>
              <a:ext cx="16533" cy="14048"/>
            </a:xfrm>
            <a:custGeom>
              <a:avLst/>
              <a:gdLst/>
              <a:ahLst/>
              <a:cxnLst/>
              <a:rect l="l" t="t" r="r" b="b"/>
              <a:pathLst>
                <a:path w="519" h="441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0" y="93"/>
                    <a:pt x="0" y="224"/>
                    <a:pt x="60" y="283"/>
                  </a:cubicBezTo>
                  <a:cubicBezTo>
                    <a:pt x="155" y="355"/>
                    <a:pt x="191" y="438"/>
                    <a:pt x="298" y="438"/>
                  </a:cubicBezTo>
                  <a:cubicBezTo>
                    <a:pt x="307" y="440"/>
                    <a:pt x="315" y="440"/>
                    <a:pt x="323" y="440"/>
                  </a:cubicBezTo>
                  <a:cubicBezTo>
                    <a:pt x="460" y="440"/>
                    <a:pt x="518" y="254"/>
                    <a:pt x="417" y="164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528;p59">
              <a:extLst>
                <a:ext uri="{FF2B5EF4-FFF2-40B4-BE49-F238E27FC236}">
                  <a16:creationId xmlns:a16="http://schemas.microsoft.com/office/drawing/2014/main" id="{72070DC2-D90E-3861-15D3-443EDB6AD80B}"/>
                </a:ext>
              </a:extLst>
            </p:cNvPr>
            <p:cNvSpPr/>
            <p:nvPr/>
          </p:nvSpPr>
          <p:spPr>
            <a:xfrm>
              <a:off x="6744796" y="1555003"/>
              <a:ext cx="16628" cy="14367"/>
            </a:xfrm>
            <a:custGeom>
              <a:avLst/>
              <a:gdLst/>
              <a:ahLst/>
              <a:cxnLst/>
              <a:rect l="l" t="t" r="r" b="b"/>
              <a:pathLst>
                <a:path w="522" h="451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0" y="105"/>
                    <a:pt x="0" y="224"/>
                    <a:pt x="60" y="284"/>
                  </a:cubicBezTo>
                  <a:cubicBezTo>
                    <a:pt x="155" y="367"/>
                    <a:pt x="203" y="450"/>
                    <a:pt x="298" y="450"/>
                  </a:cubicBezTo>
                  <a:cubicBezTo>
                    <a:pt x="303" y="451"/>
                    <a:pt x="307" y="451"/>
                    <a:pt x="312" y="451"/>
                  </a:cubicBezTo>
                  <a:cubicBezTo>
                    <a:pt x="457" y="451"/>
                    <a:pt x="521" y="268"/>
                    <a:pt x="417" y="165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529;p59">
              <a:extLst>
                <a:ext uri="{FF2B5EF4-FFF2-40B4-BE49-F238E27FC236}">
                  <a16:creationId xmlns:a16="http://schemas.microsoft.com/office/drawing/2014/main" id="{28981EED-6186-5CCD-E3E4-541A8A06D6B8}"/>
                </a:ext>
              </a:extLst>
            </p:cNvPr>
            <p:cNvSpPr/>
            <p:nvPr/>
          </p:nvSpPr>
          <p:spPr>
            <a:xfrm>
              <a:off x="6750115" y="1593707"/>
              <a:ext cx="15577" cy="13952"/>
            </a:xfrm>
            <a:custGeom>
              <a:avLst/>
              <a:gdLst/>
              <a:ahLst/>
              <a:cxnLst/>
              <a:rect l="l" t="t" r="r" b="b"/>
              <a:pathLst>
                <a:path w="489" h="438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93"/>
                    <a:pt x="0" y="212"/>
                    <a:pt x="60" y="283"/>
                  </a:cubicBezTo>
                  <a:cubicBezTo>
                    <a:pt x="155" y="354"/>
                    <a:pt x="191" y="438"/>
                    <a:pt x="298" y="438"/>
                  </a:cubicBezTo>
                  <a:cubicBezTo>
                    <a:pt x="345" y="438"/>
                    <a:pt x="393" y="426"/>
                    <a:pt x="417" y="402"/>
                  </a:cubicBezTo>
                  <a:cubicBezTo>
                    <a:pt x="488" y="319"/>
                    <a:pt x="488" y="212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530;p59">
              <a:extLst>
                <a:ext uri="{FF2B5EF4-FFF2-40B4-BE49-F238E27FC236}">
                  <a16:creationId xmlns:a16="http://schemas.microsoft.com/office/drawing/2014/main" id="{E9404875-98E1-7CBB-B712-8AD4F09218BA}"/>
                </a:ext>
              </a:extLst>
            </p:cNvPr>
            <p:cNvSpPr/>
            <p:nvPr/>
          </p:nvSpPr>
          <p:spPr>
            <a:xfrm>
              <a:off x="6782353" y="1561852"/>
              <a:ext cx="16692" cy="14335"/>
            </a:xfrm>
            <a:custGeom>
              <a:avLst/>
              <a:gdLst/>
              <a:ahLst/>
              <a:cxnLst/>
              <a:rect l="l" t="t" r="r" b="b"/>
              <a:pathLst>
                <a:path w="524" h="450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104"/>
                    <a:pt x="0" y="223"/>
                    <a:pt x="60" y="283"/>
                  </a:cubicBezTo>
                  <a:cubicBezTo>
                    <a:pt x="155" y="354"/>
                    <a:pt x="179" y="450"/>
                    <a:pt x="298" y="450"/>
                  </a:cubicBezTo>
                  <a:cubicBezTo>
                    <a:pt x="453" y="450"/>
                    <a:pt x="524" y="271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531;p59">
              <a:extLst>
                <a:ext uri="{FF2B5EF4-FFF2-40B4-BE49-F238E27FC236}">
                  <a16:creationId xmlns:a16="http://schemas.microsoft.com/office/drawing/2014/main" id="{06E833A5-F4B5-15EE-3E86-91EA7C72B009}"/>
                </a:ext>
              </a:extLst>
            </p:cNvPr>
            <p:cNvSpPr/>
            <p:nvPr/>
          </p:nvSpPr>
          <p:spPr>
            <a:xfrm>
              <a:off x="6884735" y="1791686"/>
              <a:ext cx="15227" cy="14239"/>
            </a:xfrm>
            <a:custGeom>
              <a:avLst/>
              <a:gdLst/>
              <a:ahLst/>
              <a:cxnLst/>
              <a:rect l="l" t="t" r="r" b="b"/>
              <a:pathLst>
                <a:path w="478" h="447" extrusionOk="0">
                  <a:moveTo>
                    <a:pt x="179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4"/>
                    <a:pt x="60" y="283"/>
                  </a:cubicBezTo>
                  <a:lnTo>
                    <a:pt x="179" y="402"/>
                  </a:lnTo>
                  <a:cubicBezTo>
                    <a:pt x="209" y="432"/>
                    <a:pt x="254" y="447"/>
                    <a:pt x="298" y="447"/>
                  </a:cubicBezTo>
                  <a:cubicBezTo>
                    <a:pt x="343" y="447"/>
                    <a:pt x="388" y="432"/>
                    <a:pt x="418" y="402"/>
                  </a:cubicBezTo>
                  <a:cubicBezTo>
                    <a:pt x="477" y="343"/>
                    <a:pt x="477" y="224"/>
                    <a:pt x="418" y="164"/>
                  </a:cubicBezTo>
                  <a:lnTo>
                    <a:pt x="298" y="45"/>
                  </a:lnTo>
                  <a:cubicBezTo>
                    <a:pt x="269" y="15"/>
                    <a:pt x="224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532;p59">
              <a:extLst>
                <a:ext uri="{FF2B5EF4-FFF2-40B4-BE49-F238E27FC236}">
                  <a16:creationId xmlns:a16="http://schemas.microsoft.com/office/drawing/2014/main" id="{58D54802-C79F-1B07-DE17-F6F2A01E574A}"/>
                </a:ext>
              </a:extLst>
            </p:cNvPr>
            <p:cNvSpPr/>
            <p:nvPr/>
          </p:nvSpPr>
          <p:spPr>
            <a:xfrm>
              <a:off x="6922292" y="1797738"/>
              <a:ext cx="15195" cy="14271"/>
            </a:xfrm>
            <a:custGeom>
              <a:avLst/>
              <a:gdLst/>
              <a:ahLst/>
              <a:cxnLst/>
              <a:rect l="l" t="t" r="r" b="b"/>
              <a:pathLst>
                <a:path w="477" h="448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1" y="105"/>
                    <a:pt x="1" y="224"/>
                    <a:pt x="60" y="284"/>
                  </a:cubicBezTo>
                  <a:lnTo>
                    <a:pt x="179" y="403"/>
                  </a:lnTo>
                  <a:cubicBezTo>
                    <a:pt x="209" y="432"/>
                    <a:pt x="254" y="447"/>
                    <a:pt x="298" y="447"/>
                  </a:cubicBezTo>
                  <a:cubicBezTo>
                    <a:pt x="343" y="447"/>
                    <a:pt x="387" y="432"/>
                    <a:pt x="417" y="403"/>
                  </a:cubicBezTo>
                  <a:cubicBezTo>
                    <a:pt x="477" y="343"/>
                    <a:pt x="477" y="224"/>
                    <a:pt x="417" y="165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533;p59">
              <a:extLst>
                <a:ext uri="{FF2B5EF4-FFF2-40B4-BE49-F238E27FC236}">
                  <a16:creationId xmlns:a16="http://schemas.microsoft.com/office/drawing/2014/main" id="{50FF0102-5DD4-75AF-83BF-634179DE7127}"/>
                </a:ext>
              </a:extLst>
            </p:cNvPr>
            <p:cNvSpPr/>
            <p:nvPr/>
          </p:nvSpPr>
          <p:spPr>
            <a:xfrm>
              <a:off x="6954911" y="1765118"/>
              <a:ext cx="15195" cy="14271"/>
            </a:xfrm>
            <a:custGeom>
              <a:avLst/>
              <a:gdLst/>
              <a:ahLst/>
              <a:cxnLst/>
              <a:rect l="l" t="t" r="r" b="b"/>
              <a:pathLst>
                <a:path w="477" h="448" extrusionOk="0">
                  <a:moveTo>
                    <a:pt x="179" y="1"/>
                  </a:moveTo>
                  <a:cubicBezTo>
                    <a:pt x="134" y="1"/>
                    <a:pt x="90" y="16"/>
                    <a:pt x="60" y="46"/>
                  </a:cubicBezTo>
                  <a:cubicBezTo>
                    <a:pt x="0" y="105"/>
                    <a:pt x="0" y="224"/>
                    <a:pt x="60" y="284"/>
                  </a:cubicBezTo>
                  <a:lnTo>
                    <a:pt x="179" y="403"/>
                  </a:lnTo>
                  <a:cubicBezTo>
                    <a:pt x="209" y="432"/>
                    <a:pt x="253" y="447"/>
                    <a:pt x="298" y="447"/>
                  </a:cubicBezTo>
                  <a:cubicBezTo>
                    <a:pt x="343" y="447"/>
                    <a:pt x="387" y="432"/>
                    <a:pt x="417" y="403"/>
                  </a:cubicBezTo>
                  <a:cubicBezTo>
                    <a:pt x="477" y="343"/>
                    <a:pt x="477" y="224"/>
                    <a:pt x="417" y="165"/>
                  </a:cubicBezTo>
                  <a:lnTo>
                    <a:pt x="298" y="46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534;p59">
              <a:extLst>
                <a:ext uri="{FF2B5EF4-FFF2-40B4-BE49-F238E27FC236}">
                  <a16:creationId xmlns:a16="http://schemas.microsoft.com/office/drawing/2014/main" id="{A9BFFB15-A518-8EFD-34BF-F278E8BE6F3C}"/>
                </a:ext>
              </a:extLst>
            </p:cNvPr>
            <p:cNvSpPr/>
            <p:nvPr/>
          </p:nvSpPr>
          <p:spPr>
            <a:xfrm>
              <a:off x="6916590" y="1759831"/>
              <a:ext cx="16724" cy="14335"/>
            </a:xfrm>
            <a:custGeom>
              <a:avLst/>
              <a:gdLst/>
              <a:ahLst/>
              <a:cxnLst/>
              <a:rect l="l" t="t" r="r" b="b"/>
              <a:pathLst>
                <a:path w="525" h="450" extrusionOk="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144" y="366"/>
                    <a:pt x="191" y="450"/>
                    <a:pt x="299" y="450"/>
                  </a:cubicBezTo>
                  <a:cubicBezTo>
                    <a:pt x="441" y="450"/>
                    <a:pt x="525" y="271"/>
                    <a:pt x="418" y="164"/>
                  </a:cubicBezTo>
                  <a:lnTo>
                    <a:pt x="299" y="45"/>
                  </a:ln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535;p59">
              <a:extLst>
                <a:ext uri="{FF2B5EF4-FFF2-40B4-BE49-F238E27FC236}">
                  <a16:creationId xmlns:a16="http://schemas.microsoft.com/office/drawing/2014/main" id="{5DC88626-C3F7-75E3-E4C8-644CEB2626DF}"/>
                </a:ext>
              </a:extLst>
            </p:cNvPr>
            <p:cNvSpPr/>
            <p:nvPr/>
          </p:nvSpPr>
          <p:spPr>
            <a:xfrm>
              <a:off x="6948477" y="1727593"/>
              <a:ext cx="16979" cy="14367"/>
            </a:xfrm>
            <a:custGeom>
              <a:avLst/>
              <a:gdLst/>
              <a:ahLst/>
              <a:cxnLst/>
              <a:rect l="l" t="t" r="r" b="b"/>
              <a:pathLst>
                <a:path w="533" h="451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104"/>
                    <a:pt x="0" y="223"/>
                    <a:pt x="60" y="283"/>
                  </a:cubicBezTo>
                  <a:cubicBezTo>
                    <a:pt x="143" y="366"/>
                    <a:pt x="191" y="450"/>
                    <a:pt x="298" y="450"/>
                  </a:cubicBezTo>
                  <a:cubicBezTo>
                    <a:pt x="302" y="450"/>
                    <a:pt x="306" y="450"/>
                    <a:pt x="310" y="450"/>
                  </a:cubicBezTo>
                  <a:cubicBezTo>
                    <a:pt x="446" y="450"/>
                    <a:pt x="532" y="268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4F63A09-46D2-63DE-3064-92B6B8EB3061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Project Scope</a:t>
            </a:r>
          </a:p>
        </p:txBody>
      </p:sp>
      <p:grpSp>
        <p:nvGrpSpPr>
          <p:cNvPr id="17" name="Google Shape;8555;p54">
            <a:extLst>
              <a:ext uri="{FF2B5EF4-FFF2-40B4-BE49-F238E27FC236}">
                <a16:creationId xmlns:a16="http://schemas.microsoft.com/office/drawing/2014/main" id="{29125927-4294-1B01-266D-617EA3A23DDE}"/>
              </a:ext>
            </a:extLst>
          </p:cNvPr>
          <p:cNvGrpSpPr/>
          <p:nvPr/>
        </p:nvGrpSpPr>
        <p:grpSpPr>
          <a:xfrm>
            <a:off x="562902" y="1985761"/>
            <a:ext cx="7875431" cy="1171978"/>
            <a:chOff x="238125" y="2506075"/>
            <a:chExt cx="7115411" cy="673075"/>
          </a:xfrm>
        </p:grpSpPr>
        <p:sp>
          <p:nvSpPr>
            <p:cNvPr id="18" name="Google Shape;8556;p54">
              <a:extLst>
                <a:ext uri="{FF2B5EF4-FFF2-40B4-BE49-F238E27FC236}">
                  <a16:creationId xmlns:a16="http://schemas.microsoft.com/office/drawing/2014/main" id="{F67ECB13-FF35-72F7-5DD8-D76DAC6E35EC}"/>
                </a:ext>
              </a:extLst>
            </p:cNvPr>
            <p:cNvSpPr/>
            <p:nvPr/>
          </p:nvSpPr>
          <p:spPr>
            <a:xfrm>
              <a:off x="238125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8557;p54">
              <a:extLst>
                <a:ext uri="{FF2B5EF4-FFF2-40B4-BE49-F238E27FC236}">
                  <a16:creationId xmlns:a16="http://schemas.microsoft.com/office/drawing/2014/main" id="{1114AC9F-F3A6-887E-9000-8715A800EFAF}"/>
                </a:ext>
              </a:extLst>
            </p:cNvPr>
            <p:cNvSpPr/>
            <p:nvPr/>
          </p:nvSpPr>
          <p:spPr>
            <a:xfrm>
              <a:off x="1606190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558;p54">
              <a:extLst>
                <a:ext uri="{FF2B5EF4-FFF2-40B4-BE49-F238E27FC236}">
                  <a16:creationId xmlns:a16="http://schemas.microsoft.com/office/drawing/2014/main" id="{018D2364-036E-E04C-5CBB-086970A33035}"/>
                </a:ext>
              </a:extLst>
            </p:cNvPr>
            <p:cNvSpPr/>
            <p:nvPr/>
          </p:nvSpPr>
          <p:spPr>
            <a:xfrm>
              <a:off x="297348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559;p54">
              <a:extLst>
                <a:ext uri="{FF2B5EF4-FFF2-40B4-BE49-F238E27FC236}">
                  <a16:creationId xmlns:a16="http://schemas.microsoft.com/office/drawing/2014/main" id="{87B6A693-33AD-2A17-70A8-46A915F6AEB0}"/>
                </a:ext>
              </a:extLst>
            </p:cNvPr>
            <p:cNvSpPr/>
            <p:nvPr/>
          </p:nvSpPr>
          <p:spPr>
            <a:xfrm>
              <a:off x="570961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560;p54">
              <a:extLst>
                <a:ext uri="{FF2B5EF4-FFF2-40B4-BE49-F238E27FC236}">
                  <a16:creationId xmlns:a16="http://schemas.microsoft.com/office/drawing/2014/main" id="{4921114D-9C0E-EFB0-5036-8D6634AE7EDC}"/>
                </a:ext>
              </a:extLst>
            </p:cNvPr>
            <p:cNvSpPr/>
            <p:nvPr/>
          </p:nvSpPr>
          <p:spPr>
            <a:xfrm>
              <a:off x="4342321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8431D40-7A3A-7705-9C32-4AE2E86615BB}"/>
              </a:ext>
            </a:extLst>
          </p:cNvPr>
          <p:cNvSpPr txBox="1"/>
          <p:nvPr/>
        </p:nvSpPr>
        <p:spPr>
          <a:xfrm>
            <a:off x="2527069" y="2271623"/>
            <a:ext cx="1101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EDA and viability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029A0D-1E4C-4003-6688-EC05C298AC87}"/>
              </a:ext>
            </a:extLst>
          </p:cNvPr>
          <p:cNvSpPr txBox="1"/>
          <p:nvPr/>
        </p:nvSpPr>
        <p:spPr>
          <a:xfrm>
            <a:off x="4017740" y="2098148"/>
            <a:ext cx="1101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NN research and planning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A4B98E-CAAE-7208-DD3A-1163EB2E9992}"/>
              </a:ext>
            </a:extLst>
          </p:cNvPr>
          <p:cNvSpPr txBox="1"/>
          <p:nvPr/>
        </p:nvSpPr>
        <p:spPr>
          <a:xfrm>
            <a:off x="5470941" y="2310972"/>
            <a:ext cx="1209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Train Neural Networks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E225D1-1BE8-8EBF-AF7F-6FCF943880C7}"/>
              </a:ext>
            </a:extLst>
          </p:cNvPr>
          <p:cNvSpPr txBox="1"/>
          <p:nvPr/>
        </p:nvSpPr>
        <p:spPr>
          <a:xfrm>
            <a:off x="6921880" y="2103337"/>
            <a:ext cx="1331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Compare models and evaluate results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5D73DE-CBAA-DD98-9344-C526BB89DDBC}"/>
              </a:ext>
            </a:extLst>
          </p:cNvPr>
          <p:cNvSpPr txBox="1"/>
          <p:nvPr/>
        </p:nvSpPr>
        <p:spPr>
          <a:xfrm>
            <a:off x="945454" y="2404749"/>
            <a:ext cx="1101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ESG Data</a:t>
            </a:r>
          </a:p>
        </p:txBody>
      </p:sp>
      <p:grpSp>
        <p:nvGrpSpPr>
          <p:cNvPr id="43" name="Google Shape;10556;p59">
            <a:extLst>
              <a:ext uri="{FF2B5EF4-FFF2-40B4-BE49-F238E27FC236}">
                <a16:creationId xmlns:a16="http://schemas.microsoft.com/office/drawing/2014/main" id="{EA67818B-FD17-B2D5-FA94-09DA7A54DF79}"/>
              </a:ext>
            </a:extLst>
          </p:cNvPr>
          <p:cNvGrpSpPr/>
          <p:nvPr/>
        </p:nvGrpSpPr>
        <p:grpSpPr>
          <a:xfrm>
            <a:off x="2381562" y="2725235"/>
            <a:ext cx="318231" cy="355470"/>
            <a:chOff x="6219124" y="2902788"/>
            <a:chExt cx="318231" cy="355470"/>
          </a:xfrm>
        </p:grpSpPr>
        <p:sp>
          <p:nvSpPr>
            <p:cNvPr id="44" name="Google Shape;10557;p59">
              <a:extLst>
                <a:ext uri="{FF2B5EF4-FFF2-40B4-BE49-F238E27FC236}">
                  <a16:creationId xmlns:a16="http://schemas.microsoft.com/office/drawing/2014/main" id="{93DC4486-6E73-742C-5CD0-4469E6359137}"/>
                </a:ext>
              </a:extLst>
            </p:cNvPr>
            <p:cNvSpPr/>
            <p:nvPr/>
          </p:nvSpPr>
          <p:spPr>
            <a:xfrm>
              <a:off x="6219124" y="2990994"/>
              <a:ext cx="140353" cy="267263"/>
            </a:xfrm>
            <a:custGeom>
              <a:avLst/>
              <a:gdLst/>
              <a:ahLst/>
              <a:cxnLst/>
              <a:rect l="l" t="t" r="r" b="b"/>
              <a:pathLst>
                <a:path w="4406" h="8390" extrusionOk="0">
                  <a:moveTo>
                    <a:pt x="1303" y="0"/>
                  </a:moveTo>
                  <a:cubicBezTo>
                    <a:pt x="1243" y="0"/>
                    <a:pt x="1178" y="40"/>
                    <a:pt x="1143" y="91"/>
                  </a:cubicBezTo>
                  <a:cubicBezTo>
                    <a:pt x="858" y="686"/>
                    <a:pt x="715" y="1329"/>
                    <a:pt x="715" y="1984"/>
                  </a:cubicBezTo>
                  <a:cubicBezTo>
                    <a:pt x="715" y="2222"/>
                    <a:pt x="774" y="2627"/>
                    <a:pt x="786" y="2758"/>
                  </a:cubicBezTo>
                  <a:lnTo>
                    <a:pt x="191" y="3806"/>
                  </a:lnTo>
                  <a:cubicBezTo>
                    <a:pt x="0" y="4127"/>
                    <a:pt x="143" y="4544"/>
                    <a:pt x="500" y="4699"/>
                  </a:cubicBezTo>
                  <a:lnTo>
                    <a:pt x="1143" y="4961"/>
                  </a:lnTo>
                  <a:lnTo>
                    <a:pt x="1143" y="6104"/>
                  </a:lnTo>
                  <a:cubicBezTo>
                    <a:pt x="1143" y="6628"/>
                    <a:pt x="1572" y="7056"/>
                    <a:pt x="2096" y="7056"/>
                  </a:cubicBezTo>
                  <a:lnTo>
                    <a:pt x="2965" y="7056"/>
                  </a:lnTo>
                  <a:lnTo>
                    <a:pt x="2965" y="8223"/>
                  </a:lnTo>
                  <a:cubicBezTo>
                    <a:pt x="2965" y="8306"/>
                    <a:pt x="3036" y="8390"/>
                    <a:pt x="3120" y="8390"/>
                  </a:cubicBezTo>
                  <a:cubicBezTo>
                    <a:pt x="3215" y="8390"/>
                    <a:pt x="3286" y="8306"/>
                    <a:pt x="3286" y="8223"/>
                  </a:cubicBezTo>
                  <a:lnTo>
                    <a:pt x="3286" y="7044"/>
                  </a:lnTo>
                  <a:cubicBezTo>
                    <a:pt x="3525" y="7032"/>
                    <a:pt x="4001" y="6937"/>
                    <a:pt x="4334" y="6663"/>
                  </a:cubicBezTo>
                  <a:cubicBezTo>
                    <a:pt x="4406" y="6604"/>
                    <a:pt x="4406" y="6497"/>
                    <a:pt x="4346" y="6437"/>
                  </a:cubicBezTo>
                  <a:cubicBezTo>
                    <a:pt x="4320" y="6398"/>
                    <a:pt x="4279" y="6380"/>
                    <a:pt x="4234" y="6380"/>
                  </a:cubicBezTo>
                  <a:cubicBezTo>
                    <a:pt x="4197" y="6380"/>
                    <a:pt x="4157" y="6392"/>
                    <a:pt x="4120" y="6413"/>
                  </a:cubicBezTo>
                  <a:cubicBezTo>
                    <a:pt x="3763" y="6735"/>
                    <a:pt x="3144" y="6735"/>
                    <a:pt x="3132" y="6735"/>
                  </a:cubicBezTo>
                  <a:lnTo>
                    <a:pt x="2096" y="6735"/>
                  </a:lnTo>
                  <a:cubicBezTo>
                    <a:pt x="1762" y="6735"/>
                    <a:pt x="1477" y="6449"/>
                    <a:pt x="1477" y="6104"/>
                  </a:cubicBezTo>
                  <a:lnTo>
                    <a:pt x="1477" y="4854"/>
                  </a:lnTo>
                  <a:cubicBezTo>
                    <a:pt x="1477" y="4782"/>
                    <a:pt x="1429" y="4723"/>
                    <a:pt x="1370" y="4711"/>
                  </a:cubicBezTo>
                  <a:lnTo>
                    <a:pt x="619" y="4389"/>
                  </a:lnTo>
                  <a:cubicBezTo>
                    <a:pt x="465" y="4318"/>
                    <a:pt x="381" y="4127"/>
                    <a:pt x="477" y="3961"/>
                  </a:cubicBezTo>
                  <a:cubicBezTo>
                    <a:pt x="1120" y="2818"/>
                    <a:pt x="1131" y="2865"/>
                    <a:pt x="1120" y="2770"/>
                  </a:cubicBezTo>
                  <a:cubicBezTo>
                    <a:pt x="1120" y="2770"/>
                    <a:pt x="1036" y="2246"/>
                    <a:pt x="1036" y="1984"/>
                  </a:cubicBezTo>
                  <a:cubicBezTo>
                    <a:pt x="1036" y="1377"/>
                    <a:pt x="1179" y="782"/>
                    <a:pt x="1441" y="246"/>
                  </a:cubicBezTo>
                  <a:cubicBezTo>
                    <a:pt x="1489" y="163"/>
                    <a:pt x="1441" y="67"/>
                    <a:pt x="1370" y="20"/>
                  </a:cubicBezTo>
                  <a:cubicBezTo>
                    <a:pt x="1350" y="6"/>
                    <a:pt x="1327" y="0"/>
                    <a:pt x="13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558;p59">
              <a:extLst>
                <a:ext uri="{FF2B5EF4-FFF2-40B4-BE49-F238E27FC236}">
                  <a16:creationId xmlns:a16="http://schemas.microsoft.com/office/drawing/2014/main" id="{7458F2AC-FE7D-24FD-946B-6A7B53F2357A}"/>
                </a:ext>
              </a:extLst>
            </p:cNvPr>
            <p:cNvSpPr/>
            <p:nvPr/>
          </p:nvSpPr>
          <p:spPr>
            <a:xfrm>
              <a:off x="6268054" y="2902788"/>
              <a:ext cx="269302" cy="354705"/>
            </a:xfrm>
            <a:custGeom>
              <a:avLst/>
              <a:gdLst/>
              <a:ahLst/>
              <a:cxnLst/>
              <a:rect l="l" t="t" r="r" b="b"/>
              <a:pathLst>
                <a:path w="8454" h="11135" extrusionOk="0">
                  <a:moveTo>
                    <a:pt x="8246" y="1"/>
                  </a:moveTo>
                  <a:cubicBezTo>
                    <a:pt x="8218" y="1"/>
                    <a:pt x="8187" y="9"/>
                    <a:pt x="8156" y="26"/>
                  </a:cubicBezTo>
                  <a:lnTo>
                    <a:pt x="5930" y="1098"/>
                  </a:lnTo>
                  <a:cubicBezTo>
                    <a:pt x="5192" y="610"/>
                    <a:pt x="4366" y="377"/>
                    <a:pt x="3549" y="377"/>
                  </a:cubicBezTo>
                  <a:cubicBezTo>
                    <a:pt x="2216" y="377"/>
                    <a:pt x="909" y="997"/>
                    <a:pt x="60" y="2134"/>
                  </a:cubicBezTo>
                  <a:cubicBezTo>
                    <a:pt x="0" y="2205"/>
                    <a:pt x="12" y="2312"/>
                    <a:pt x="84" y="2360"/>
                  </a:cubicBezTo>
                  <a:cubicBezTo>
                    <a:pt x="113" y="2385"/>
                    <a:pt x="149" y="2397"/>
                    <a:pt x="185" y="2397"/>
                  </a:cubicBezTo>
                  <a:cubicBezTo>
                    <a:pt x="234" y="2397"/>
                    <a:pt x="282" y="2373"/>
                    <a:pt x="310" y="2324"/>
                  </a:cubicBezTo>
                  <a:cubicBezTo>
                    <a:pt x="1125" y="1233"/>
                    <a:pt x="2334" y="704"/>
                    <a:pt x="3540" y="704"/>
                  </a:cubicBezTo>
                  <a:cubicBezTo>
                    <a:pt x="4255" y="704"/>
                    <a:pt x="4967" y="890"/>
                    <a:pt x="5596" y="1253"/>
                  </a:cubicBezTo>
                  <a:lnTo>
                    <a:pt x="5596" y="1277"/>
                  </a:lnTo>
                  <a:cubicBezTo>
                    <a:pt x="5513" y="1336"/>
                    <a:pt x="5513" y="1396"/>
                    <a:pt x="5513" y="1396"/>
                  </a:cubicBezTo>
                  <a:cubicBezTo>
                    <a:pt x="5513" y="1396"/>
                    <a:pt x="5501" y="1479"/>
                    <a:pt x="5596" y="1538"/>
                  </a:cubicBezTo>
                  <a:lnTo>
                    <a:pt x="6370" y="2050"/>
                  </a:lnTo>
                  <a:lnTo>
                    <a:pt x="4989" y="3253"/>
                  </a:lnTo>
                  <a:cubicBezTo>
                    <a:pt x="4906" y="3324"/>
                    <a:pt x="4906" y="3455"/>
                    <a:pt x="5025" y="3515"/>
                  </a:cubicBezTo>
                  <a:cubicBezTo>
                    <a:pt x="5046" y="3524"/>
                    <a:pt x="5059" y="3531"/>
                    <a:pt x="5082" y="3531"/>
                  </a:cubicBezTo>
                  <a:cubicBezTo>
                    <a:pt x="5175" y="3531"/>
                    <a:pt x="5438" y="3414"/>
                    <a:pt x="7120" y="2860"/>
                  </a:cubicBezTo>
                  <a:lnTo>
                    <a:pt x="7120" y="2860"/>
                  </a:lnTo>
                  <a:cubicBezTo>
                    <a:pt x="7989" y="4515"/>
                    <a:pt x="7632" y="6611"/>
                    <a:pt x="6108" y="7849"/>
                  </a:cubicBezTo>
                  <a:cubicBezTo>
                    <a:pt x="5775" y="8135"/>
                    <a:pt x="5584" y="8551"/>
                    <a:pt x="5584" y="8992"/>
                  </a:cubicBezTo>
                  <a:lnTo>
                    <a:pt x="5584" y="10980"/>
                  </a:lnTo>
                  <a:cubicBezTo>
                    <a:pt x="5584" y="11063"/>
                    <a:pt x="5656" y="11135"/>
                    <a:pt x="5739" y="11135"/>
                  </a:cubicBezTo>
                  <a:cubicBezTo>
                    <a:pt x="5834" y="11135"/>
                    <a:pt x="5906" y="11063"/>
                    <a:pt x="5906" y="10980"/>
                  </a:cubicBezTo>
                  <a:lnTo>
                    <a:pt x="5906" y="8992"/>
                  </a:lnTo>
                  <a:cubicBezTo>
                    <a:pt x="5906" y="8635"/>
                    <a:pt x="6049" y="8313"/>
                    <a:pt x="6322" y="8099"/>
                  </a:cubicBezTo>
                  <a:cubicBezTo>
                    <a:pt x="7870" y="6825"/>
                    <a:pt x="8394" y="4634"/>
                    <a:pt x="7442" y="2765"/>
                  </a:cubicBezTo>
                  <a:lnTo>
                    <a:pt x="8347" y="2467"/>
                  </a:lnTo>
                  <a:cubicBezTo>
                    <a:pt x="8406" y="2443"/>
                    <a:pt x="8454" y="2384"/>
                    <a:pt x="8454" y="2324"/>
                  </a:cubicBezTo>
                  <a:cubicBezTo>
                    <a:pt x="8454" y="2265"/>
                    <a:pt x="8418" y="2205"/>
                    <a:pt x="8382" y="2181"/>
                  </a:cubicBezTo>
                  <a:lnTo>
                    <a:pt x="8085" y="1955"/>
                  </a:lnTo>
                  <a:cubicBezTo>
                    <a:pt x="8050" y="1930"/>
                    <a:pt x="8013" y="1918"/>
                    <a:pt x="7979" y="1918"/>
                  </a:cubicBezTo>
                  <a:cubicBezTo>
                    <a:pt x="7930" y="1918"/>
                    <a:pt x="7886" y="1942"/>
                    <a:pt x="7858" y="1991"/>
                  </a:cubicBezTo>
                  <a:cubicBezTo>
                    <a:pt x="7799" y="2062"/>
                    <a:pt x="7811" y="2170"/>
                    <a:pt x="7882" y="2205"/>
                  </a:cubicBezTo>
                  <a:lnTo>
                    <a:pt x="7930" y="2241"/>
                  </a:lnTo>
                  <a:lnTo>
                    <a:pt x="7144" y="2503"/>
                  </a:lnTo>
                  <a:lnTo>
                    <a:pt x="5822" y="2955"/>
                  </a:lnTo>
                  <a:lnTo>
                    <a:pt x="5822" y="2955"/>
                  </a:lnTo>
                  <a:lnTo>
                    <a:pt x="6751" y="2134"/>
                  </a:lnTo>
                  <a:cubicBezTo>
                    <a:pt x="6834" y="2062"/>
                    <a:pt x="6834" y="1931"/>
                    <a:pt x="6739" y="1872"/>
                  </a:cubicBezTo>
                  <a:lnTo>
                    <a:pt x="6025" y="1408"/>
                  </a:lnTo>
                  <a:lnTo>
                    <a:pt x="7692" y="598"/>
                  </a:lnTo>
                  <a:lnTo>
                    <a:pt x="7692" y="598"/>
                  </a:lnTo>
                  <a:cubicBezTo>
                    <a:pt x="7096" y="1419"/>
                    <a:pt x="7037" y="1408"/>
                    <a:pt x="7049" y="1527"/>
                  </a:cubicBezTo>
                  <a:cubicBezTo>
                    <a:pt x="7073" y="1634"/>
                    <a:pt x="7156" y="1658"/>
                    <a:pt x="7323" y="1777"/>
                  </a:cubicBezTo>
                  <a:cubicBezTo>
                    <a:pt x="7353" y="1802"/>
                    <a:pt x="7391" y="1815"/>
                    <a:pt x="7428" y="1815"/>
                  </a:cubicBezTo>
                  <a:cubicBezTo>
                    <a:pt x="7476" y="1815"/>
                    <a:pt x="7522" y="1793"/>
                    <a:pt x="7549" y="1753"/>
                  </a:cubicBezTo>
                  <a:cubicBezTo>
                    <a:pt x="7608" y="1669"/>
                    <a:pt x="7585" y="1574"/>
                    <a:pt x="7513" y="1527"/>
                  </a:cubicBezTo>
                  <a:lnTo>
                    <a:pt x="7454" y="1479"/>
                  </a:lnTo>
                  <a:lnTo>
                    <a:pt x="8358" y="265"/>
                  </a:lnTo>
                  <a:cubicBezTo>
                    <a:pt x="8446" y="148"/>
                    <a:pt x="8367" y="1"/>
                    <a:pt x="82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559;p59">
              <a:extLst>
                <a:ext uri="{FF2B5EF4-FFF2-40B4-BE49-F238E27FC236}">
                  <a16:creationId xmlns:a16="http://schemas.microsoft.com/office/drawing/2014/main" id="{89B0FCB0-6038-D7C1-7D66-FAE0F1229426}"/>
                </a:ext>
              </a:extLst>
            </p:cNvPr>
            <p:cNvSpPr/>
            <p:nvPr/>
          </p:nvSpPr>
          <p:spPr>
            <a:xfrm>
              <a:off x="6407993" y="2995773"/>
              <a:ext cx="31505" cy="37207"/>
            </a:xfrm>
            <a:custGeom>
              <a:avLst/>
              <a:gdLst/>
              <a:ahLst/>
              <a:cxnLst/>
              <a:rect l="l" t="t" r="r" b="b"/>
              <a:pathLst>
                <a:path w="989" h="1168" extrusionOk="0">
                  <a:moveTo>
                    <a:pt x="179" y="1"/>
                  </a:moveTo>
                  <a:cubicBezTo>
                    <a:pt x="84" y="1"/>
                    <a:pt x="13" y="84"/>
                    <a:pt x="13" y="167"/>
                  </a:cubicBezTo>
                  <a:cubicBezTo>
                    <a:pt x="1" y="763"/>
                    <a:pt x="263" y="1120"/>
                    <a:pt x="798" y="1167"/>
                  </a:cubicBezTo>
                  <a:cubicBezTo>
                    <a:pt x="894" y="1167"/>
                    <a:pt x="965" y="1108"/>
                    <a:pt x="977" y="1013"/>
                  </a:cubicBezTo>
                  <a:cubicBezTo>
                    <a:pt x="989" y="905"/>
                    <a:pt x="917" y="822"/>
                    <a:pt x="834" y="822"/>
                  </a:cubicBezTo>
                  <a:cubicBezTo>
                    <a:pt x="596" y="810"/>
                    <a:pt x="322" y="703"/>
                    <a:pt x="334" y="167"/>
                  </a:cubicBezTo>
                  <a:cubicBezTo>
                    <a:pt x="334" y="84"/>
                    <a:pt x="263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1271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BA3BB-7DD4-3A42-1829-80AC49666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BBBF0E-8E98-EC72-7EB8-8EC60984B239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Data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D32F089-3BE8-47B4-ACE6-7301916B76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0571490"/>
              </p:ext>
            </p:extLst>
          </p:nvPr>
        </p:nvGraphicFramePr>
        <p:xfrm>
          <a:off x="113933" y="2996820"/>
          <a:ext cx="3228485" cy="1837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E7D30491-742C-8C02-C74F-BD6A2940BA4C}"/>
              </a:ext>
            </a:extLst>
          </p:cNvPr>
          <p:cNvGrpSpPr/>
          <p:nvPr/>
        </p:nvGrpSpPr>
        <p:grpSpPr>
          <a:xfrm>
            <a:off x="671834" y="1247114"/>
            <a:ext cx="2336721" cy="1219757"/>
            <a:chOff x="671834" y="1247114"/>
            <a:chExt cx="2336721" cy="12197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0171C0-B8F9-0729-B141-50802B0D3571}"/>
                </a:ext>
              </a:extLst>
            </p:cNvPr>
            <p:cNvSpPr txBox="1"/>
            <p:nvPr/>
          </p:nvSpPr>
          <p:spPr>
            <a:xfrm>
              <a:off x="1160436" y="1288484"/>
              <a:ext cx="184811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2013-2023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i="0" dirty="0">
                  <a:solidFill>
                    <a:srgbClr val="E3E3E3"/>
                  </a:solidFill>
                  <a:effectLst/>
                  <a:latin typeface="+mj-lt"/>
                </a:rPr>
                <a:t>40,000+</a:t>
              </a:r>
              <a:r>
                <a:rPr lang="en-US" dirty="0">
                  <a:solidFill>
                    <a:schemeClr val="bg1"/>
                  </a:solidFill>
                </a:rPr>
                <a:t>samples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25 Features</a:t>
              </a:r>
            </a:p>
          </p:txBody>
        </p:sp>
        <p:grpSp>
          <p:nvGrpSpPr>
            <p:cNvPr id="15" name="Google Shape;10763;p60">
              <a:extLst>
                <a:ext uri="{FF2B5EF4-FFF2-40B4-BE49-F238E27FC236}">
                  <a16:creationId xmlns:a16="http://schemas.microsoft.com/office/drawing/2014/main" id="{C7AF72FE-ED42-1A9E-907C-21F7FD063DE5}"/>
                </a:ext>
              </a:extLst>
            </p:cNvPr>
            <p:cNvGrpSpPr/>
            <p:nvPr/>
          </p:nvGrpSpPr>
          <p:grpSpPr>
            <a:xfrm>
              <a:off x="671834" y="1247114"/>
              <a:ext cx="361636" cy="362183"/>
              <a:chOff x="6259175" y="1559008"/>
              <a:chExt cx="271743" cy="272093"/>
            </a:xfrm>
          </p:grpSpPr>
          <p:sp>
            <p:nvSpPr>
              <p:cNvPr id="17" name="Google Shape;10764;p60">
                <a:extLst>
                  <a:ext uri="{FF2B5EF4-FFF2-40B4-BE49-F238E27FC236}">
                    <a16:creationId xmlns:a16="http://schemas.microsoft.com/office/drawing/2014/main" id="{70174968-1678-F446-6397-68BF5AC7EF92}"/>
                  </a:ext>
                </a:extLst>
              </p:cNvPr>
              <p:cNvSpPr/>
              <p:nvPr/>
            </p:nvSpPr>
            <p:spPr>
              <a:xfrm>
                <a:off x="6259175" y="1559008"/>
                <a:ext cx="271743" cy="272093"/>
              </a:xfrm>
              <a:custGeom>
                <a:avLst/>
                <a:gdLst/>
                <a:ahLst/>
                <a:cxnLst/>
                <a:rect l="l" t="t" r="r" b="b"/>
                <a:pathLst>
                  <a:path w="8538" h="8549" extrusionOk="0">
                    <a:moveTo>
                      <a:pt x="4263" y="0"/>
                    </a:moveTo>
                    <a:cubicBezTo>
                      <a:pt x="3120" y="0"/>
                      <a:pt x="2049" y="453"/>
                      <a:pt x="1251" y="1250"/>
                    </a:cubicBezTo>
                    <a:cubicBezTo>
                      <a:pt x="441" y="2060"/>
                      <a:pt x="1" y="3131"/>
                      <a:pt x="1" y="4274"/>
                    </a:cubicBezTo>
                    <a:cubicBezTo>
                      <a:pt x="1" y="5417"/>
                      <a:pt x="441" y="6489"/>
                      <a:pt x="1251" y="7299"/>
                    </a:cubicBezTo>
                    <a:cubicBezTo>
                      <a:pt x="2049" y="8096"/>
                      <a:pt x="3120" y="8549"/>
                      <a:pt x="4263" y="8549"/>
                    </a:cubicBezTo>
                    <a:cubicBezTo>
                      <a:pt x="5418" y="8549"/>
                      <a:pt x="6490" y="8096"/>
                      <a:pt x="7287" y="7299"/>
                    </a:cubicBezTo>
                    <a:cubicBezTo>
                      <a:pt x="8097" y="6489"/>
                      <a:pt x="8537" y="5417"/>
                      <a:pt x="8537" y="4274"/>
                    </a:cubicBezTo>
                    <a:cubicBezTo>
                      <a:pt x="8526" y="4179"/>
                      <a:pt x="8526" y="4108"/>
                      <a:pt x="8526" y="4036"/>
                    </a:cubicBezTo>
                    <a:cubicBezTo>
                      <a:pt x="8526" y="3965"/>
                      <a:pt x="8466" y="3917"/>
                      <a:pt x="8383" y="3917"/>
                    </a:cubicBezTo>
                    <a:cubicBezTo>
                      <a:pt x="8311" y="3917"/>
                      <a:pt x="8276" y="3977"/>
                      <a:pt x="8276" y="4048"/>
                    </a:cubicBezTo>
                    <a:lnTo>
                      <a:pt x="8276" y="4274"/>
                    </a:lnTo>
                    <a:cubicBezTo>
                      <a:pt x="8276" y="5346"/>
                      <a:pt x="7859" y="6358"/>
                      <a:pt x="7097" y="7120"/>
                    </a:cubicBezTo>
                    <a:cubicBezTo>
                      <a:pt x="6335" y="7882"/>
                      <a:pt x="5323" y="8287"/>
                      <a:pt x="4251" y="8287"/>
                    </a:cubicBezTo>
                    <a:cubicBezTo>
                      <a:pt x="3180" y="8287"/>
                      <a:pt x="2168" y="7870"/>
                      <a:pt x="1406" y="7120"/>
                    </a:cubicBezTo>
                    <a:cubicBezTo>
                      <a:pt x="656" y="6358"/>
                      <a:pt x="239" y="5346"/>
                      <a:pt x="239" y="4274"/>
                    </a:cubicBezTo>
                    <a:cubicBezTo>
                      <a:pt x="239" y="3203"/>
                      <a:pt x="644" y="2191"/>
                      <a:pt x="1406" y="1429"/>
                    </a:cubicBezTo>
                    <a:cubicBezTo>
                      <a:pt x="2168" y="667"/>
                      <a:pt x="3180" y="250"/>
                      <a:pt x="4251" y="250"/>
                    </a:cubicBezTo>
                    <a:cubicBezTo>
                      <a:pt x="5204" y="250"/>
                      <a:pt x="6121" y="595"/>
                      <a:pt x="6847" y="1203"/>
                    </a:cubicBezTo>
                    <a:cubicBezTo>
                      <a:pt x="7561" y="1822"/>
                      <a:pt x="8049" y="2655"/>
                      <a:pt x="8216" y="3560"/>
                    </a:cubicBezTo>
                    <a:cubicBezTo>
                      <a:pt x="8227" y="3624"/>
                      <a:pt x="8276" y="3669"/>
                      <a:pt x="8337" y="3669"/>
                    </a:cubicBezTo>
                    <a:cubicBezTo>
                      <a:pt x="8344" y="3669"/>
                      <a:pt x="8352" y="3668"/>
                      <a:pt x="8359" y="3667"/>
                    </a:cubicBezTo>
                    <a:cubicBezTo>
                      <a:pt x="8430" y="3643"/>
                      <a:pt x="8478" y="3584"/>
                      <a:pt x="8466" y="3512"/>
                    </a:cubicBezTo>
                    <a:cubicBezTo>
                      <a:pt x="8287" y="2548"/>
                      <a:pt x="7775" y="1655"/>
                      <a:pt x="7025" y="1012"/>
                    </a:cubicBezTo>
                    <a:cubicBezTo>
                      <a:pt x="6251" y="357"/>
                      <a:pt x="5275" y="0"/>
                      <a:pt x="4263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0765;p60">
                <a:extLst>
                  <a:ext uri="{FF2B5EF4-FFF2-40B4-BE49-F238E27FC236}">
                    <a16:creationId xmlns:a16="http://schemas.microsoft.com/office/drawing/2014/main" id="{78F881A1-F6C4-0B60-235B-57028AE527D4}"/>
                  </a:ext>
                </a:extLst>
              </p:cNvPr>
              <p:cNvSpPr/>
              <p:nvPr/>
            </p:nvSpPr>
            <p:spPr>
              <a:xfrm>
                <a:off x="6278145" y="1577946"/>
                <a:ext cx="231927" cy="232309"/>
              </a:xfrm>
              <a:custGeom>
                <a:avLst/>
                <a:gdLst/>
                <a:ahLst/>
                <a:cxnLst/>
                <a:rect l="l" t="t" r="r" b="b"/>
                <a:pathLst>
                  <a:path w="7287" h="7299" extrusionOk="0">
                    <a:moveTo>
                      <a:pt x="3643" y="0"/>
                    </a:moveTo>
                    <a:cubicBezTo>
                      <a:pt x="3119" y="0"/>
                      <a:pt x="2631" y="108"/>
                      <a:pt x="2155" y="322"/>
                    </a:cubicBezTo>
                    <a:cubicBezTo>
                      <a:pt x="1703" y="524"/>
                      <a:pt x="1310" y="810"/>
                      <a:pt x="964" y="1179"/>
                    </a:cubicBezTo>
                    <a:cubicBezTo>
                      <a:pt x="917" y="1227"/>
                      <a:pt x="917" y="1310"/>
                      <a:pt x="964" y="1358"/>
                    </a:cubicBezTo>
                    <a:cubicBezTo>
                      <a:pt x="988" y="1382"/>
                      <a:pt x="1021" y="1393"/>
                      <a:pt x="1054" y="1393"/>
                    </a:cubicBezTo>
                    <a:cubicBezTo>
                      <a:pt x="1086" y="1393"/>
                      <a:pt x="1119" y="1382"/>
                      <a:pt x="1143" y="1358"/>
                    </a:cubicBezTo>
                    <a:cubicBezTo>
                      <a:pt x="1453" y="1012"/>
                      <a:pt x="1822" y="750"/>
                      <a:pt x="2262" y="560"/>
                    </a:cubicBezTo>
                    <a:cubicBezTo>
                      <a:pt x="2691" y="358"/>
                      <a:pt x="3167" y="262"/>
                      <a:pt x="3643" y="262"/>
                    </a:cubicBezTo>
                    <a:cubicBezTo>
                      <a:pt x="5513" y="262"/>
                      <a:pt x="7037" y="1774"/>
                      <a:pt x="7037" y="3656"/>
                    </a:cubicBezTo>
                    <a:cubicBezTo>
                      <a:pt x="7037" y="5525"/>
                      <a:pt x="5513" y="7049"/>
                      <a:pt x="3643" y="7049"/>
                    </a:cubicBezTo>
                    <a:cubicBezTo>
                      <a:pt x="1762" y="7049"/>
                      <a:pt x="250" y="5525"/>
                      <a:pt x="250" y="3656"/>
                    </a:cubicBezTo>
                    <a:cubicBezTo>
                      <a:pt x="250" y="2977"/>
                      <a:pt x="441" y="2322"/>
                      <a:pt x="810" y="1774"/>
                    </a:cubicBezTo>
                    <a:cubicBezTo>
                      <a:pt x="857" y="1727"/>
                      <a:pt x="845" y="1655"/>
                      <a:pt x="786" y="1608"/>
                    </a:cubicBezTo>
                    <a:cubicBezTo>
                      <a:pt x="766" y="1596"/>
                      <a:pt x="743" y="1591"/>
                      <a:pt x="721" y="1591"/>
                    </a:cubicBezTo>
                    <a:cubicBezTo>
                      <a:pt x="676" y="1591"/>
                      <a:pt x="631" y="1612"/>
                      <a:pt x="607" y="1643"/>
                    </a:cubicBezTo>
                    <a:cubicBezTo>
                      <a:pt x="202" y="2239"/>
                      <a:pt x="0" y="2941"/>
                      <a:pt x="0" y="3656"/>
                    </a:cubicBezTo>
                    <a:cubicBezTo>
                      <a:pt x="0" y="4632"/>
                      <a:pt x="381" y="5537"/>
                      <a:pt x="1072" y="6227"/>
                    </a:cubicBezTo>
                    <a:cubicBezTo>
                      <a:pt x="1750" y="6906"/>
                      <a:pt x="2679" y="7299"/>
                      <a:pt x="3643" y="7299"/>
                    </a:cubicBezTo>
                    <a:cubicBezTo>
                      <a:pt x="4620" y="7299"/>
                      <a:pt x="5536" y="6906"/>
                      <a:pt x="6215" y="6227"/>
                    </a:cubicBezTo>
                    <a:cubicBezTo>
                      <a:pt x="6894" y="5537"/>
                      <a:pt x="7287" y="4620"/>
                      <a:pt x="7287" y="3656"/>
                    </a:cubicBezTo>
                    <a:cubicBezTo>
                      <a:pt x="7287" y="2679"/>
                      <a:pt x="6906" y="1763"/>
                      <a:pt x="6215" y="1072"/>
                    </a:cubicBezTo>
                    <a:cubicBezTo>
                      <a:pt x="5536" y="393"/>
                      <a:pt x="4608" y="0"/>
                      <a:pt x="3643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0766;p60">
                <a:extLst>
                  <a:ext uri="{FF2B5EF4-FFF2-40B4-BE49-F238E27FC236}">
                    <a16:creationId xmlns:a16="http://schemas.microsoft.com/office/drawing/2014/main" id="{1DE22D21-9180-35B5-E3B3-A8C3E560089A}"/>
                  </a:ext>
                </a:extLst>
              </p:cNvPr>
              <p:cNvSpPr/>
              <p:nvPr/>
            </p:nvSpPr>
            <p:spPr>
              <a:xfrm>
                <a:off x="6297846" y="1690870"/>
                <a:ext cx="13272" cy="7607"/>
              </a:xfrm>
              <a:custGeom>
                <a:avLst/>
                <a:gdLst/>
                <a:ahLst/>
                <a:cxnLst/>
                <a:rect l="l" t="t" r="r" b="b"/>
                <a:pathLst>
                  <a:path w="417" h="239" extrusionOk="0">
                    <a:moveTo>
                      <a:pt x="119" y="0"/>
                    </a:moveTo>
                    <a:cubicBezTo>
                      <a:pt x="48" y="0"/>
                      <a:pt x="0" y="36"/>
                      <a:pt x="0" y="120"/>
                    </a:cubicBezTo>
                    <a:cubicBezTo>
                      <a:pt x="0" y="191"/>
                      <a:pt x="60" y="239"/>
                      <a:pt x="119" y="239"/>
                    </a:cubicBezTo>
                    <a:lnTo>
                      <a:pt x="298" y="239"/>
                    </a:lnTo>
                    <a:cubicBezTo>
                      <a:pt x="369" y="239"/>
                      <a:pt x="417" y="179"/>
                      <a:pt x="417" y="120"/>
                    </a:cubicBezTo>
                    <a:cubicBezTo>
                      <a:pt x="417" y="60"/>
                      <a:pt x="357" y="0"/>
                      <a:pt x="298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0767;p60">
                <a:extLst>
                  <a:ext uri="{FF2B5EF4-FFF2-40B4-BE49-F238E27FC236}">
                    <a16:creationId xmlns:a16="http://schemas.microsoft.com/office/drawing/2014/main" id="{5326941E-7ABD-1636-D953-3D3D7B2B533C}"/>
                  </a:ext>
                </a:extLst>
              </p:cNvPr>
              <p:cNvSpPr/>
              <p:nvPr/>
            </p:nvSpPr>
            <p:spPr>
              <a:xfrm>
                <a:off x="6390687" y="1598029"/>
                <a:ext cx="100448" cy="100448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3156" extrusionOk="0">
                    <a:moveTo>
                      <a:pt x="119" y="0"/>
                    </a:moveTo>
                    <a:cubicBezTo>
                      <a:pt x="60" y="0"/>
                      <a:pt x="0" y="60"/>
                      <a:pt x="0" y="119"/>
                    </a:cubicBezTo>
                    <a:lnTo>
                      <a:pt x="0" y="3037"/>
                    </a:lnTo>
                    <a:cubicBezTo>
                      <a:pt x="0" y="3108"/>
                      <a:pt x="60" y="3156"/>
                      <a:pt x="119" y="3156"/>
                    </a:cubicBezTo>
                    <a:lnTo>
                      <a:pt x="3036" y="3156"/>
                    </a:lnTo>
                    <a:cubicBezTo>
                      <a:pt x="3108" y="3156"/>
                      <a:pt x="3155" y="3096"/>
                      <a:pt x="3155" y="3037"/>
                    </a:cubicBezTo>
                    <a:cubicBezTo>
                      <a:pt x="3155" y="2977"/>
                      <a:pt x="3096" y="2917"/>
                      <a:pt x="3036" y="2917"/>
                    </a:cubicBezTo>
                    <a:lnTo>
                      <a:pt x="250" y="2917"/>
                    </a:lnTo>
                    <a:lnTo>
                      <a:pt x="250" y="119"/>
                    </a:lnTo>
                    <a:lnTo>
                      <a:pt x="238" y="119"/>
                    </a:lnTo>
                    <a:cubicBezTo>
                      <a:pt x="238" y="48"/>
                      <a:pt x="179" y="0"/>
                      <a:pt x="11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0768;p60">
                <a:extLst>
                  <a:ext uri="{FF2B5EF4-FFF2-40B4-BE49-F238E27FC236}">
                    <a16:creationId xmlns:a16="http://schemas.microsoft.com/office/drawing/2014/main" id="{18524392-8768-33EE-E06E-56A2F14B0818}"/>
                  </a:ext>
                </a:extLst>
              </p:cNvPr>
              <p:cNvSpPr/>
              <p:nvPr/>
            </p:nvSpPr>
            <p:spPr>
              <a:xfrm>
                <a:off x="6390305" y="1778013"/>
                <a:ext cx="7607" cy="13304"/>
              </a:xfrm>
              <a:custGeom>
                <a:avLst/>
                <a:gdLst/>
                <a:ahLst/>
                <a:cxnLst/>
                <a:rect l="l" t="t" r="r" b="b"/>
                <a:pathLst>
                  <a:path w="239" h="418" extrusionOk="0">
                    <a:moveTo>
                      <a:pt x="119" y="1"/>
                    </a:moveTo>
                    <a:cubicBezTo>
                      <a:pt x="60" y="1"/>
                      <a:pt x="0" y="60"/>
                      <a:pt x="0" y="120"/>
                    </a:cubicBezTo>
                    <a:lnTo>
                      <a:pt x="0" y="299"/>
                    </a:lnTo>
                    <a:cubicBezTo>
                      <a:pt x="0" y="370"/>
                      <a:pt x="60" y="418"/>
                      <a:pt x="119" y="418"/>
                    </a:cubicBezTo>
                    <a:cubicBezTo>
                      <a:pt x="179" y="418"/>
                      <a:pt x="238" y="358"/>
                      <a:pt x="238" y="299"/>
                    </a:cubicBezTo>
                    <a:lnTo>
                      <a:pt x="238" y="120"/>
                    </a:lnTo>
                    <a:cubicBezTo>
                      <a:pt x="238" y="49"/>
                      <a:pt x="179" y="1"/>
                      <a:pt x="119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0769;p60">
                <a:extLst>
                  <a:ext uri="{FF2B5EF4-FFF2-40B4-BE49-F238E27FC236}">
                    <a16:creationId xmlns:a16="http://schemas.microsoft.com/office/drawing/2014/main" id="{B9FF5EE4-C331-E77A-0231-82DE4BDC1F94}"/>
                  </a:ext>
                </a:extLst>
              </p:cNvPr>
              <p:cNvSpPr/>
              <p:nvPr/>
            </p:nvSpPr>
            <p:spPr>
              <a:xfrm>
                <a:off x="6324358" y="1624923"/>
                <a:ext cx="12922" cy="11776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70" extrusionOk="0">
                    <a:moveTo>
                      <a:pt x="133" y="1"/>
                    </a:moveTo>
                    <a:cubicBezTo>
                      <a:pt x="99" y="1"/>
                      <a:pt x="66" y="13"/>
                      <a:pt x="48" y="36"/>
                    </a:cubicBezTo>
                    <a:cubicBezTo>
                      <a:pt x="1" y="72"/>
                      <a:pt x="1" y="167"/>
                      <a:pt x="48" y="215"/>
                    </a:cubicBezTo>
                    <a:lnTo>
                      <a:pt x="179" y="346"/>
                    </a:lnTo>
                    <a:cubicBezTo>
                      <a:pt x="215" y="370"/>
                      <a:pt x="239" y="370"/>
                      <a:pt x="274" y="370"/>
                    </a:cubicBezTo>
                    <a:cubicBezTo>
                      <a:pt x="298" y="370"/>
                      <a:pt x="334" y="358"/>
                      <a:pt x="358" y="346"/>
                    </a:cubicBezTo>
                    <a:cubicBezTo>
                      <a:pt x="405" y="298"/>
                      <a:pt x="405" y="215"/>
                      <a:pt x="358" y="167"/>
                    </a:cubicBezTo>
                    <a:lnTo>
                      <a:pt x="227" y="36"/>
                    </a:lnTo>
                    <a:cubicBezTo>
                      <a:pt x="203" y="13"/>
                      <a:pt x="167" y="1"/>
                      <a:pt x="133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0770;p60">
                <a:extLst>
                  <a:ext uri="{FF2B5EF4-FFF2-40B4-BE49-F238E27FC236}">
                    <a16:creationId xmlns:a16="http://schemas.microsoft.com/office/drawing/2014/main" id="{793B16A3-52B3-4D64-357D-CB5F7EDEA669}"/>
                  </a:ext>
                </a:extLst>
              </p:cNvPr>
              <p:cNvSpPr/>
              <p:nvPr/>
            </p:nvSpPr>
            <p:spPr>
              <a:xfrm>
                <a:off x="6451700" y="1752265"/>
                <a:ext cx="12890" cy="11776"/>
              </a:xfrm>
              <a:custGeom>
                <a:avLst/>
                <a:gdLst/>
                <a:ahLst/>
                <a:cxnLst/>
                <a:rect l="l" t="t" r="r" b="b"/>
                <a:pathLst>
                  <a:path w="405" h="370" extrusionOk="0">
                    <a:moveTo>
                      <a:pt x="133" y="0"/>
                    </a:moveTo>
                    <a:cubicBezTo>
                      <a:pt x="101" y="0"/>
                      <a:pt x="72" y="12"/>
                      <a:pt x="48" y="36"/>
                    </a:cubicBezTo>
                    <a:cubicBezTo>
                      <a:pt x="0" y="84"/>
                      <a:pt x="0" y="167"/>
                      <a:pt x="48" y="215"/>
                    </a:cubicBezTo>
                    <a:lnTo>
                      <a:pt x="179" y="346"/>
                    </a:lnTo>
                    <a:cubicBezTo>
                      <a:pt x="214" y="369"/>
                      <a:pt x="238" y="369"/>
                      <a:pt x="274" y="369"/>
                    </a:cubicBezTo>
                    <a:cubicBezTo>
                      <a:pt x="298" y="369"/>
                      <a:pt x="333" y="357"/>
                      <a:pt x="357" y="346"/>
                    </a:cubicBezTo>
                    <a:cubicBezTo>
                      <a:pt x="405" y="298"/>
                      <a:pt x="405" y="215"/>
                      <a:pt x="357" y="167"/>
                    </a:cubicBezTo>
                    <a:lnTo>
                      <a:pt x="226" y="36"/>
                    </a:lnTo>
                    <a:cubicBezTo>
                      <a:pt x="197" y="12"/>
                      <a:pt x="164" y="0"/>
                      <a:pt x="133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0771;p60">
                <a:extLst>
                  <a:ext uri="{FF2B5EF4-FFF2-40B4-BE49-F238E27FC236}">
                    <a16:creationId xmlns:a16="http://schemas.microsoft.com/office/drawing/2014/main" id="{AD3E22BD-FB25-411B-D890-452FCD8D1CAA}"/>
                  </a:ext>
                </a:extLst>
              </p:cNvPr>
              <p:cNvSpPr/>
              <p:nvPr/>
            </p:nvSpPr>
            <p:spPr>
              <a:xfrm>
                <a:off x="6451700" y="1624923"/>
                <a:ext cx="12890" cy="11776"/>
              </a:xfrm>
              <a:custGeom>
                <a:avLst/>
                <a:gdLst/>
                <a:ahLst/>
                <a:cxnLst/>
                <a:rect l="l" t="t" r="r" b="b"/>
                <a:pathLst>
                  <a:path w="405" h="370" extrusionOk="0">
                    <a:moveTo>
                      <a:pt x="272" y="1"/>
                    </a:moveTo>
                    <a:cubicBezTo>
                      <a:pt x="238" y="1"/>
                      <a:pt x="202" y="13"/>
                      <a:pt x="179" y="36"/>
                    </a:cubicBezTo>
                    <a:lnTo>
                      <a:pt x="48" y="167"/>
                    </a:lnTo>
                    <a:cubicBezTo>
                      <a:pt x="0" y="215"/>
                      <a:pt x="0" y="298"/>
                      <a:pt x="48" y="346"/>
                    </a:cubicBezTo>
                    <a:cubicBezTo>
                      <a:pt x="83" y="370"/>
                      <a:pt x="107" y="370"/>
                      <a:pt x="143" y="370"/>
                    </a:cubicBezTo>
                    <a:cubicBezTo>
                      <a:pt x="167" y="370"/>
                      <a:pt x="202" y="370"/>
                      <a:pt x="226" y="346"/>
                    </a:cubicBezTo>
                    <a:lnTo>
                      <a:pt x="357" y="215"/>
                    </a:lnTo>
                    <a:cubicBezTo>
                      <a:pt x="405" y="167"/>
                      <a:pt x="405" y="72"/>
                      <a:pt x="357" y="36"/>
                    </a:cubicBezTo>
                    <a:cubicBezTo>
                      <a:pt x="339" y="13"/>
                      <a:pt x="307" y="1"/>
                      <a:pt x="27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0772;p60">
                <a:extLst>
                  <a:ext uri="{FF2B5EF4-FFF2-40B4-BE49-F238E27FC236}">
                    <a16:creationId xmlns:a16="http://schemas.microsoft.com/office/drawing/2014/main" id="{AB913666-2DCE-2ACE-E84B-C1D82C86FA1E}"/>
                  </a:ext>
                </a:extLst>
              </p:cNvPr>
              <p:cNvSpPr/>
              <p:nvPr/>
            </p:nvSpPr>
            <p:spPr>
              <a:xfrm>
                <a:off x="6324358" y="1751883"/>
                <a:ext cx="12922" cy="11776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70" extrusionOk="0">
                    <a:moveTo>
                      <a:pt x="268" y="0"/>
                    </a:moveTo>
                    <a:cubicBezTo>
                      <a:pt x="236" y="0"/>
                      <a:pt x="203" y="12"/>
                      <a:pt x="179" y="36"/>
                    </a:cubicBezTo>
                    <a:lnTo>
                      <a:pt x="48" y="167"/>
                    </a:lnTo>
                    <a:cubicBezTo>
                      <a:pt x="1" y="227"/>
                      <a:pt x="1" y="298"/>
                      <a:pt x="48" y="346"/>
                    </a:cubicBezTo>
                    <a:cubicBezTo>
                      <a:pt x="72" y="369"/>
                      <a:pt x="108" y="369"/>
                      <a:pt x="132" y="369"/>
                    </a:cubicBezTo>
                    <a:cubicBezTo>
                      <a:pt x="167" y="369"/>
                      <a:pt x="191" y="358"/>
                      <a:pt x="227" y="346"/>
                    </a:cubicBezTo>
                    <a:lnTo>
                      <a:pt x="358" y="215"/>
                    </a:lnTo>
                    <a:cubicBezTo>
                      <a:pt x="405" y="167"/>
                      <a:pt x="405" y="72"/>
                      <a:pt x="358" y="36"/>
                    </a:cubicBezTo>
                    <a:cubicBezTo>
                      <a:pt x="334" y="12"/>
                      <a:pt x="301" y="0"/>
                      <a:pt x="268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0773;p60">
                <a:extLst>
                  <a:ext uri="{FF2B5EF4-FFF2-40B4-BE49-F238E27FC236}">
                    <a16:creationId xmlns:a16="http://schemas.microsoft.com/office/drawing/2014/main" id="{FD307518-0EF8-9AE8-E1DB-F05431338B2C}"/>
                  </a:ext>
                </a:extLst>
              </p:cNvPr>
              <p:cNvSpPr/>
              <p:nvPr/>
            </p:nvSpPr>
            <p:spPr>
              <a:xfrm>
                <a:off x="6304657" y="1653823"/>
                <a:ext cx="14036" cy="10567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2" extrusionOk="0">
                    <a:moveTo>
                      <a:pt x="143" y="0"/>
                    </a:moveTo>
                    <a:cubicBezTo>
                      <a:pt x="97" y="0"/>
                      <a:pt x="51" y="25"/>
                      <a:pt x="24" y="69"/>
                    </a:cubicBezTo>
                    <a:cubicBezTo>
                      <a:pt x="0" y="129"/>
                      <a:pt x="24" y="212"/>
                      <a:pt x="84" y="236"/>
                    </a:cubicBezTo>
                    <a:lnTo>
                      <a:pt x="250" y="307"/>
                    </a:lnTo>
                    <a:cubicBezTo>
                      <a:pt x="262" y="307"/>
                      <a:pt x="274" y="331"/>
                      <a:pt x="298" y="331"/>
                    </a:cubicBezTo>
                    <a:cubicBezTo>
                      <a:pt x="334" y="331"/>
                      <a:pt x="381" y="295"/>
                      <a:pt x="417" y="260"/>
                    </a:cubicBezTo>
                    <a:cubicBezTo>
                      <a:pt x="441" y="200"/>
                      <a:pt x="417" y="117"/>
                      <a:pt x="358" y="93"/>
                    </a:cubicBezTo>
                    <a:lnTo>
                      <a:pt x="191" y="10"/>
                    </a:lnTo>
                    <a:cubicBezTo>
                      <a:pt x="176" y="3"/>
                      <a:pt x="159" y="0"/>
                      <a:pt x="143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0774;p60">
                <a:extLst>
                  <a:ext uri="{FF2B5EF4-FFF2-40B4-BE49-F238E27FC236}">
                    <a16:creationId xmlns:a16="http://schemas.microsoft.com/office/drawing/2014/main" id="{31FD7C28-ABFD-6320-6BC8-E733A41640EA}"/>
                  </a:ext>
                </a:extLst>
              </p:cNvPr>
              <p:cNvSpPr/>
              <p:nvPr/>
            </p:nvSpPr>
            <p:spPr>
              <a:xfrm>
                <a:off x="6469874" y="1724511"/>
                <a:ext cx="14068" cy="10344"/>
              </a:xfrm>
              <a:custGeom>
                <a:avLst/>
                <a:gdLst/>
                <a:ahLst/>
                <a:cxnLst/>
                <a:rect l="l" t="t" r="r" b="b"/>
                <a:pathLst>
                  <a:path w="442" h="325" extrusionOk="0">
                    <a:moveTo>
                      <a:pt x="140" y="1"/>
                    </a:moveTo>
                    <a:cubicBezTo>
                      <a:pt x="95" y="1"/>
                      <a:pt x="50" y="31"/>
                      <a:pt x="24" y="75"/>
                    </a:cubicBezTo>
                    <a:cubicBezTo>
                      <a:pt x="1" y="134"/>
                      <a:pt x="24" y="206"/>
                      <a:pt x="84" y="241"/>
                    </a:cubicBezTo>
                    <a:lnTo>
                      <a:pt x="251" y="313"/>
                    </a:lnTo>
                    <a:cubicBezTo>
                      <a:pt x="263" y="313"/>
                      <a:pt x="286" y="325"/>
                      <a:pt x="298" y="325"/>
                    </a:cubicBezTo>
                    <a:cubicBezTo>
                      <a:pt x="346" y="325"/>
                      <a:pt x="382" y="301"/>
                      <a:pt x="417" y="253"/>
                    </a:cubicBezTo>
                    <a:cubicBezTo>
                      <a:pt x="441" y="194"/>
                      <a:pt x="417" y="122"/>
                      <a:pt x="358" y="86"/>
                    </a:cubicBezTo>
                    <a:lnTo>
                      <a:pt x="191" y="15"/>
                    </a:lnTo>
                    <a:cubicBezTo>
                      <a:pt x="175" y="5"/>
                      <a:pt x="157" y="1"/>
                      <a:pt x="140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0775;p60">
                <a:extLst>
                  <a:ext uri="{FF2B5EF4-FFF2-40B4-BE49-F238E27FC236}">
                    <a16:creationId xmlns:a16="http://schemas.microsoft.com/office/drawing/2014/main" id="{ED7C0EE9-34C2-3174-A46B-378709B29446}"/>
                  </a:ext>
                </a:extLst>
              </p:cNvPr>
              <p:cNvSpPr/>
              <p:nvPr/>
            </p:nvSpPr>
            <p:spPr>
              <a:xfrm>
                <a:off x="6424392" y="1605158"/>
                <a:ext cx="11394" cy="13368"/>
              </a:xfrm>
              <a:custGeom>
                <a:avLst/>
                <a:gdLst/>
                <a:ahLst/>
                <a:cxnLst/>
                <a:rect l="l" t="t" r="r" b="b"/>
                <a:pathLst>
                  <a:path w="358" h="420" extrusionOk="0">
                    <a:moveTo>
                      <a:pt x="212" y="0"/>
                    </a:moveTo>
                    <a:cubicBezTo>
                      <a:pt x="168" y="0"/>
                      <a:pt x="125" y="31"/>
                      <a:pt x="108" y="74"/>
                    </a:cubicBezTo>
                    <a:lnTo>
                      <a:pt x="25" y="229"/>
                    </a:lnTo>
                    <a:cubicBezTo>
                      <a:pt x="1" y="288"/>
                      <a:pt x="25" y="372"/>
                      <a:pt x="84" y="396"/>
                    </a:cubicBezTo>
                    <a:cubicBezTo>
                      <a:pt x="108" y="419"/>
                      <a:pt x="120" y="419"/>
                      <a:pt x="132" y="419"/>
                    </a:cubicBezTo>
                    <a:cubicBezTo>
                      <a:pt x="179" y="419"/>
                      <a:pt x="215" y="384"/>
                      <a:pt x="251" y="336"/>
                    </a:cubicBezTo>
                    <a:lnTo>
                      <a:pt x="322" y="181"/>
                    </a:lnTo>
                    <a:cubicBezTo>
                      <a:pt x="358" y="122"/>
                      <a:pt x="322" y="38"/>
                      <a:pt x="263" y="15"/>
                    </a:cubicBezTo>
                    <a:cubicBezTo>
                      <a:pt x="246" y="5"/>
                      <a:pt x="229" y="0"/>
                      <a:pt x="212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0776;p60">
                <a:extLst>
                  <a:ext uri="{FF2B5EF4-FFF2-40B4-BE49-F238E27FC236}">
                    <a16:creationId xmlns:a16="http://schemas.microsoft.com/office/drawing/2014/main" id="{102D4424-DC0D-B453-6EC6-3A0862767F55}"/>
                  </a:ext>
                </a:extLst>
              </p:cNvPr>
              <p:cNvSpPr/>
              <p:nvPr/>
            </p:nvSpPr>
            <p:spPr>
              <a:xfrm>
                <a:off x="6353926" y="1770916"/>
                <a:ext cx="11394" cy="13208"/>
              </a:xfrm>
              <a:custGeom>
                <a:avLst/>
                <a:gdLst/>
                <a:ahLst/>
                <a:cxnLst/>
                <a:rect l="l" t="t" r="r" b="b"/>
                <a:pathLst>
                  <a:path w="358" h="415" extrusionOk="0">
                    <a:moveTo>
                      <a:pt x="214" y="0"/>
                    </a:moveTo>
                    <a:cubicBezTo>
                      <a:pt x="168" y="0"/>
                      <a:pt x="122" y="25"/>
                      <a:pt x="96" y="69"/>
                    </a:cubicBezTo>
                    <a:lnTo>
                      <a:pt x="24" y="236"/>
                    </a:lnTo>
                    <a:cubicBezTo>
                      <a:pt x="0" y="295"/>
                      <a:pt x="24" y="367"/>
                      <a:pt x="84" y="402"/>
                    </a:cubicBezTo>
                    <a:cubicBezTo>
                      <a:pt x="96" y="402"/>
                      <a:pt x="119" y="414"/>
                      <a:pt x="131" y="414"/>
                    </a:cubicBezTo>
                    <a:cubicBezTo>
                      <a:pt x="179" y="414"/>
                      <a:pt x="215" y="391"/>
                      <a:pt x="250" y="343"/>
                    </a:cubicBezTo>
                    <a:lnTo>
                      <a:pt x="322" y="176"/>
                    </a:lnTo>
                    <a:cubicBezTo>
                      <a:pt x="357" y="117"/>
                      <a:pt x="322" y="45"/>
                      <a:pt x="262" y="10"/>
                    </a:cubicBezTo>
                    <a:cubicBezTo>
                      <a:pt x="247" y="3"/>
                      <a:pt x="231" y="0"/>
                      <a:pt x="214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0777;p60">
                <a:extLst>
                  <a:ext uri="{FF2B5EF4-FFF2-40B4-BE49-F238E27FC236}">
                    <a16:creationId xmlns:a16="http://schemas.microsoft.com/office/drawing/2014/main" id="{DA4D3C3D-8AD0-40D3-A901-A569C9802A04}"/>
                  </a:ext>
                </a:extLst>
              </p:cNvPr>
              <p:cNvSpPr/>
              <p:nvPr/>
            </p:nvSpPr>
            <p:spPr>
              <a:xfrm>
                <a:off x="6355040" y="1604363"/>
                <a:ext cx="11044" cy="13399"/>
              </a:xfrm>
              <a:custGeom>
                <a:avLst/>
                <a:gdLst/>
                <a:ahLst/>
                <a:cxnLst/>
                <a:rect l="l" t="t" r="r" b="b"/>
                <a:pathLst>
                  <a:path w="347" h="421" extrusionOk="0">
                    <a:moveTo>
                      <a:pt x="127" y="1"/>
                    </a:moveTo>
                    <a:cubicBezTo>
                      <a:pt x="116" y="1"/>
                      <a:pt x="106" y="2"/>
                      <a:pt x="96" y="4"/>
                    </a:cubicBezTo>
                    <a:cubicBezTo>
                      <a:pt x="37" y="40"/>
                      <a:pt x="1" y="111"/>
                      <a:pt x="25" y="171"/>
                    </a:cubicBezTo>
                    <a:lnTo>
                      <a:pt x="96" y="337"/>
                    </a:lnTo>
                    <a:cubicBezTo>
                      <a:pt x="120" y="397"/>
                      <a:pt x="168" y="421"/>
                      <a:pt x="215" y="421"/>
                    </a:cubicBezTo>
                    <a:cubicBezTo>
                      <a:pt x="227" y="421"/>
                      <a:pt x="239" y="421"/>
                      <a:pt x="263" y="409"/>
                    </a:cubicBezTo>
                    <a:cubicBezTo>
                      <a:pt x="322" y="373"/>
                      <a:pt x="346" y="301"/>
                      <a:pt x="334" y="242"/>
                    </a:cubicBezTo>
                    <a:lnTo>
                      <a:pt x="263" y="75"/>
                    </a:lnTo>
                    <a:cubicBezTo>
                      <a:pt x="233" y="26"/>
                      <a:pt x="179" y="1"/>
                      <a:pt x="127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0778;p60">
                <a:extLst>
                  <a:ext uri="{FF2B5EF4-FFF2-40B4-BE49-F238E27FC236}">
                    <a16:creationId xmlns:a16="http://schemas.microsoft.com/office/drawing/2014/main" id="{4645921C-186E-7973-ED93-2412DCE24187}"/>
                  </a:ext>
                </a:extLst>
              </p:cNvPr>
              <p:cNvSpPr/>
              <p:nvPr/>
            </p:nvSpPr>
            <p:spPr>
              <a:xfrm>
                <a:off x="6422514" y="1771489"/>
                <a:ext cx="11012" cy="13017"/>
              </a:xfrm>
              <a:custGeom>
                <a:avLst/>
                <a:gdLst/>
                <a:ahLst/>
                <a:cxnLst/>
                <a:rect l="l" t="t" r="r" b="b"/>
                <a:pathLst>
                  <a:path w="346" h="409" extrusionOk="0">
                    <a:moveTo>
                      <a:pt x="151" y="1"/>
                    </a:moveTo>
                    <a:cubicBezTo>
                      <a:pt x="130" y="1"/>
                      <a:pt x="107" y="5"/>
                      <a:pt x="84" y="15"/>
                    </a:cubicBezTo>
                    <a:cubicBezTo>
                      <a:pt x="24" y="39"/>
                      <a:pt x="0" y="111"/>
                      <a:pt x="12" y="170"/>
                    </a:cubicBezTo>
                    <a:lnTo>
                      <a:pt x="84" y="337"/>
                    </a:lnTo>
                    <a:cubicBezTo>
                      <a:pt x="107" y="384"/>
                      <a:pt x="143" y="408"/>
                      <a:pt x="203" y="408"/>
                    </a:cubicBezTo>
                    <a:cubicBezTo>
                      <a:pt x="227" y="408"/>
                      <a:pt x="238" y="408"/>
                      <a:pt x="250" y="396"/>
                    </a:cubicBezTo>
                    <a:cubicBezTo>
                      <a:pt x="310" y="373"/>
                      <a:pt x="346" y="289"/>
                      <a:pt x="322" y="230"/>
                    </a:cubicBezTo>
                    <a:lnTo>
                      <a:pt x="250" y="63"/>
                    </a:lnTo>
                    <a:cubicBezTo>
                      <a:pt x="242" y="29"/>
                      <a:pt x="203" y="1"/>
                      <a:pt x="151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0779;p60">
                <a:extLst>
                  <a:ext uri="{FF2B5EF4-FFF2-40B4-BE49-F238E27FC236}">
                    <a16:creationId xmlns:a16="http://schemas.microsoft.com/office/drawing/2014/main" id="{6E4CA1ED-EB3A-16B2-2493-88C2A20B6421}"/>
                  </a:ext>
                </a:extLst>
              </p:cNvPr>
              <p:cNvSpPr/>
              <p:nvPr/>
            </p:nvSpPr>
            <p:spPr>
              <a:xfrm>
                <a:off x="6470637" y="1655541"/>
                <a:ext cx="14036" cy="10726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7" extrusionOk="0">
                    <a:moveTo>
                      <a:pt x="293" y="0"/>
                    </a:moveTo>
                    <a:cubicBezTo>
                      <a:pt x="282" y="0"/>
                      <a:pt x="272" y="1"/>
                      <a:pt x="262" y="3"/>
                    </a:cubicBezTo>
                    <a:lnTo>
                      <a:pt x="96" y="75"/>
                    </a:lnTo>
                    <a:cubicBezTo>
                      <a:pt x="36" y="110"/>
                      <a:pt x="0" y="182"/>
                      <a:pt x="24" y="241"/>
                    </a:cubicBezTo>
                    <a:cubicBezTo>
                      <a:pt x="48" y="301"/>
                      <a:pt x="96" y="337"/>
                      <a:pt x="143" y="337"/>
                    </a:cubicBezTo>
                    <a:cubicBezTo>
                      <a:pt x="155" y="337"/>
                      <a:pt x="167" y="337"/>
                      <a:pt x="179" y="313"/>
                    </a:cubicBezTo>
                    <a:lnTo>
                      <a:pt x="346" y="241"/>
                    </a:lnTo>
                    <a:cubicBezTo>
                      <a:pt x="405" y="217"/>
                      <a:pt x="441" y="134"/>
                      <a:pt x="417" y="75"/>
                    </a:cubicBezTo>
                    <a:cubicBezTo>
                      <a:pt x="397" y="25"/>
                      <a:pt x="344" y="0"/>
                      <a:pt x="293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0780;p60">
                <a:extLst>
                  <a:ext uri="{FF2B5EF4-FFF2-40B4-BE49-F238E27FC236}">
                    <a16:creationId xmlns:a16="http://schemas.microsoft.com/office/drawing/2014/main" id="{EDC9D188-F969-6D2A-2359-56A6D47F8816}"/>
                  </a:ext>
                </a:extLst>
              </p:cNvPr>
              <p:cNvSpPr/>
              <p:nvPr/>
            </p:nvSpPr>
            <p:spPr>
              <a:xfrm>
                <a:off x="6303893" y="1723175"/>
                <a:ext cx="13686" cy="10153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19" extrusionOk="0">
                    <a:moveTo>
                      <a:pt x="317" y="0"/>
                    </a:moveTo>
                    <a:cubicBezTo>
                      <a:pt x="299" y="0"/>
                      <a:pt x="281" y="3"/>
                      <a:pt x="263" y="9"/>
                    </a:cubicBezTo>
                    <a:lnTo>
                      <a:pt x="96" y="81"/>
                    </a:lnTo>
                    <a:cubicBezTo>
                      <a:pt x="36" y="117"/>
                      <a:pt x="1" y="188"/>
                      <a:pt x="24" y="248"/>
                    </a:cubicBezTo>
                    <a:cubicBezTo>
                      <a:pt x="36" y="295"/>
                      <a:pt x="84" y="319"/>
                      <a:pt x="144" y="319"/>
                    </a:cubicBezTo>
                    <a:cubicBezTo>
                      <a:pt x="155" y="319"/>
                      <a:pt x="167" y="319"/>
                      <a:pt x="179" y="307"/>
                    </a:cubicBezTo>
                    <a:lnTo>
                      <a:pt x="346" y="236"/>
                    </a:lnTo>
                    <a:cubicBezTo>
                      <a:pt x="405" y="200"/>
                      <a:pt x="429" y="128"/>
                      <a:pt x="417" y="69"/>
                    </a:cubicBezTo>
                    <a:cubicBezTo>
                      <a:pt x="409" y="25"/>
                      <a:pt x="367" y="0"/>
                      <a:pt x="31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" name="Google Shape;10553;p59">
              <a:extLst>
                <a:ext uri="{FF2B5EF4-FFF2-40B4-BE49-F238E27FC236}">
                  <a16:creationId xmlns:a16="http://schemas.microsoft.com/office/drawing/2014/main" id="{E7B73F4C-2DE6-D272-E0DD-3311053BA498}"/>
                </a:ext>
              </a:extLst>
            </p:cNvPr>
            <p:cNvGrpSpPr/>
            <p:nvPr/>
          </p:nvGrpSpPr>
          <p:grpSpPr>
            <a:xfrm>
              <a:off x="703727" y="1656450"/>
              <a:ext cx="285230" cy="355597"/>
              <a:chOff x="8007400" y="2902278"/>
              <a:chExt cx="285230" cy="355597"/>
            </a:xfrm>
          </p:grpSpPr>
          <p:sp>
            <p:nvSpPr>
              <p:cNvPr id="35" name="Google Shape;10554;p59">
                <a:extLst>
                  <a:ext uri="{FF2B5EF4-FFF2-40B4-BE49-F238E27FC236}">
                    <a16:creationId xmlns:a16="http://schemas.microsoft.com/office/drawing/2014/main" id="{A8EE96A8-5632-D9A3-A152-5B29AEE3656C}"/>
                  </a:ext>
                </a:extLst>
              </p:cNvPr>
              <p:cNvSpPr/>
              <p:nvPr/>
            </p:nvSpPr>
            <p:spPr>
              <a:xfrm>
                <a:off x="8134820" y="3165305"/>
                <a:ext cx="39851" cy="39851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51" extrusionOk="0">
                    <a:moveTo>
                      <a:pt x="632" y="310"/>
                    </a:moveTo>
                    <a:cubicBezTo>
                      <a:pt x="799" y="310"/>
                      <a:pt x="930" y="441"/>
                      <a:pt x="930" y="608"/>
                    </a:cubicBezTo>
                    <a:cubicBezTo>
                      <a:pt x="930" y="775"/>
                      <a:pt x="799" y="906"/>
                      <a:pt x="632" y="906"/>
                    </a:cubicBezTo>
                    <a:cubicBezTo>
                      <a:pt x="465" y="906"/>
                      <a:pt x="334" y="775"/>
                      <a:pt x="334" y="608"/>
                    </a:cubicBezTo>
                    <a:cubicBezTo>
                      <a:pt x="334" y="441"/>
                      <a:pt x="465" y="310"/>
                      <a:pt x="632" y="310"/>
                    </a:cubicBezTo>
                    <a:close/>
                    <a:moveTo>
                      <a:pt x="632" y="1"/>
                    </a:moveTo>
                    <a:cubicBezTo>
                      <a:pt x="287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32" y="1251"/>
                    </a:cubicBezTo>
                    <a:cubicBezTo>
                      <a:pt x="977" y="1251"/>
                      <a:pt x="1251" y="965"/>
                      <a:pt x="1251" y="620"/>
                    </a:cubicBezTo>
                    <a:cubicBezTo>
                      <a:pt x="1251" y="275"/>
                      <a:pt x="977" y="1"/>
                      <a:pt x="63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FFFF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0555;p59">
                <a:extLst>
                  <a:ext uri="{FF2B5EF4-FFF2-40B4-BE49-F238E27FC236}">
                    <a16:creationId xmlns:a16="http://schemas.microsoft.com/office/drawing/2014/main" id="{FE289993-F8AB-743D-4AC1-7916FB427298}"/>
                  </a:ext>
                </a:extLst>
              </p:cNvPr>
              <p:cNvSpPr/>
              <p:nvPr/>
            </p:nvSpPr>
            <p:spPr>
              <a:xfrm>
                <a:off x="8007400" y="2902278"/>
                <a:ext cx="285230" cy="355597"/>
              </a:xfrm>
              <a:custGeom>
                <a:avLst/>
                <a:gdLst/>
                <a:ahLst/>
                <a:cxnLst/>
                <a:rect l="l" t="t" r="r" b="b"/>
                <a:pathLst>
                  <a:path w="8954" h="11163" extrusionOk="0">
                    <a:moveTo>
                      <a:pt x="6528" y="337"/>
                    </a:moveTo>
                    <a:cubicBezTo>
                      <a:pt x="6549" y="337"/>
                      <a:pt x="6573" y="346"/>
                      <a:pt x="6596" y="364"/>
                    </a:cubicBezTo>
                    <a:lnTo>
                      <a:pt x="7632" y="1412"/>
                    </a:lnTo>
                    <a:cubicBezTo>
                      <a:pt x="7668" y="1435"/>
                      <a:pt x="7668" y="1483"/>
                      <a:pt x="7632" y="1519"/>
                    </a:cubicBezTo>
                    <a:lnTo>
                      <a:pt x="7489" y="1674"/>
                    </a:lnTo>
                    <a:cubicBezTo>
                      <a:pt x="7472" y="1691"/>
                      <a:pt x="7454" y="1700"/>
                      <a:pt x="7434" y="1700"/>
                    </a:cubicBezTo>
                    <a:cubicBezTo>
                      <a:pt x="7415" y="1700"/>
                      <a:pt x="7394" y="1691"/>
                      <a:pt x="7370" y="1674"/>
                    </a:cubicBezTo>
                    <a:lnTo>
                      <a:pt x="6323" y="626"/>
                    </a:lnTo>
                    <a:cubicBezTo>
                      <a:pt x="6299" y="590"/>
                      <a:pt x="6299" y="542"/>
                      <a:pt x="6323" y="519"/>
                    </a:cubicBezTo>
                    <a:lnTo>
                      <a:pt x="6477" y="364"/>
                    </a:lnTo>
                    <a:cubicBezTo>
                      <a:pt x="6489" y="346"/>
                      <a:pt x="6507" y="337"/>
                      <a:pt x="6528" y="337"/>
                    </a:cubicBezTo>
                    <a:close/>
                    <a:moveTo>
                      <a:pt x="6299" y="1066"/>
                    </a:moveTo>
                    <a:lnTo>
                      <a:pt x="7001" y="1769"/>
                    </a:lnTo>
                    <a:lnTo>
                      <a:pt x="6346" y="2424"/>
                    </a:lnTo>
                    <a:lnTo>
                      <a:pt x="5644" y="1721"/>
                    </a:lnTo>
                    <a:lnTo>
                      <a:pt x="6299" y="1066"/>
                    </a:lnTo>
                    <a:close/>
                    <a:moveTo>
                      <a:pt x="2155" y="4698"/>
                    </a:moveTo>
                    <a:lnTo>
                      <a:pt x="2453" y="4995"/>
                    </a:lnTo>
                    <a:lnTo>
                      <a:pt x="2215" y="5198"/>
                    </a:lnTo>
                    <a:cubicBezTo>
                      <a:pt x="2203" y="5216"/>
                      <a:pt x="2182" y="5225"/>
                      <a:pt x="2160" y="5225"/>
                    </a:cubicBezTo>
                    <a:cubicBezTo>
                      <a:pt x="2137" y="5225"/>
                      <a:pt x="2114" y="5216"/>
                      <a:pt x="2096" y="5198"/>
                    </a:cubicBezTo>
                    <a:lnTo>
                      <a:pt x="1941" y="5031"/>
                    </a:lnTo>
                    <a:cubicBezTo>
                      <a:pt x="1905" y="5007"/>
                      <a:pt x="1905" y="4948"/>
                      <a:pt x="1941" y="4924"/>
                    </a:cubicBezTo>
                    <a:lnTo>
                      <a:pt x="2155" y="4698"/>
                    </a:lnTo>
                    <a:close/>
                    <a:moveTo>
                      <a:pt x="2408" y="3865"/>
                    </a:moveTo>
                    <a:cubicBezTo>
                      <a:pt x="2416" y="3865"/>
                      <a:pt x="2422" y="3869"/>
                      <a:pt x="2429" y="3876"/>
                    </a:cubicBezTo>
                    <a:lnTo>
                      <a:pt x="2572" y="4031"/>
                    </a:lnTo>
                    <a:cubicBezTo>
                      <a:pt x="4203" y="5662"/>
                      <a:pt x="4144" y="5579"/>
                      <a:pt x="4108" y="5603"/>
                    </a:cubicBezTo>
                    <a:lnTo>
                      <a:pt x="3846" y="5876"/>
                    </a:lnTo>
                    <a:cubicBezTo>
                      <a:pt x="3842" y="5879"/>
                      <a:pt x="3839" y="5883"/>
                      <a:pt x="3835" y="5883"/>
                    </a:cubicBezTo>
                    <a:cubicBezTo>
                      <a:pt x="3804" y="5883"/>
                      <a:pt x="3678" y="5722"/>
                      <a:pt x="2120" y="4174"/>
                    </a:cubicBezTo>
                    <a:cubicBezTo>
                      <a:pt x="2096" y="4162"/>
                      <a:pt x="2096" y="4138"/>
                      <a:pt x="2120" y="4138"/>
                    </a:cubicBezTo>
                    <a:cubicBezTo>
                      <a:pt x="2328" y="3930"/>
                      <a:pt x="2378" y="3865"/>
                      <a:pt x="2408" y="3865"/>
                    </a:cubicBezTo>
                    <a:close/>
                    <a:moveTo>
                      <a:pt x="3025" y="5579"/>
                    </a:moveTo>
                    <a:lnTo>
                      <a:pt x="3322" y="5876"/>
                    </a:lnTo>
                    <a:lnTo>
                      <a:pt x="3084" y="6079"/>
                    </a:lnTo>
                    <a:cubicBezTo>
                      <a:pt x="3066" y="6097"/>
                      <a:pt x="3042" y="6106"/>
                      <a:pt x="3020" y="6106"/>
                    </a:cubicBezTo>
                    <a:cubicBezTo>
                      <a:pt x="2998" y="6106"/>
                      <a:pt x="2977" y="6097"/>
                      <a:pt x="2965" y="6079"/>
                    </a:cubicBezTo>
                    <a:lnTo>
                      <a:pt x="2798" y="5912"/>
                    </a:lnTo>
                    <a:cubicBezTo>
                      <a:pt x="2774" y="5888"/>
                      <a:pt x="2774" y="5829"/>
                      <a:pt x="2798" y="5793"/>
                    </a:cubicBezTo>
                    <a:lnTo>
                      <a:pt x="3025" y="5579"/>
                    </a:lnTo>
                    <a:close/>
                    <a:moveTo>
                      <a:pt x="3025" y="6936"/>
                    </a:moveTo>
                    <a:cubicBezTo>
                      <a:pt x="3072" y="6936"/>
                      <a:pt x="3096" y="6972"/>
                      <a:pt x="3096" y="7019"/>
                    </a:cubicBezTo>
                    <a:lnTo>
                      <a:pt x="3096" y="7269"/>
                    </a:lnTo>
                    <a:cubicBezTo>
                      <a:pt x="3096" y="7317"/>
                      <a:pt x="3072" y="7341"/>
                      <a:pt x="3025" y="7341"/>
                    </a:cubicBezTo>
                    <a:lnTo>
                      <a:pt x="405" y="7341"/>
                    </a:lnTo>
                    <a:cubicBezTo>
                      <a:pt x="369" y="7341"/>
                      <a:pt x="334" y="7305"/>
                      <a:pt x="334" y="7269"/>
                    </a:cubicBezTo>
                    <a:lnTo>
                      <a:pt x="334" y="7019"/>
                    </a:lnTo>
                    <a:cubicBezTo>
                      <a:pt x="334" y="6972"/>
                      <a:pt x="358" y="6936"/>
                      <a:pt x="405" y="6936"/>
                    </a:cubicBezTo>
                    <a:close/>
                    <a:moveTo>
                      <a:pt x="1834" y="7674"/>
                    </a:moveTo>
                    <a:cubicBezTo>
                      <a:pt x="2060" y="7960"/>
                      <a:pt x="2322" y="8210"/>
                      <a:pt x="2632" y="8401"/>
                    </a:cubicBezTo>
                    <a:cubicBezTo>
                      <a:pt x="2608" y="8448"/>
                      <a:pt x="2572" y="8496"/>
                      <a:pt x="2548" y="8520"/>
                    </a:cubicBezTo>
                    <a:cubicBezTo>
                      <a:pt x="2489" y="8591"/>
                      <a:pt x="2441" y="8663"/>
                      <a:pt x="2393" y="8746"/>
                    </a:cubicBezTo>
                    <a:cubicBezTo>
                      <a:pt x="2382" y="8770"/>
                      <a:pt x="2334" y="8805"/>
                      <a:pt x="2322" y="8853"/>
                    </a:cubicBezTo>
                    <a:cubicBezTo>
                      <a:pt x="1846" y="8555"/>
                      <a:pt x="1465" y="8151"/>
                      <a:pt x="1167" y="7674"/>
                    </a:cubicBezTo>
                    <a:close/>
                    <a:moveTo>
                      <a:pt x="4632" y="7793"/>
                    </a:moveTo>
                    <a:cubicBezTo>
                      <a:pt x="5870" y="7793"/>
                      <a:pt x="6846" y="8793"/>
                      <a:pt x="6918" y="9936"/>
                    </a:cubicBezTo>
                    <a:lnTo>
                      <a:pt x="2334" y="9936"/>
                    </a:lnTo>
                    <a:cubicBezTo>
                      <a:pt x="2417" y="8770"/>
                      <a:pt x="3406" y="7793"/>
                      <a:pt x="4632" y="7793"/>
                    </a:cubicBezTo>
                    <a:close/>
                    <a:moveTo>
                      <a:pt x="6525" y="1"/>
                    </a:moveTo>
                    <a:cubicBezTo>
                      <a:pt x="6421" y="1"/>
                      <a:pt x="6317" y="42"/>
                      <a:pt x="6239" y="126"/>
                    </a:cubicBezTo>
                    <a:lnTo>
                      <a:pt x="6084" y="269"/>
                    </a:lnTo>
                    <a:cubicBezTo>
                      <a:pt x="5942" y="423"/>
                      <a:pt x="5942" y="662"/>
                      <a:pt x="6073" y="804"/>
                    </a:cubicBezTo>
                    <a:lnTo>
                      <a:pt x="5406" y="1483"/>
                    </a:lnTo>
                    <a:lnTo>
                      <a:pt x="5251" y="1328"/>
                    </a:lnTo>
                    <a:cubicBezTo>
                      <a:pt x="5221" y="1299"/>
                      <a:pt x="5180" y="1284"/>
                      <a:pt x="5136" y="1284"/>
                    </a:cubicBezTo>
                    <a:cubicBezTo>
                      <a:pt x="5093" y="1284"/>
                      <a:pt x="5049" y="1299"/>
                      <a:pt x="5013" y="1328"/>
                    </a:cubicBezTo>
                    <a:lnTo>
                      <a:pt x="3977" y="2376"/>
                    </a:lnTo>
                    <a:cubicBezTo>
                      <a:pt x="3917" y="2436"/>
                      <a:pt x="3917" y="2531"/>
                      <a:pt x="3977" y="2614"/>
                    </a:cubicBezTo>
                    <a:cubicBezTo>
                      <a:pt x="4007" y="2644"/>
                      <a:pt x="4045" y="2659"/>
                      <a:pt x="4087" y="2659"/>
                    </a:cubicBezTo>
                    <a:cubicBezTo>
                      <a:pt x="4129" y="2659"/>
                      <a:pt x="4173" y="2644"/>
                      <a:pt x="4215" y="2614"/>
                    </a:cubicBezTo>
                    <a:lnTo>
                      <a:pt x="5132" y="1685"/>
                    </a:lnTo>
                    <a:lnTo>
                      <a:pt x="6299" y="2852"/>
                    </a:lnTo>
                    <a:lnTo>
                      <a:pt x="4060" y="5079"/>
                    </a:lnTo>
                    <a:lnTo>
                      <a:pt x="2905" y="3924"/>
                    </a:lnTo>
                    <a:lnTo>
                      <a:pt x="3739" y="3090"/>
                    </a:lnTo>
                    <a:cubicBezTo>
                      <a:pt x="3798" y="3031"/>
                      <a:pt x="3798" y="2924"/>
                      <a:pt x="3739" y="2864"/>
                    </a:cubicBezTo>
                    <a:cubicBezTo>
                      <a:pt x="3709" y="2834"/>
                      <a:pt x="3667" y="2820"/>
                      <a:pt x="3624" y="2820"/>
                    </a:cubicBezTo>
                    <a:cubicBezTo>
                      <a:pt x="3581" y="2820"/>
                      <a:pt x="3536" y="2834"/>
                      <a:pt x="3501" y="2864"/>
                    </a:cubicBezTo>
                    <a:lnTo>
                      <a:pt x="2667" y="3698"/>
                    </a:lnTo>
                    <a:lnTo>
                      <a:pt x="2632" y="3662"/>
                    </a:lnTo>
                    <a:cubicBezTo>
                      <a:pt x="2566" y="3596"/>
                      <a:pt x="2477" y="3564"/>
                      <a:pt x="2388" y="3564"/>
                    </a:cubicBezTo>
                    <a:cubicBezTo>
                      <a:pt x="2298" y="3564"/>
                      <a:pt x="2209" y="3596"/>
                      <a:pt x="2143" y="3662"/>
                    </a:cubicBezTo>
                    <a:lnTo>
                      <a:pt x="1870" y="3936"/>
                    </a:lnTo>
                    <a:cubicBezTo>
                      <a:pt x="1739" y="4067"/>
                      <a:pt x="1739" y="4293"/>
                      <a:pt x="1870" y="4424"/>
                    </a:cubicBezTo>
                    <a:lnTo>
                      <a:pt x="1905" y="4460"/>
                    </a:lnTo>
                    <a:cubicBezTo>
                      <a:pt x="1751" y="4638"/>
                      <a:pt x="1548" y="4722"/>
                      <a:pt x="1548" y="4972"/>
                    </a:cubicBezTo>
                    <a:cubicBezTo>
                      <a:pt x="1548" y="5079"/>
                      <a:pt x="1596" y="5186"/>
                      <a:pt x="1667" y="5269"/>
                    </a:cubicBezTo>
                    <a:cubicBezTo>
                      <a:pt x="1786" y="5376"/>
                      <a:pt x="1870" y="5555"/>
                      <a:pt x="2132" y="5555"/>
                    </a:cubicBezTo>
                    <a:cubicBezTo>
                      <a:pt x="2382" y="5555"/>
                      <a:pt x="2465" y="5353"/>
                      <a:pt x="2644" y="5198"/>
                    </a:cubicBezTo>
                    <a:lnTo>
                      <a:pt x="2763" y="5317"/>
                    </a:lnTo>
                    <a:cubicBezTo>
                      <a:pt x="2620" y="5495"/>
                      <a:pt x="2405" y="5591"/>
                      <a:pt x="2405" y="5841"/>
                    </a:cubicBezTo>
                    <a:cubicBezTo>
                      <a:pt x="2405" y="6079"/>
                      <a:pt x="2608" y="6186"/>
                      <a:pt x="2691" y="6305"/>
                    </a:cubicBezTo>
                    <a:cubicBezTo>
                      <a:pt x="2763" y="6377"/>
                      <a:pt x="2870" y="6424"/>
                      <a:pt x="2989" y="6424"/>
                    </a:cubicBezTo>
                    <a:cubicBezTo>
                      <a:pt x="3239" y="6424"/>
                      <a:pt x="3334" y="6210"/>
                      <a:pt x="3513" y="6067"/>
                    </a:cubicBezTo>
                    <a:cubicBezTo>
                      <a:pt x="3525" y="6079"/>
                      <a:pt x="3620" y="6198"/>
                      <a:pt x="3798" y="6198"/>
                    </a:cubicBezTo>
                    <a:cubicBezTo>
                      <a:pt x="3882" y="6198"/>
                      <a:pt x="3977" y="6162"/>
                      <a:pt x="4048" y="6091"/>
                    </a:cubicBezTo>
                    <a:lnTo>
                      <a:pt x="4310" y="5829"/>
                    </a:lnTo>
                    <a:cubicBezTo>
                      <a:pt x="4453" y="5686"/>
                      <a:pt x="4453" y="5472"/>
                      <a:pt x="4310" y="5329"/>
                    </a:cubicBezTo>
                    <a:lnTo>
                      <a:pt x="4287" y="5305"/>
                    </a:lnTo>
                    <a:lnTo>
                      <a:pt x="6239" y="3352"/>
                    </a:lnTo>
                    <a:cubicBezTo>
                      <a:pt x="6930" y="3924"/>
                      <a:pt x="7335" y="4733"/>
                      <a:pt x="7335" y="5626"/>
                    </a:cubicBezTo>
                    <a:cubicBezTo>
                      <a:pt x="7335" y="6555"/>
                      <a:pt x="6906" y="7412"/>
                      <a:pt x="6156" y="7984"/>
                    </a:cubicBezTo>
                    <a:cubicBezTo>
                      <a:pt x="5690" y="7638"/>
                      <a:pt x="5153" y="7470"/>
                      <a:pt x="4619" y="7470"/>
                    </a:cubicBezTo>
                    <a:cubicBezTo>
                      <a:pt x="3993" y="7470"/>
                      <a:pt x="3371" y="7701"/>
                      <a:pt x="2870" y="8151"/>
                    </a:cubicBezTo>
                    <a:cubicBezTo>
                      <a:pt x="2644" y="8008"/>
                      <a:pt x="2453" y="7853"/>
                      <a:pt x="2274" y="7650"/>
                    </a:cubicBezTo>
                    <a:lnTo>
                      <a:pt x="3025" y="7650"/>
                    </a:lnTo>
                    <a:cubicBezTo>
                      <a:pt x="3239" y="7650"/>
                      <a:pt x="3417" y="7472"/>
                      <a:pt x="3417" y="7258"/>
                    </a:cubicBezTo>
                    <a:lnTo>
                      <a:pt x="3417" y="6996"/>
                    </a:lnTo>
                    <a:cubicBezTo>
                      <a:pt x="3417" y="6781"/>
                      <a:pt x="3239" y="6603"/>
                      <a:pt x="3025" y="6603"/>
                    </a:cubicBezTo>
                    <a:lnTo>
                      <a:pt x="405" y="6603"/>
                    </a:lnTo>
                    <a:cubicBezTo>
                      <a:pt x="179" y="6603"/>
                      <a:pt x="0" y="6781"/>
                      <a:pt x="0" y="6996"/>
                    </a:cubicBezTo>
                    <a:lnTo>
                      <a:pt x="0" y="7258"/>
                    </a:lnTo>
                    <a:cubicBezTo>
                      <a:pt x="0" y="7472"/>
                      <a:pt x="179" y="7650"/>
                      <a:pt x="405" y="7650"/>
                    </a:cubicBezTo>
                    <a:lnTo>
                      <a:pt x="774" y="7650"/>
                    </a:lnTo>
                    <a:cubicBezTo>
                      <a:pt x="1036" y="8162"/>
                      <a:pt x="1548" y="8722"/>
                      <a:pt x="2191" y="9127"/>
                    </a:cubicBezTo>
                    <a:cubicBezTo>
                      <a:pt x="2084" y="9377"/>
                      <a:pt x="2036" y="9651"/>
                      <a:pt x="2012" y="9936"/>
                    </a:cubicBezTo>
                    <a:lnTo>
                      <a:pt x="846" y="9936"/>
                    </a:lnTo>
                    <a:cubicBezTo>
                      <a:pt x="774" y="9936"/>
                      <a:pt x="715" y="9972"/>
                      <a:pt x="703" y="10032"/>
                    </a:cubicBezTo>
                    <a:lnTo>
                      <a:pt x="346" y="10948"/>
                    </a:lnTo>
                    <a:cubicBezTo>
                      <a:pt x="298" y="11044"/>
                      <a:pt x="381" y="11163"/>
                      <a:pt x="488" y="11163"/>
                    </a:cubicBezTo>
                    <a:lnTo>
                      <a:pt x="1393" y="11163"/>
                    </a:lnTo>
                    <a:cubicBezTo>
                      <a:pt x="1489" y="11163"/>
                      <a:pt x="1560" y="11091"/>
                      <a:pt x="1560" y="11008"/>
                    </a:cubicBezTo>
                    <a:cubicBezTo>
                      <a:pt x="1560" y="10913"/>
                      <a:pt x="1489" y="10841"/>
                      <a:pt x="1393" y="10841"/>
                    </a:cubicBezTo>
                    <a:lnTo>
                      <a:pt x="739" y="10841"/>
                    </a:lnTo>
                    <a:lnTo>
                      <a:pt x="965" y="10258"/>
                    </a:lnTo>
                    <a:lnTo>
                      <a:pt x="8299" y="10258"/>
                    </a:lnTo>
                    <a:lnTo>
                      <a:pt x="8525" y="10841"/>
                    </a:lnTo>
                    <a:lnTo>
                      <a:pt x="2167" y="10841"/>
                    </a:lnTo>
                    <a:cubicBezTo>
                      <a:pt x="2084" y="10841"/>
                      <a:pt x="2012" y="10913"/>
                      <a:pt x="2012" y="11008"/>
                    </a:cubicBezTo>
                    <a:cubicBezTo>
                      <a:pt x="2012" y="11091"/>
                      <a:pt x="2084" y="11163"/>
                      <a:pt x="2167" y="11163"/>
                    </a:cubicBezTo>
                    <a:lnTo>
                      <a:pt x="8763" y="11163"/>
                    </a:lnTo>
                    <a:cubicBezTo>
                      <a:pt x="8882" y="11163"/>
                      <a:pt x="8954" y="11044"/>
                      <a:pt x="8918" y="10948"/>
                    </a:cubicBezTo>
                    <a:lnTo>
                      <a:pt x="8561" y="10044"/>
                    </a:lnTo>
                    <a:cubicBezTo>
                      <a:pt x="8525" y="9984"/>
                      <a:pt x="8466" y="9936"/>
                      <a:pt x="8406" y="9936"/>
                    </a:cubicBezTo>
                    <a:lnTo>
                      <a:pt x="7251" y="9936"/>
                    </a:lnTo>
                    <a:cubicBezTo>
                      <a:pt x="7216" y="9555"/>
                      <a:pt x="7132" y="9198"/>
                      <a:pt x="6965" y="8889"/>
                    </a:cubicBezTo>
                    <a:cubicBezTo>
                      <a:pt x="7847" y="8210"/>
                      <a:pt x="8430" y="7174"/>
                      <a:pt x="8525" y="6067"/>
                    </a:cubicBezTo>
                    <a:cubicBezTo>
                      <a:pt x="8537" y="5972"/>
                      <a:pt x="8466" y="5900"/>
                      <a:pt x="8382" y="5888"/>
                    </a:cubicBezTo>
                    <a:cubicBezTo>
                      <a:pt x="8371" y="5886"/>
                      <a:pt x="8360" y="5884"/>
                      <a:pt x="8350" y="5884"/>
                    </a:cubicBezTo>
                    <a:cubicBezTo>
                      <a:pt x="8271" y="5884"/>
                      <a:pt x="8214" y="5958"/>
                      <a:pt x="8204" y="6031"/>
                    </a:cubicBezTo>
                    <a:cubicBezTo>
                      <a:pt x="8097" y="7043"/>
                      <a:pt x="7597" y="7972"/>
                      <a:pt x="6799" y="8603"/>
                    </a:cubicBezTo>
                    <a:cubicBezTo>
                      <a:pt x="6751" y="8543"/>
                      <a:pt x="6715" y="8508"/>
                      <a:pt x="6668" y="8460"/>
                    </a:cubicBezTo>
                    <a:cubicBezTo>
                      <a:pt x="6608" y="8389"/>
                      <a:pt x="6537" y="8293"/>
                      <a:pt x="6454" y="8222"/>
                    </a:cubicBezTo>
                    <a:lnTo>
                      <a:pt x="6430" y="8186"/>
                    </a:lnTo>
                    <a:cubicBezTo>
                      <a:pt x="8037" y="6912"/>
                      <a:pt x="8097" y="4460"/>
                      <a:pt x="6477" y="3114"/>
                    </a:cubicBezTo>
                    <a:lnTo>
                      <a:pt x="6632" y="2948"/>
                    </a:lnTo>
                    <a:cubicBezTo>
                      <a:pt x="6692" y="2888"/>
                      <a:pt x="6692" y="2793"/>
                      <a:pt x="6632" y="2733"/>
                    </a:cubicBezTo>
                    <a:lnTo>
                      <a:pt x="6561" y="2650"/>
                    </a:lnTo>
                    <a:lnTo>
                      <a:pt x="6656" y="2567"/>
                    </a:lnTo>
                    <a:cubicBezTo>
                      <a:pt x="7013" y="2793"/>
                      <a:pt x="7489" y="3305"/>
                      <a:pt x="7799" y="3900"/>
                    </a:cubicBezTo>
                    <a:cubicBezTo>
                      <a:pt x="8037" y="4352"/>
                      <a:pt x="8168" y="4876"/>
                      <a:pt x="8216" y="5376"/>
                    </a:cubicBezTo>
                    <a:cubicBezTo>
                      <a:pt x="8216" y="5465"/>
                      <a:pt x="8287" y="5532"/>
                      <a:pt x="8373" y="5532"/>
                    </a:cubicBezTo>
                    <a:cubicBezTo>
                      <a:pt x="8380" y="5532"/>
                      <a:pt x="8387" y="5532"/>
                      <a:pt x="8394" y="5531"/>
                    </a:cubicBezTo>
                    <a:cubicBezTo>
                      <a:pt x="8478" y="5531"/>
                      <a:pt x="8561" y="5436"/>
                      <a:pt x="8537" y="5353"/>
                    </a:cubicBezTo>
                    <a:cubicBezTo>
                      <a:pt x="8454" y="4138"/>
                      <a:pt x="7858" y="3055"/>
                      <a:pt x="6894" y="2328"/>
                    </a:cubicBezTo>
                    <a:lnTo>
                      <a:pt x="7251" y="1971"/>
                    </a:lnTo>
                    <a:cubicBezTo>
                      <a:pt x="7317" y="2002"/>
                      <a:pt x="7384" y="2017"/>
                      <a:pt x="7446" y="2017"/>
                    </a:cubicBezTo>
                    <a:cubicBezTo>
                      <a:pt x="7551" y="2017"/>
                      <a:pt x="7644" y="1975"/>
                      <a:pt x="7704" y="1900"/>
                    </a:cubicBezTo>
                    <a:lnTo>
                      <a:pt x="7858" y="1745"/>
                    </a:lnTo>
                    <a:cubicBezTo>
                      <a:pt x="8025" y="1578"/>
                      <a:pt x="8025" y="1328"/>
                      <a:pt x="7858" y="1162"/>
                    </a:cubicBezTo>
                    <a:lnTo>
                      <a:pt x="6811" y="126"/>
                    </a:lnTo>
                    <a:cubicBezTo>
                      <a:pt x="6733" y="42"/>
                      <a:pt x="6629" y="1"/>
                      <a:pt x="652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FFFF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10324;p59">
              <a:extLst>
                <a:ext uri="{FF2B5EF4-FFF2-40B4-BE49-F238E27FC236}">
                  <a16:creationId xmlns:a16="http://schemas.microsoft.com/office/drawing/2014/main" id="{B3E23262-9F59-38EE-D286-89EE32D8E33D}"/>
                </a:ext>
              </a:extLst>
            </p:cNvPr>
            <p:cNvGrpSpPr/>
            <p:nvPr/>
          </p:nvGrpSpPr>
          <p:grpSpPr>
            <a:xfrm>
              <a:off x="720858" y="2083783"/>
              <a:ext cx="271213" cy="383088"/>
              <a:chOff x="1333682" y="3344330"/>
              <a:chExt cx="271213" cy="383088"/>
            </a:xfrm>
          </p:grpSpPr>
          <p:sp>
            <p:nvSpPr>
              <p:cNvPr id="38" name="Google Shape;10325;p59">
                <a:extLst>
                  <a:ext uri="{FF2B5EF4-FFF2-40B4-BE49-F238E27FC236}">
                    <a16:creationId xmlns:a16="http://schemas.microsoft.com/office/drawing/2014/main" id="{AB149582-9F3D-96B1-E56E-8DDC3E625783}"/>
                  </a:ext>
                </a:extLst>
              </p:cNvPr>
              <p:cNvSpPr/>
              <p:nvPr/>
            </p:nvSpPr>
            <p:spPr>
              <a:xfrm>
                <a:off x="1334065" y="3377332"/>
                <a:ext cx="270831" cy="350086"/>
              </a:xfrm>
              <a:custGeom>
                <a:avLst/>
                <a:gdLst/>
                <a:ahLst/>
                <a:cxnLst/>
                <a:rect l="l" t="t" r="r" b="b"/>
                <a:pathLst>
                  <a:path w="8502" h="10990" extrusionOk="0">
                    <a:moveTo>
                      <a:pt x="6502" y="0"/>
                    </a:moveTo>
                    <a:cubicBezTo>
                      <a:pt x="6406" y="0"/>
                      <a:pt x="6323" y="84"/>
                      <a:pt x="6323" y="191"/>
                    </a:cubicBezTo>
                    <a:cubicBezTo>
                      <a:pt x="6323" y="286"/>
                      <a:pt x="6406" y="369"/>
                      <a:pt x="6502" y="369"/>
                    </a:cubicBezTo>
                    <a:lnTo>
                      <a:pt x="7276" y="369"/>
                    </a:lnTo>
                    <a:cubicBezTo>
                      <a:pt x="7383" y="369"/>
                      <a:pt x="7454" y="441"/>
                      <a:pt x="7454" y="548"/>
                    </a:cubicBezTo>
                    <a:lnTo>
                      <a:pt x="7454" y="9490"/>
                    </a:lnTo>
                    <a:cubicBezTo>
                      <a:pt x="7454" y="9597"/>
                      <a:pt x="7383" y="9668"/>
                      <a:pt x="7276" y="9668"/>
                    </a:cubicBezTo>
                    <a:lnTo>
                      <a:pt x="537" y="9668"/>
                    </a:lnTo>
                    <a:cubicBezTo>
                      <a:pt x="429" y="9668"/>
                      <a:pt x="358" y="9597"/>
                      <a:pt x="358" y="9490"/>
                    </a:cubicBezTo>
                    <a:lnTo>
                      <a:pt x="358" y="8775"/>
                    </a:lnTo>
                    <a:cubicBezTo>
                      <a:pt x="358" y="8668"/>
                      <a:pt x="287" y="8597"/>
                      <a:pt x="179" y="8597"/>
                    </a:cubicBezTo>
                    <a:cubicBezTo>
                      <a:pt x="72" y="8597"/>
                      <a:pt x="1" y="8668"/>
                      <a:pt x="1" y="8775"/>
                    </a:cubicBezTo>
                    <a:lnTo>
                      <a:pt x="1" y="9490"/>
                    </a:lnTo>
                    <a:cubicBezTo>
                      <a:pt x="1" y="9787"/>
                      <a:pt x="239" y="10013"/>
                      <a:pt x="525" y="10013"/>
                    </a:cubicBezTo>
                    <a:lnTo>
                      <a:pt x="703" y="10013"/>
                    </a:lnTo>
                    <a:lnTo>
                      <a:pt x="703" y="10466"/>
                    </a:lnTo>
                    <a:cubicBezTo>
                      <a:pt x="703" y="10763"/>
                      <a:pt x="941" y="10990"/>
                      <a:pt x="1227" y="10990"/>
                    </a:cubicBezTo>
                    <a:lnTo>
                      <a:pt x="7966" y="10990"/>
                    </a:lnTo>
                    <a:cubicBezTo>
                      <a:pt x="8264" y="10990"/>
                      <a:pt x="8490" y="10752"/>
                      <a:pt x="8490" y="10466"/>
                    </a:cubicBezTo>
                    <a:lnTo>
                      <a:pt x="8490" y="10252"/>
                    </a:lnTo>
                    <a:cubicBezTo>
                      <a:pt x="8490" y="10144"/>
                      <a:pt x="8407" y="10073"/>
                      <a:pt x="8311" y="10073"/>
                    </a:cubicBezTo>
                    <a:cubicBezTo>
                      <a:pt x="8204" y="10073"/>
                      <a:pt x="8133" y="10144"/>
                      <a:pt x="8133" y="10252"/>
                    </a:cubicBezTo>
                    <a:lnTo>
                      <a:pt x="8133" y="10466"/>
                    </a:lnTo>
                    <a:cubicBezTo>
                      <a:pt x="8133" y="10573"/>
                      <a:pt x="8049" y="10644"/>
                      <a:pt x="7954" y="10644"/>
                    </a:cubicBezTo>
                    <a:lnTo>
                      <a:pt x="1203" y="10644"/>
                    </a:lnTo>
                    <a:cubicBezTo>
                      <a:pt x="1108" y="10644"/>
                      <a:pt x="1025" y="10573"/>
                      <a:pt x="1025" y="10466"/>
                    </a:cubicBezTo>
                    <a:lnTo>
                      <a:pt x="1025" y="10013"/>
                    </a:lnTo>
                    <a:lnTo>
                      <a:pt x="7264" y="10013"/>
                    </a:lnTo>
                    <a:cubicBezTo>
                      <a:pt x="7561" y="10013"/>
                      <a:pt x="7788" y="9775"/>
                      <a:pt x="7788" y="9490"/>
                    </a:cubicBezTo>
                    <a:lnTo>
                      <a:pt x="7788" y="1358"/>
                    </a:lnTo>
                    <a:lnTo>
                      <a:pt x="7966" y="1358"/>
                    </a:lnTo>
                    <a:cubicBezTo>
                      <a:pt x="8061" y="1358"/>
                      <a:pt x="8145" y="1441"/>
                      <a:pt x="8145" y="1536"/>
                    </a:cubicBezTo>
                    <a:lnTo>
                      <a:pt x="8145" y="9501"/>
                    </a:lnTo>
                    <a:cubicBezTo>
                      <a:pt x="8145" y="9573"/>
                      <a:pt x="8228" y="9656"/>
                      <a:pt x="8323" y="9656"/>
                    </a:cubicBezTo>
                    <a:cubicBezTo>
                      <a:pt x="8430" y="9656"/>
                      <a:pt x="8502" y="9573"/>
                      <a:pt x="8502" y="9478"/>
                    </a:cubicBezTo>
                    <a:lnTo>
                      <a:pt x="8502" y="1512"/>
                    </a:lnTo>
                    <a:cubicBezTo>
                      <a:pt x="8502" y="1215"/>
                      <a:pt x="8264" y="988"/>
                      <a:pt x="7978" y="988"/>
                    </a:cubicBezTo>
                    <a:lnTo>
                      <a:pt x="7799" y="988"/>
                    </a:lnTo>
                    <a:lnTo>
                      <a:pt x="7799" y="524"/>
                    </a:lnTo>
                    <a:cubicBezTo>
                      <a:pt x="7799" y="226"/>
                      <a:pt x="7561" y="0"/>
                      <a:pt x="7276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0326;p59">
                <a:extLst>
                  <a:ext uri="{FF2B5EF4-FFF2-40B4-BE49-F238E27FC236}">
                    <a16:creationId xmlns:a16="http://schemas.microsoft.com/office/drawing/2014/main" id="{CA5C9F8A-4007-C39F-D6C9-3D49CB3CDEC5}"/>
                  </a:ext>
                </a:extLst>
              </p:cNvPr>
              <p:cNvSpPr/>
              <p:nvPr/>
            </p:nvSpPr>
            <p:spPr>
              <a:xfrm>
                <a:off x="1333682" y="3344330"/>
                <a:ext cx="189697" cy="292461"/>
              </a:xfrm>
              <a:custGeom>
                <a:avLst/>
                <a:gdLst/>
                <a:ahLst/>
                <a:cxnLst/>
                <a:rect l="l" t="t" r="r" b="b"/>
                <a:pathLst>
                  <a:path w="5955" h="9181" extrusionOk="0">
                    <a:moveTo>
                      <a:pt x="2430" y="370"/>
                    </a:moveTo>
                    <a:cubicBezTo>
                      <a:pt x="2489" y="370"/>
                      <a:pt x="2549" y="429"/>
                      <a:pt x="2549" y="489"/>
                    </a:cubicBezTo>
                    <a:lnTo>
                      <a:pt x="2549" y="727"/>
                    </a:lnTo>
                    <a:lnTo>
                      <a:pt x="1858" y="727"/>
                    </a:lnTo>
                    <a:lnTo>
                      <a:pt x="1858" y="489"/>
                    </a:lnTo>
                    <a:cubicBezTo>
                      <a:pt x="1858" y="429"/>
                      <a:pt x="1918" y="370"/>
                      <a:pt x="1977" y="370"/>
                    </a:cubicBezTo>
                    <a:close/>
                    <a:moveTo>
                      <a:pt x="3037" y="1072"/>
                    </a:moveTo>
                    <a:cubicBezTo>
                      <a:pt x="3120" y="1072"/>
                      <a:pt x="3216" y="1143"/>
                      <a:pt x="3216" y="1251"/>
                    </a:cubicBezTo>
                    <a:lnTo>
                      <a:pt x="3216" y="1953"/>
                    </a:lnTo>
                    <a:lnTo>
                      <a:pt x="1215" y="1953"/>
                    </a:lnTo>
                    <a:lnTo>
                      <a:pt x="1215" y="1251"/>
                    </a:lnTo>
                    <a:cubicBezTo>
                      <a:pt x="1203" y="1167"/>
                      <a:pt x="1299" y="1072"/>
                      <a:pt x="1382" y="1072"/>
                    </a:cubicBezTo>
                    <a:close/>
                    <a:moveTo>
                      <a:pt x="1977" y="0"/>
                    </a:moveTo>
                    <a:cubicBezTo>
                      <a:pt x="1727" y="0"/>
                      <a:pt x="1501" y="203"/>
                      <a:pt x="1501" y="477"/>
                    </a:cubicBezTo>
                    <a:lnTo>
                      <a:pt x="1501" y="715"/>
                    </a:lnTo>
                    <a:lnTo>
                      <a:pt x="1370" y="715"/>
                    </a:lnTo>
                    <a:cubicBezTo>
                      <a:pt x="1156" y="715"/>
                      <a:pt x="977" y="834"/>
                      <a:pt x="894" y="1012"/>
                    </a:cubicBezTo>
                    <a:lnTo>
                      <a:pt x="525" y="1012"/>
                    </a:lnTo>
                    <a:cubicBezTo>
                      <a:pt x="227" y="1012"/>
                      <a:pt x="1" y="1251"/>
                      <a:pt x="1" y="1536"/>
                    </a:cubicBezTo>
                    <a:lnTo>
                      <a:pt x="1" y="8990"/>
                    </a:lnTo>
                    <a:cubicBezTo>
                      <a:pt x="13" y="9109"/>
                      <a:pt x="84" y="9180"/>
                      <a:pt x="191" y="9180"/>
                    </a:cubicBezTo>
                    <a:cubicBezTo>
                      <a:pt x="299" y="9180"/>
                      <a:pt x="370" y="9109"/>
                      <a:pt x="370" y="9002"/>
                    </a:cubicBezTo>
                    <a:lnTo>
                      <a:pt x="370" y="1548"/>
                    </a:lnTo>
                    <a:cubicBezTo>
                      <a:pt x="370" y="1441"/>
                      <a:pt x="441" y="1370"/>
                      <a:pt x="549" y="1370"/>
                    </a:cubicBezTo>
                    <a:lnTo>
                      <a:pt x="858" y="1370"/>
                    </a:lnTo>
                    <a:lnTo>
                      <a:pt x="858" y="1965"/>
                    </a:lnTo>
                    <a:cubicBezTo>
                      <a:pt x="858" y="2144"/>
                      <a:pt x="1013" y="2310"/>
                      <a:pt x="1203" y="2310"/>
                    </a:cubicBezTo>
                    <a:lnTo>
                      <a:pt x="3228" y="2310"/>
                    </a:lnTo>
                    <a:cubicBezTo>
                      <a:pt x="3406" y="2310"/>
                      <a:pt x="3573" y="2155"/>
                      <a:pt x="3573" y="1965"/>
                    </a:cubicBezTo>
                    <a:lnTo>
                      <a:pt x="3573" y="1370"/>
                    </a:lnTo>
                    <a:lnTo>
                      <a:pt x="5775" y="1370"/>
                    </a:lnTo>
                    <a:cubicBezTo>
                      <a:pt x="5883" y="1370"/>
                      <a:pt x="5954" y="1298"/>
                      <a:pt x="5954" y="1191"/>
                    </a:cubicBezTo>
                    <a:cubicBezTo>
                      <a:pt x="5954" y="1084"/>
                      <a:pt x="5883" y="1012"/>
                      <a:pt x="5775" y="1012"/>
                    </a:cubicBezTo>
                    <a:lnTo>
                      <a:pt x="3513" y="1012"/>
                    </a:lnTo>
                    <a:cubicBezTo>
                      <a:pt x="3418" y="834"/>
                      <a:pt x="3239" y="715"/>
                      <a:pt x="3037" y="715"/>
                    </a:cubicBezTo>
                    <a:lnTo>
                      <a:pt x="2906" y="715"/>
                    </a:lnTo>
                    <a:lnTo>
                      <a:pt x="2906" y="477"/>
                    </a:lnTo>
                    <a:cubicBezTo>
                      <a:pt x="2906" y="227"/>
                      <a:pt x="2692" y="0"/>
                      <a:pt x="2430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0327;p59">
                <a:extLst>
                  <a:ext uri="{FF2B5EF4-FFF2-40B4-BE49-F238E27FC236}">
                    <a16:creationId xmlns:a16="http://schemas.microsoft.com/office/drawing/2014/main" id="{FAB752E4-39A8-E66C-1D5A-63658DA7295D}"/>
                  </a:ext>
                </a:extLst>
              </p:cNvPr>
              <p:cNvSpPr/>
              <p:nvPr/>
            </p:nvSpPr>
            <p:spPr>
              <a:xfrm>
                <a:off x="1444060" y="3469488"/>
                <a:ext cx="100917" cy="11404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358" extrusionOk="0">
                    <a:moveTo>
                      <a:pt x="179" y="0"/>
                    </a:moveTo>
                    <a:cubicBezTo>
                      <a:pt x="72" y="0"/>
                      <a:pt x="1" y="72"/>
                      <a:pt x="1" y="179"/>
                    </a:cubicBezTo>
                    <a:cubicBezTo>
                      <a:pt x="1" y="286"/>
                      <a:pt x="72" y="358"/>
                      <a:pt x="179" y="358"/>
                    </a:cubicBezTo>
                    <a:lnTo>
                      <a:pt x="2989" y="358"/>
                    </a:lnTo>
                    <a:cubicBezTo>
                      <a:pt x="3096" y="358"/>
                      <a:pt x="3168" y="286"/>
                      <a:pt x="3168" y="179"/>
                    </a:cubicBezTo>
                    <a:cubicBezTo>
                      <a:pt x="3168" y="72"/>
                      <a:pt x="3084" y="0"/>
                      <a:pt x="298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0328;p59">
                <a:extLst>
                  <a:ext uri="{FF2B5EF4-FFF2-40B4-BE49-F238E27FC236}">
                    <a16:creationId xmlns:a16="http://schemas.microsoft.com/office/drawing/2014/main" id="{C33F6684-5726-C335-6DFD-F655103D1168}"/>
                  </a:ext>
                </a:extLst>
              </p:cNvPr>
              <p:cNvSpPr/>
              <p:nvPr/>
            </p:nvSpPr>
            <p:spPr>
              <a:xfrm>
                <a:off x="1444060" y="3493762"/>
                <a:ext cx="100917" cy="11404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358" extrusionOk="0">
                    <a:moveTo>
                      <a:pt x="179" y="0"/>
                    </a:moveTo>
                    <a:cubicBezTo>
                      <a:pt x="72" y="0"/>
                      <a:pt x="1" y="72"/>
                      <a:pt x="1" y="179"/>
                    </a:cubicBezTo>
                    <a:cubicBezTo>
                      <a:pt x="1" y="286"/>
                      <a:pt x="72" y="358"/>
                      <a:pt x="179" y="358"/>
                    </a:cubicBezTo>
                    <a:lnTo>
                      <a:pt x="2989" y="358"/>
                    </a:lnTo>
                    <a:cubicBezTo>
                      <a:pt x="3096" y="358"/>
                      <a:pt x="3168" y="286"/>
                      <a:pt x="3168" y="179"/>
                    </a:cubicBezTo>
                    <a:cubicBezTo>
                      <a:pt x="3168" y="72"/>
                      <a:pt x="3084" y="0"/>
                      <a:pt x="298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0329;p59">
                <a:extLst>
                  <a:ext uri="{FF2B5EF4-FFF2-40B4-BE49-F238E27FC236}">
                    <a16:creationId xmlns:a16="http://schemas.microsoft.com/office/drawing/2014/main" id="{92A6BB60-66BD-5DA6-0155-F398C3163AED}"/>
                  </a:ext>
                </a:extLst>
              </p:cNvPr>
              <p:cNvSpPr/>
              <p:nvPr/>
            </p:nvSpPr>
            <p:spPr>
              <a:xfrm>
                <a:off x="1444060" y="3541927"/>
                <a:ext cx="100917" cy="11404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358" extrusionOk="0">
                    <a:moveTo>
                      <a:pt x="179" y="1"/>
                    </a:moveTo>
                    <a:cubicBezTo>
                      <a:pt x="72" y="1"/>
                      <a:pt x="1" y="84"/>
                      <a:pt x="1" y="179"/>
                    </a:cubicBezTo>
                    <a:cubicBezTo>
                      <a:pt x="1" y="286"/>
                      <a:pt x="72" y="358"/>
                      <a:pt x="179" y="358"/>
                    </a:cubicBezTo>
                    <a:lnTo>
                      <a:pt x="2989" y="358"/>
                    </a:lnTo>
                    <a:cubicBezTo>
                      <a:pt x="3096" y="358"/>
                      <a:pt x="3168" y="286"/>
                      <a:pt x="3168" y="179"/>
                    </a:cubicBezTo>
                    <a:cubicBezTo>
                      <a:pt x="3168" y="84"/>
                      <a:pt x="3084" y="1"/>
                      <a:pt x="2989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0330;p59">
                <a:extLst>
                  <a:ext uri="{FF2B5EF4-FFF2-40B4-BE49-F238E27FC236}">
                    <a16:creationId xmlns:a16="http://schemas.microsoft.com/office/drawing/2014/main" id="{A802928E-F096-8BC1-BDBC-733D46DFCB91}"/>
                  </a:ext>
                </a:extLst>
              </p:cNvPr>
              <p:cNvSpPr/>
              <p:nvPr/>
            </p:nvSpPr>
            <p:spPr>
              <a:xfrm>
                <a:off x="1444060" y="3565818"/>
                <a:ext cx="100917" cy="11404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358" extrusionOk="0">
                    <a:moveTo>
                      <a:pt x="179" y="1"/>
                    </a:moveTo>
                    <a:cubicBezTo>
                      <a:pt x="72" y="1"/>
                      <a:pt x="1" y="72"/>
                      <a:pt x="1" y="179"/>
                    </a:cubicBezTo>
                    <a:cubicBezTo>
                      <a:pt x="1" y="286"/>
                      <a:pt x="72" y="358"/>
                      <a:pt x="179" y="358"/>
                    </a:cubicBezTo>
                    <a:lnTo>
                      <a:pt x="2989" y="358"/>
                    </a:lnTo>
                    <a:cubicBezTo>
                      <a:pt x="3096" y="358"/>
                      <a:pt x="3168" y="286"/>
                      <a:pt x="3168" y="179"/>
                    </a:cubicBezTo>
                    <a:cubicBezTo>
                      <a:pt x="3168" y="72"/>
                      <a:pt x="3084" y="1"/>
                      <a:pt x="2989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0331;p59">
                <a:extLst>
                  <a:ext uri="{FF2B5EF4-FFF2-40B4-BE49-F238E27FC236}">
                    <a16:creationId xmlns:a16="http://schemas.microsoft.com/office/drawing/2014/main" id="{AED37CE7-C242-A973-9DEA-307EEED2F9CA}"/>
                  </a:ext>
                </a:extLst>
              </p:cNvPr>
              <p:cNvSpPr/>
              <p:nvPr/>
            </p:nvSpPr>
            <p:spPr>
              <a:xfrm>
                <a:off x="1444060" y="3614747"/>
                <a:ext cx="100917" cy="11404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358" extrusionOk="0">
                    <a:moveTo>
                      <a:pt x="179" y="1"/>
                    </a:moveTo>
                    <a:cubicBezTo>
                      <a:pt x="72" y="1"/>
                      <a:pt x="1" y="72"/>
                      <a:pt x="1" y="179"/>
                    </a:cubicBezTo>
                    <a:cubicBezTo>
                      <a:pt x="1" y="274"/>
                      <a:pt x="72" y="358"/>
                      <a:pt x="179" y="358"/>
                    </a:cubicBezTo>
                    <a:lnTo>
                      <a:pt x="2989" y="358"/>
                    </a:lnTo>
                    <a:cubicBezTo>
                      <a:pt x="3096" y="358"/>
                      <a:pt x="3168" y="274"/>
                      <a:pt x="3168" y="179"/>
                    </a:cubicBezTo>
                    <a:cubicBezTo>
                      <a:pt x="3168" y="72"/>
                      <a:pt x="3084" y="1"/>
                      <a:pt x="2989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0332;p59">
                <a:extLst>
                  <a:ext uri="{FF2B5EF4-FFF2-40B4-BE49-F238E27FC236}">
                    <a16:creationId xmlns:a16="http://schemas.microsoft.com/office/drawing/2014/main" id="{994DF005-9BAF-1CC0-FBAB-423A6892CE4B}"/>
                  </a:ext>
                </a:extLst>
              </p:cNvPr>
              <p:cNvSpPr/>
              <p:nvPr/>
            </p:nvSpPr>
            <p:spPr>
              <a:xfrm>
                <a:off x="1444060" y="3638256"/>
                <a:ext cx="100917" cy="11404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358" extrusionOk="0">
                    <a:moveTo>
                      <a:pt x="179" y="1"/>
                    </a:moveTo>
                    <a:cubicBezTo>
                      <a:pt x="72" y="1"/>
                      <a:pt x="1" y="72"/>
                      <a:pt x="1" y="179"/>
                    </a:cubicBezTo>
                    <a:cubicBezTo>
                      <a:pt x="1" y="287"/>
                      <a:pt x="72" y="358"/>
                      <a:pt x="179" y="358"/>
                    </a:cubicBezTo>
                    <a:lnTo>
                      <a:pt x="2989" y="358"/>
                    </a:lnTo>
                    <a:cubicBezTo>
                      <a:pt x="3096" y="358"/>
                      <a:pt x="3168" y="287"/>
                      <a:pt x="3168" y="179"/>
                    </a:cubicBezTo>
                    <a:cubicBezTo>
                      <a:pt x="3168" y="72"/>
                      <a:pt x="3084" y="1"/>
                      <a:pt x="2989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0333;p59">
                <a:extLst>
                  <a:ext uri="{FF2B5EF4-FFF2-40B4-BE49-F238E27FC236}">
                    <a16:creationId xmlns:a16="http://schemas.microsoft.com/office/drawing/2014/main" id="{9AC20FB0-21E3-3AF6-DD3D-75CAB1D08C8B}"/>
                  </a:ext>
                </a:extLst>
              </p:cNvPr>
              <p:cNvSpPr/>
              <p:nvPr/>
            </p:nvSpPr>
            <p:spPr>
              <a:xfrm>
                <a:off x="1371622" y="3459454"/>
                <a:ext cx="70208" cy="57084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1792" extrusionOk="0">
                    <a:moveTo>
                      <a:pt x="1417" y="387"/>
                    </a:moveTo>
                    <a:lnTo>
                      <a:pt x="1417" y="470"/>
                    </a:lnTo>
                    <a:lnTo>
                      <a:pt x="1072" y="768"/>
                    </a:lnTo>
                    <a:lnTo>
                      <a:pt x="905" y="589"/>
                    </a:lnTo>
                    <a:cubicBezTo>
                      <a:pt x="873" y="544"/>
                      <a:pt x="823" y="523"/>
                      <a:pt x="773" y="523"/>
                    </a:cubicBezTo>
                    <a:cubicBezTo>
                      <a:pt x="731" y="523"/>
                      <a:pt x="688" y="538"/>
                      <a:pt x="655" y="566"/>
                    </a:cubicBezTo>
                    <a:cubicBezTo>
                      <a:pt x="584" y="625"/>
                      <a:pt x="584" y="744"/>
                      <a:pt x="632" y="827"/>
                    </a:cubicBezTo>
                    <a:lnTo>
                      <a:pt x="917" y="1125"/>
                    </a:lnTo>
                    <a:cubicBezTo>
                      <a:pt x="953" y="1161"/>
                      <a:pt x="989" y="1185"/>
                      <a:pt x="1048" y="1185"/>
                    </a:cubicBezTo>
                    <a:cubicBezTo>
                      <a:pt x="1096" y="1185"/>
                      <a:pt x="1132" y="1161"/>
                      <a:pt x="1167" y="1137"/>
                    </a:cubicBezTo>
                    <a:lnTo>
                      <a:pt x="1429" y="923"/>
                    </a:lnTo>
                    <a:lnTo>
                      <a:pt x="1417" y="1447"/>
                    </a:lnTo>
                    <a:lnTo>
                      <a:pt x="358" y="1447"/>
                    </a:lnTo>
                    <a:lnTo>
                      <a:pt x="358" y="387"/>
                    </a:lnTo>
                    <a:close/>
                    <a:moveTo>
                      <a:pt x="2007" y="1"/>
                    </a:moveTo>
                    <a:cubicBezTo>
                      <a:pt x="1966" y="1"/>
                      <a:pt x="1925" y="17"/>
                      <a:pt x="1894" y="54"/>
                    </a:cubicBezTo>
                    <a:lnTo>
                      <a:pt x="1727" y="185"/>
                    </a:lnTo>
                    <a:cubicBezTo>
                      <a:pt x="1679" y="89"/>
                      <a:pt x="1596" y="30"/>
                      <a:pt x="1489" y="30"/>
                    </a:cubicBezTo>
                    <a:lnTo>
                      <a:pt x="263" y="30"/>
                    </a:lnTo>
                    <a:cubicBezTo>
                      <a:pt x="120" y="30"/>
                      <a:pt x="1" y="149"/>
                      <a:pt x="1" y="304"/>
                    </a:cubicBezTo>
                    <a:lnTo>
                      <a:pt x="1" y="1518"/>
                    </a:lnTo>
                    <a:cubicBezTo>
                      <a:pt x="1" y="1673"/>
                      <a:pt x="120" y="1792"/>
                      <a:pt x="263" y="1792"/>
                    </a:cubicBezTo>
                    <a:lnTo>
                      <a:pt x="1489" y="1792"/>
                    </a:lnTo>
                    <a:cubicBezTo>
                      <a:pt x="1632" y="1792"/>
                      <a:pt x="1751" y="1673"/>
                      <a:pt x="1751" y="1518"/>
                    </a:cubicBezTo>
                    <a:lnTo>
                      <a:pt x="1751" y="613"/>
                    </a:lnTo>
                    <a:lnTo>
                      <a:pt x="2108" y="304"/>
                    </a:lnTo>
                    <a:cubicBezTo>
                      <a:pt x="2203" y="256"/>
                      <a:pt x="2203" y="137"/>
                      <a:pt x="2144" y="65"/>
                    </a:cubicBezTo>
                    <a:cubicBezTo>
                      <a:pt x="2111" y="26"/>
                      <a:pt x="2059" y="1"/>
                      <a:pt x="2007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0334;p59">
                <a:extLst>
                  <a:ext uri="{FF2B5EF4-FFF2-40B4-BE49-F238E27FC236}">
                    <a16:creationId xmlns:a16="http://schemas.microsoft.com/office/drawing/2014/main" id="{B398B873-8C1F-5732-DDB6-CFFD95F4FB40}"/>
                  </a:ext>
                </a:extLst>
              </p:cNvPr>
              <p:cNvSpPr/>
              <p:nvPr/>
            </p:nvSpPr>
            <p:spPr>
              <a:xfrm>
                <a:off x="1371622" y="3532434"/>
                <a:ext cx="70208" cy="56543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1775" extrusionOk="0">
                    <a:moveTo>
                      <a:pt x="1417" y="382"/>
                    </a:moveTo>
                    <a:lnTo>
                      <a:pt x="1417" y="465"/>
                    </a:lnTo>
                    <a:lnTo>
                      <a:pt x="1072" y="763"/>
                    </a:lnTo>
                    <a:lnTo>
                      <a:pt x="905" y="584"/>
                    </a:lnTo>
                    <a:cubicBezTo>
                      <a:pt x="874" y="547"/>
                      <a:pt x="827" y="529"/>
                      <a:pt x="779" y="529"/>
                    </a:cubicBezTo>
                    <a:cubicBezTo>
                      <a:pt x="734" y="529"/>
                      <a:pt x="690" y="544"/>
                      <a:pt x="655" y="572"/>
                    </a:cubicBezTo>
                    <a:cubicBezTo>
                      <a:pt x="584" y="632"/>
                      <a:pt x="584" y="751"/>
                      <a:pt x="632" y="822"/>
                    </a:cubicBezTo>
                    <a:lnTo>
                      <a:pt x="917" y="1120"/>
                    </a:lnTo>
                    <a:cubicBezTo>
                      <a:pt x="953" y="1168"/>
                      <a:pt x="989" y="1180"/>
                      <a:pt x="1048" y="1180"/>
                    </a:cubicBezTo>
                    <a:cubicBezTo>
                      <a:pt x="1096" y="1180"/>
                      <a:pt x="1132" y="1168"/>
                      <a:pt x="1167" y="1132"/>
                    </a:cubicBezTo>
                    <a:lnTo>
                      <a:pt x="1429" y="930"/>
                    </a:lnTo>
                    <a:lnTo>
                      <a:pt x="1417" y="1430"/>
                    </a:lnTo>
                    <a:lnTo>
                      <a:pt x="358" y="1430"/>
                    </a:lnTo>
                    <a:lnTo>
                      <a:pt x="358" y="382"/>
                    </a:lnTo>
                    <a:close/>
                    <a:moveTo>
                      <a:pt x="2012" y="1"/>
                    </a:moveTo>
                    <a:cubicBezTo>
                      <a:pt x="1969" y="1"/>
                      <a:pt x="1926" y="16"/>
                      <a:pt x="1894" y="49"/>
                    </a:cubicBezTo>
                    <a:lnTo>
                      <a:pt x="1727" y="180"/>
                    </a:lnTo>
                    <a:cubicBezTo>
                      <a:pt x="1679" y="96"/>
                      <a:pt x="1596" y="13"/>
                      <a:pt x="1489" y="13"/>
                    </a:cubicBezTo>
                    <a:lnTo>
                      <a:pt x="263" y="13"/>
                    </a:lnTo>
                    <a:cubicBezTo>
                      <a:pt x="120" y="13"/>
                      <a:pt x="1" y="132"/>
                      <a:pt x="1" y="287"/>
                    </a:cubicBezTo>
                    <a:lnTo>
                      <a:pt x="1" y="1501"/>
                    </a:lnTo>
                    <a:cubicBezTo>
                      <a:pt x="1" y="1656"/>
                      <a:pt x="120" y="1775"/>
                      <a:pt x="263" y="1775"/>
                    </a:cubicBezTo>
                    <a:lnTo>
                      <a:pt x="1489" y="1775"/>
                    </a:lnTo>
                    <a:cubicBezTo>
                      <a:pt x="1632" y="1775"/>
                      <a:pt x="1751" y="1656"/>
                      <a:pt x="1751" y="1501"/>
                    </a:cubicBezTo>
                    <a:lnTo>
                      <a:pt x="1751" y="608"/>
                    </a:lnTo>
                    <a:lnTo>
                      <a:pt x="2108" y="299"/>
                    </a:lnTo>
                    <a:cubicBezTo>
                      <a:pt x="2203" y="239"/>
                      <a:pt x="2203" y="144"/>
                      <a:pt x="2144" y="60"/>
                    </a:cubicBezTo>
                    <a:cubicBezTo>
                      <a:pt x="2111" y="22"/>
                      <a:pt x="2062" y="1"/>
                      <a:pt x="201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0335;p59">
                <a:extLst>
                  <a:ext uri="{FF2B5EF4-FFF2-40B4-BE49-F238E27FC236}">
                    <a16:creationId xmlns:a16="http://schemas.microsoft.com/office/drawing/2014/main" id="{C9DDD062-69C9-6FA1-4B54-1C7CBE791A3A}"/>
                  </a:ext>
                </a:extLst>
              </p:cNvPr>
              <p:cNvSpPr/>
              <p:nvPr/>
            </p:nvSpPr>
            <p:spPr>
              <a:xfrm>
                <a:off x="1371622" y="3605254"/>
                <a:ext cx="70208" cy="55810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1752" extrusionOk="0">
                    <a:moveTo>
                      <a:pt x="1417" y="358"/>
                    </a:moveTo>
                    <a:lnTo>
                      <a:pt x="1417" y="489"/>
                    </a:lnTo>
                    <a:lnTo>
                      <a:pt x="1072" y="787"/>
                    </a:lnTo>
                    <a:lnTo>
                      <a:pt x="905" y="608"/>
                    </a:lnTo>
                    <a:cubicBezTo>
                      <a:pt x="874" y="571"/>
                      <a:pt x="827" y="553"/>
                      <a:pt x="779" y="553"/>
                    </a:cubicBezTo>
                    <a:cubicBezTo>
                      <a:pt x="734" y="553"/>
                      <a:pt x="690" y="568"/>
                      <a:pt x="655" y="596"/>
                    </a:cubicBezTo>
                    <a:cubicBezTo>
                      <a:pt x="584" y="644"/>
                      <a:pt x="584" y="775"/>
                      <a:pt x="632" y="846"/>
                    </a:cubicBezTo>
                    <a:lnTo>
                      <a:pt x="917" y="1144"/>
                    </a:lnTo>
                    <a:cubicBezTo>
                      <a:pt x="953" y="1192"/>
                      <a:pt x="989" y="1203"/>
                      <a:pt x="1048" y="1203"/>
                    </a:cubicBezTo>
                    <a:cubicBezTo>
                      <a:pt x="1096" y="1203"/>
                      <a:pt x="1132" y="1192"/>
                      <a:pt x="1167" y="1156"/>
                    </a:cubicBezTo>
                    <a:lnTo>
                      <a:pt x="1429" y="953"/>
                    </a:lnTo>
                    <a:lnTo>
                      <a:pt x="1417" y="1406"/>
                    </a:lnTo>
                    <a:lnTo>
                      <a:pt x="358" y="1406"/>
                    </a:lnTo>
                    <a:lnTo>
                      <a:pt x="358" y="358"/>
                    </a:lnTo>
                    <a:close/>
                    <a:moveTo>
                      <a:pt x="263" y="1"/>
                    </a:moveTo>
                    <a:cubicBezTo>
                      <a:pt x="120" y="1"/>
                      <a:pt x="1" y="120"/>
                      <a:pt x="1" y="263"/>
                    </a:cubicBezTo>
                    <a:lnTo>
                      <a:pt x="1" y="1489"/>
                    </a:lnTo>
                    <a:cubicBezTo>
                      <a:pt x="1" y="1632"/>
                      <a:pt x="120" y="1751"/>
                      <a:pt x="263" y="1751"/>
                    </a:cubicBezTo>
                    <a:lnTo>
                      <a:pt x="1489" y="1751"/>
                    </a:lnTo>
                    <a:cubicBezTo>
                      <a:pt x="1632" y="1751"/>
                      <a:pt x="1751" y="1632"/>
                      <a:pt x="1751" y="1489"/>
                    </a:cubicBezTo>
                    <a:lnTo>
                      <a:pt x="1751" y="632"/>
                    </a:lnTo>
                    <a:lnTo>
                      <a:pt x="2108" y="322"/>
                    </a:lnTo>
                    <a:cubicBezTo>
                      <a:pt x="2191" y="263"/>
                      <a:pt x="2203" y="144"/>
                      <a:pt x="2132" y="72"/>
                    </a:cubicBezTo>
                    <a:cubicBezTo>
                      <a:pt x="2107" y="47"/>
                      <a:pt x="2062" y="32"/>
                      <a:pt x="2014" y="32"/>
                    </a:cubicBezTo>
                    <a:cubicBezTo>
                      <a:pt x="1972" y="32"/>
                      <a:pt x="1927" y="44"/>
                      <a:pt x="1894" y="72"/>
                    </a:cubicBezTo>
                    <a:lnTo>
                      <a:pt x="1739" y="191"/>
                    </a:lnTo>
                    <a:cubicBezTo>
                      <a:pt x="1715" y="84"/>
                      <a:pt x="1608" y="1"/>
                      <a:pt x="1489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1" name="Picture 50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4847835-65F1-0A76-AA39-F25503D8F5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2299" y="0"/>
            <a:ext cx="45582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9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D58E5-A6BD-53ED-3B5E-A549EA65B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DCD30F-0F0E-35DA-6B64-240671597D2F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EDA – FMP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861FAF-A15C-CF6E-3415-13AC1BB26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86" y="704426"/>
            <a:ext cx="3999579" cy="33266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0A946E-B14C-BAC4-BBC0-B16D8152A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355" y="704426"/>
            <a:ext cx="4600001" cy="33266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3C512E-D915-0A54-9C07-04256BE26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9387" y="3646238"/>
            <a:ext cx="2450180" cy="1426428"/>
          </a:xfrm>
          <a:prstGeom prst="rect">
            <a:avLst/>
          </a:prstGeom>
          <a:ln w="19050">
            <a:solidFill>
              <a:schemeClr val="accent1">
                <a:shade val="15000"/>
              </a:schemeClr>
            </a:solidFill>
          </a:ln>
          <a:effectLst>
            <a:outerShdw dir="5400000" sx="1000" sy="1000" algn="ctr" rotWithShape="0">
              <a:schemeClr val="bg1"/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385586-12D5-B75C-0029-568016AD11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2394" y="4005811"/>
            <a:ext cx="2267067" cy="1066855"/>
          </a:xfrm>
          <a:prstGeom prst="rect">
            <a:avLst/>
          </a:prstGeom>
          <a:ln w="19050">
            <a:solidFill>
              <a:schemeClr val="accent1">
                <a:shade val="15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25BC62-98CD-8FA4-8B41-1492D4FA34D1}"/>
              </a:ext>
            </a:extLst>
          </p:cNvPr>
          <p:cNvSpPr txBox="1"/>
          <p:nvPr/>
        </p:nvSpPr>
        <p:spPr>
          <a:xfrm>
            <a:off x="1358541" y="941493"/>
            <a:ext cx="1503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ESG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17708B-7DA4-4C8B-6794-098B282F624E}"/>
              </a:ext>
            </a:extLst>
          </p:cNvPr>
          <p:cNvSpPr txBox="1"/>
          <p:nvPr/>
        </p:nvSpPr>
        <p:spPr>
          <a:xfrm>
            <a:off x="5841021" y="922849"/>
            <a:ext cx="1503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ESG Data</a:t>
            </a:r>
          </a:p>
        </p:txBody>
      </p:sp>
    </p:spTree>
    <p:extLst>
      <p:ext uri="{BB962C8B-B14F-4D97-AF65-F5344CB8AC3E}">
        <p14:creationId xmlns:p14="http://schemas.microsoft.com/office/powerpoint/2010/main" val="270370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97BC7-5674-9F36-C0C4-D781D5D97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FB501B-8630-E4CE-D3BE-3187444074B5}"/>
              </a:ext>
            </a:extLst>
          </p:cNvPr>
          <p:cNvSpPr/>
          <p:nvPr/>
        </p:nvSpPr>
        <p:spPr>
          <a:xfrm>
            <a:off x="6675287" y="3233597"/>
            <a:ext cx="2302229" cy="637363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olid"/>
          </a:ln>
          <a:effectLst>
            <a:softEdge rad="50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AD5BFF-00F9-6BE5-C285-F45012366731}"/>
              </a:ext>
            </a:extLst>
          </p:cNvPr>
          <p:cNvSpPr txBox="1"/>
          <p:nvPr/>
        </p:nvSpPr>
        <p:spPr>
          <a:xfrm>
            <a:off x="258182" y="159026"/>
            <a:ext cx="4425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  <a:ea typeface="Share Tech" panose="020B0604020202020204" charset="0"/>
                <a:cs typeface="Share Tech" panose="020B0604020202020204" charset="0"/>
              </a:rPr>
              <a:t>Data Prep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BDA5C3-BBE8-6DD0-55E1-0BA858EE09FC}"/>
              </a:ext>
            </a:extLst>
          </p:cNvPr>
          <p:cNvGrpSpPr/>
          <p:nvPr/>
        </p:nvGrpSpPr>
        <p:grpSpPr>
          <a:xfrm>
            <a:off x="6807279" y="1733271"/>
            <a:ext cx="2336721" cy="1219757"/>
            <a:chOff x="671834" y="1247114"/>
            <a:chExt cx="2336721" cy="12197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AB86EE-4EFD-B0C6-DA6B-26C47518CD77}"/>
                </a:ext>
              </a:extLst>
            </p:cNvPr>
            <p:cNvSpPr txBox="1"/>
            <p:nvPr/>
          </p:nvSpPr>
          <p:spPr>
            <a:xfrm>
              <a:off x="1160436" y="1288484"/>
              <a:ext cx="184811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2013-2023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i="0" dirty="0">
                  <a:solidFill>
                    <a:srgbClr val="E3E3E3"/>
                  </a:solidFill>
                  <a:effectLst/>
                  <a:latin typeface="+mj-lt"/>
                </a:rPr>
                <a:t>28,378 </a:t>
              </a:r>
              <a:r>
                <a:rPr lang="en-US" dirty="0">
                  <a:solidFill>
                    <a:schemeClr val="bg1"/>
                  </a:solidFill>
                </a:rPr>
                <a:t>samples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245 Features*</a:t>
              </a:r>
            </a:p>
          </p:txBody>
        </p:sp>
        <p:grpSp>
          <p:nvGrpSpPr>
            <p:cNvPr id="15" name="Google Shape;10763;p60">
              <a:extLst>
                <a:ext uri="{FF2B5EF4-FFF2-40B4-BE49-F238E27FC236}">
                  <a16:creationId xmlns:a16="http://schemas.microsoft.com/office/drawing/2014/main" id="{089AA8A7-F61D-4C22-DD1B-F58365544FBC}"/>
                </a:ext>
              </a:extLst>
            </p:cNvPr>
            <p:cNvGrpSpPr/>
            <p:nvPr/>
          </p:nvGrpSpPr>
          <p:grpSpPr>
            <a:xfrm>
              <a:off x="671834" y="1247114"/>
              <a:ext cx="361636" cy="362183"/>
              <a:chOff x="6259175" y="1559008"/>
              <a:chExt cx="271743" cy="272093"/>
            </a:xfrm>
          </p:grpSpPr>
          <p:sp>
            <p:nvSpPr>
              <p:cNvPr id="31" name="Google Shape;10764;p60">
                <a:extLst>
                  <a:ext uri="{FF2B5EF4-FFF2-40B4-BE49-F238E27FC236}">
                    <a16:creationId xmlns:a16="http://schemas.microsoft.com/office/drawing/2014/main" id="{30121A8C-FF58-C498-3261-011CA171EEBA}"/>
                  </a:ext>
                </a:extLst>
              </p:cNvPr>
              <p:cNvSpPr/>
              <p:nvPr/>
            </p:nvSpPr>
            <p:spPr>
              <a:xfrm>
                <a:off x="6259175" y="1559008"/>
                <a:ext cx="271743" cy="272093"/>
              </a:xfrm>
              <a:custGeom>
                <a:avLst/>
                <a:gdLst/>
                <a:ahLst/>
                <a:cxnLst/>
                <a:rect l="l" t="t" r="r" b="b"/>
                <a:pathLst>
                  <a:path w="8538" h="8549" extrusionOk="0">
                    <a:moveTo>
                      <a:pt x="4263" y="0"/>
                    </a:moveTo>
                    <a:cubicBezTo>
                      <a:pt x="3120" y="0"/>
                      <a:pt x="2049" y="453"/>
                      <a:pt x="1251" y="1250"/>
                    </a:cubicBezTo>
                    <a:cubicBezTo>
                      <a:pt x="441" y="2060"/>
                      <a:pt x="1" y="3131"/>
                      <a:pt x="1" y="4274"/>
                    </a:cubicBezTo>
                    <a:cubicBezTo>
                      <a:pt x="1" y="5417"/>
                      <a:pt x="441" y="6489"/>
                      <a:pt x="1251" y="7299"/>
                    </a:cubicBezTo>
                    <a:cubicBezTo>
                      <a:pt x="2049" y="8096"/>
                      <a:pt x="3120" y="8549"/>
                      <a:pt x="4263" y="8549"/>
                    </a:cubicBezTo>
                    <a:cubicBezTo>
                      <a:pt x="5418" y="8549"/>
                      <a:pt x="6490" y="8096"/>
                      <a:pt x="7287" y="7299"/>
                    </a:cubicBezTo>
                    <a:cubicBezTo>
                      <a:pt x="8097" y="6489"/>
                      <a:pt x="8537" y="5417"/>
                      <a:pt x="8537" y="4274"/>
                    </a:cubicBezTo>
                    <a:cubicBezTo>
                      <a:pt x="8526" y="4179"/>
                      <a:pt x="8526" y="4108"/>
                      <a:pt x="8526" y="4036"/>
                    </a:cubicBezTo>
                    <a:cubicBezTo>
                      <a:pt x="8526" y="3965"/>
                      <a:pt x="8466" y="3917"/>
                      <a:pt x="8383" y="3917"/>
                    </a:cubicBezTo>
                    <a:cubicBezTo>
                      <a:pt x="8311" y="3917"/>
                      <a:pt x="8276" y="3977"/>
                      <a:pt x="8276" y="4048"/>
                    </a:cubicBezTo>
                    <a:lnTo>
                      <a:pt x="8276" y="4274"/>
                    </a:lnTo>
                    <a:cubicBezTo>
                      <a:pt x="8276" y="5346"/>
                      <a:pt x="7859" y="6358"/>
                      <a:pt x="7097" y="7120"/>
                    </a:cubicBezTo>
                    <a:cubicBezTo>
                      <a:pt x="6335" y="7882"/>
                      <a:pt x="5323" y="8287"/>
                      <a:pt x="4251" y="8287"/>
                    </a:cubicBezTo>
                    <a:cubicBezTo>
                      <a:pt x="3180" y="8287"/>
                      <a:pt x="2168" y="7870"/>
                      <a:pt x="1406" y="7120"/>
                    </a:cubicBezTo>
                    <a:cubicBezTo>
                      <a:pt x="656" y="6358"/>
                      <a:pt x="239" y="5346"/>
                      <a:pt x="239" y="4274"/>
                    </a:cubicBezTo>
                    <a:cubicBezTo>
                      <a:pt x="239" y="3203"/>
                      <a:pt x="644" y="2191"/>
                      <a:pt x="1406" y="1429"/>
                    </a:cubicBezTo>
                    <a:cubicBezTo>
                      <a:pt x="2168" y="667"/>
                      <a:pt x="3180" y="250"/>
                      <a:pt x="4251" y="250"/>
                    </a:cubicBezTo>
                    <a:cubicBezTo>
                      <a:pt x="5204" y="250"/>
                      <a:pt x="6121" y="595"/>
                      <a:pt x="6847" y="1203"/>
                    </a:cubicBezTo>
                    <a:cubicBezTo>
                      <a:pt x="7561" y="1822"/>
                      <a:pt x="8049" y="2655"/>
                      <a:pt x="8216" y="3560"/>
                    </a:cubicBezTo>
                    <a:cubicBezTo>
                      <a:pt x="8227" y="3624"/>
                      <a:pt x="8276" y="3669"/>
                      <a:pt x="8337" y="3669"/>
                    </a:cubicBezTo>
                    <a:cubicBezTo>
                      <a:pt x="8344" y="3669"/>
                      <a:pt x="8352" y="3668"/>
                      <a:pt x="8359" y="3667"/>
                    </a:cubicBezTo>
                    <a:cubicBezTo>
                      <a:pt x="8430" y="3643"/>
                      <a:pt x="8478" y="3584"/>
                      <a:pt x="8466" y="3512"/>
                    </a:cubicBezTo>
                    <a:cubicBezTo>
                      <a:pt x="8287" y="2548"/>
                      <a:pt x="7775" y="1655"/>
                      <a:pt x="7025" y="1012"/>
                    </a:cubicBezTo>
                    <a:cubicBezTo>
                      <a:pt x="6251" y="357"/>
                      <a:pt x="5275" y="0"/>
                      <a:pt x="4263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0765;p60">
                <a:extLst>
                  <a:ext uri="{FF2B5EF4-FFF2-40B4-BE49-F238E27FC236}">
                    <a16:creationId xmlns:a16="http://schemas.microsoft.com/office/drawing/2014/main" id="{19E0E770-6A18-C9B3-E02E-A8DBD50F7550}"/>
                  </a:ext>
                </a:extLst>
              </p:cNvPr>
              <p:cNvSpPr/>
              <p:nvPr/>
            </p:nvSpPr>
            <p:spPr>
              <a:xfrm>
                <a:off x="6278145" y="1577946"/>
                <a:ext cx="231927" cy="232309"/>
              </a:xfrm>
              <a:custGeom>
                <a:avLst/>
                <a:gdLst/>
                <a:ahLst/>
                <a:cxnLst/>
                <a:rect l="l" t="t" r="r" b="b"/>
                <a:pathLst>
                  <a:path w="7287" h="7299" extrusionOk="0">
                    <a:moveTo>
                      <a:pt x="3643" y="0"/>
                    </a:moveTo>
                    <a:cubicBezTo>
                      <a:pt x="3119" y="0"/>
                      <a:pt x="2631" y="108"/>
                      <a:pt x="2155" y="322"/>
                    </a:cubicBezTo>
                    <a:cubicBezTo>
                      <a:pt x="1703" y="524"/>
                      <a:pt x="1310" y="810"/>
                      <a:pt x="964" y="1179"/>
                    </a:cubicBezTo>
                    <a:cubicBezTo>
                      <a:pt x="917" y="1227"/>
                      <a:pt x="917" y="1310"/>
                      <a:pt x="964" y="1358"/>
                    </a:cubicBezTo>
                    <a:cubicBezTo>
                      <a:pt x="988" y="1382"/>
                      <a:pt x="1021" y="1393"/>
                      <a:pt x="1054" y="1393"/>
                    </a:cubicBezTo>
                    <a:cubicBezTo>
                      <a:pt x="1086" y="1393"/>
                      <a:pt x="1119" y="1382"/>
                      <a:pt x="1143" y="1358"/>
                    </a:cubicBezTo>
                    <a:cubicBezTo>
                      <a:pt x="1453" y="1012"/>
                      <a:pt x="1822" y="750"/>
                      <a:pt x="2262" y="560"/>
                    </a:cubicBezTo>
                    <a:cubicBezTo>
                      <a:pt x="2691" y="358"/>
                      <a:pt x="3167" y="262"/>
                      <a:pt x="3643" y="262"/>
                    </a:cubicBezTo>
                    <a:cubicBezTo>
                      <a:pt x="5513" y="262"/>
                      <a:pt x="7037" y="1774"/>
                      <a:pt x="7037" y="3656"/>
                    </a:cubicBezTo>
                    <a:cubicBezTo>
                      <a:pt x="7037" y="5525"/>
                      <a:pt x="5513" y="7049"/>
                      <a:pt x="3643" y="7049"/>
                    </a:cubicBezTo>
                    <a:cubicBezTo>
                      <a:pt x="1762" y="7049"/>
                      <a:pt x="250" y="5525"/>
                      <a:pt x="250" y="3656"/>
                    </a:cubicBezTo>
                    <a:cubicBezTo>
                      <a:pt x="250" y="2977"/>
                      <a:pt x="441" y="2322"/>
                      <a:pt x="810" y="1774"/>
                    </a:cubicBezTo>
                    <a:cubicBezTo>
                      <a:pt x="857" y="1727"/>
                      <a:pt x="845" y="1655"/>
                      <a:pt x="786" y="1608"/>
                    </a:cubicBezTo>
                    <a:cubicBezTo>
                      <a:pt x="766" y="1596"/>
                      <a:pt x="743" y="1591"/>
                      <a:pt x="721" y="1591"/>
                    </a:cubicBezTo>
                    <a:cubicBezTo>
                      <a:pt x="676" y="1591"/>
                      <a:pt x="631" y="1612"/>
                      <a:pt x="607" y="1643"/>
                    </a:cubicBezTo>
                    <a:cubicBezTo>
                      <a:pt x="202" y="2239"/>
                      <a:pt x="0" y="2941"/>
                      <a:pt x="0" y="3656"/>
                    </a:cubicBezTo>
                    <a:cubicBezTo>
                      <a:pt x="0" y="4632"/>
                      <a:pt x="381" y="5537"/>
                      <a:pt x="1072" y="6227"/>
                    </a:cubicBezTo>
                    <a:cubicBezTo>
                      <a:pt x="1750" y="6906"/>
                      <a:pt x="2679" y="7299"/>
                      <a:pt x="3643" y="7299"/>
                    </a:cubicBezTo>
                    <a:cubicBezTo>
                      <a:pt x="4620" y="7299"/>
                      <a:pt x="5536" y="6906"/>
                      <a:pt x="6215" y="6227"/>
                    </a:cubicBezTo>
                    <a:cubicBezTo>
                      <a:pt x="6894" y="5537"/>
                      <a:pt x="7287" y="4620"/>
                      <a:pt x="7287" y="3656"/>
                    </a:cubicBezTo>
                    <a:cubicBezTo>
                      <a:pt x="7287" y="2679"/>
                      <a:pt x="6906" y="1763"/>
                      <a:pt x="6215" y="1072"/>
                    </a:cubicBezTo>
                    <a:cubicBezTo>
                      <a:pt x="5536" y="393"/>
                      <a:pt x="4608" y="0"/>
                      <a:pt x="3643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0766;p60">
                <a:extLst>
                  <a:ext uri="{FF2B5EF4-FFF2-40B4-BE49-F238E27FC236}">
                    <a16:creationId xmlns:a16="http://schemas.microsoft.com/office/drawing/2014/main" id="{C52DECD2-8968-3527-2088-7E7D545F55E5}"/>
                  </a:ext>
                </a:extLst>
              </p:cNvPr>
              <p:cNvSpPr/>
              <p:nvPr/>
            </p:nvSpPr>
            <p:spPr>
              <a:xfrm>
                <a:off x="6297846" y="1690870"/>
                <a:ext cx="13272" cy="7607"/>
              </a:xfrm>
              <a:custGeom>
                <a:avLst/>
                <a:gdLst/>
                <a:ahLst/>
                <a:cxnLst/>
                <a:rect l="l" t="t" r="r" b="b"/>
                <a:pathLst>
                  <a:path w="417" h="239" extrusionOk="0">
                    <a:moveTo>
                      <a:pt x="119" y="0"/>
                    </a:moveTo>
                    <a:cubicBezTo>
                      <a:pt x="48" y="0"/>
                      <a:pt x="0" y="36"/>
                      <a:pt x="0" y="120"/>
                    </a:cubicBezTo>
                    <a:cubicBezTo>
                      <a:pt x="0" y="191"/>
                      <a:pt x="60" y="239"/>
                      <a:pt x="119" y="239"/>
                    </a:cubicBezTo>
                    <a:lnTo>
                      <a:pt x="298" y="239"/>
                    </a:lnTo>
                    <a:cubicBezTo>
                      <a:pt x="369" y="239"/>
                      <a:pt x="417" y="179"/>
                      <a:pt x="417" y="120"/>
                    </a:cubicBezTo>
                    <a:cubicBezTo>
                      <a:pt x="417" y="60"/>
                      <a:pt x="357" y="0"/>
                      <a:pt x="298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0767;p60">
                <a:extLst>
                  <a:ext uri="{FF2B5EF4-FFF2-40B4-BE49-F238E27FC236}">
                    <a16:creationId xmlns:a16="http://schemas.microsoft.com/office/drawing/2014/main" id="{7B419357-3BB2-575E-87D8-EC74BFA60200}"/>
                  </a:ext>
                </a:extLst>
              </p:cNvPr>
              <p:cNvSpPr/>
              <p:nvPr/>
            </p:nvSpPr>
            <p:spPr>
              <a:xfrm>
                <a:off x="6390687" y="1598029"/>
                <a:ext cx="100448" cy="100448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3156" extrusionOk="0">
                    <a:moveTo>
                      <a:pt x="119" y="0"/>
                    </a:moveTo>
                    <a:cubicBezTo>
                      <a:pt x="60" y="0"/>
                      <a:pt x="0" y="60"/>
                      <a:pt x="0" y="119"/>
                    </a:cubicBezTo>
                    <a:lnTo>
                      <a:pt x="0" y="3037"/>
                    </a:lnTo>
                    <a:cubicBezTo>
                      <a:pt x="0" y="3108"/>
                      <a:pt x="60" y="3156"/>
                      <a:pt x="119" y="3156"/>
                    </a:cubicBezTo>
                    <a:lnTo>
                      <a:pt x="3036" y="3156"/>
                    </a:lnTo>
                    <a:cubicBezTo>
                      <a:pt x="3108" y="3156"/>
                      <a:pt x="3155" y="3096"/>
                      <a:pt x="3155" y="3037"/>
                    </a:cubicBezTo>
                    <a:cubicBezTo>
                      <a:pt x="3155" y="2977"/>
                      <a:pt x="3096" y="2917"/>
                      <a:pt x="3036" y="2917"/>
                    </a:cubicBezTo>
                    <a:lnTo>
                      <a:pt x="250" y="2917"/>
                    </a:lnTo>
                    <a:lnTo>
                      <a:pt x="250" y="119"/>
                    </a:lnTo>
                    <a:lnTo>
                      <a:pt x="238" y="119"/>
                    </a:lnTo>
                    <a:cubicBezTo>
                      <a:pt x="238" y="48"/>
                      <a:pt x="179" y="0"/>
                      <a:pt x="11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0768;p60">
                <a:extLst>
                  <a:ext uri="{FF2B5EF4-FFF2-40B4-BE49-F238E27FC236}">
                    <a16:creationId xmlns:a16="http://schemas.microsoft.com/office/drawing/2014/main" id="{BD954B49-FA2A-3E80-ECBB-55079301046C}"/>
                  </a:ext>
                </a:extLst>
              </p:cNvPr>
              <p:cNvSpPr/>
              <p:nvPr/>
            </p:nvSpPr>
            <p:spPr>
              <a:xfrm>
                <a:off x="6390305" y="1778013"/>
                <a:ext cx="7607" cy="13304"/>
              </a:xfrm>
              <a:custGeom>
                <a:avLst/>
                <a:gdLst/>
                <a:ahLst/>
                <a:cxnLst/>
                <a:rect l="l" t="t" r="r" b="b"/>
                <a:pathLst>
                  <a:path w="239" h="418" extrusionOk="0">
                    <a:moveTo>
                      <a:pt x="119" y="1"/>
                    </a:moveTo>
                    <a:cubicBezTo>
                      <a:pt x="60" y="1"/>
                      <a:pt x="0" y="60"/>
                      <a:pt x="0" y="120"/>
                    </a:cubicBezTo>
                    <a:lnTo>
                      <a:pt x="0" y="299"/>
                    </a:lnTo>
                    <a:cubicBezTo>
                      <a:pt x="0" y="370"/>
                      <a:pt x="60" y="418"/>
                      <a:pt x="119" y="418"/>
                    </a:cubicBezTo>
                    <a:cubicBezTo>
                      <a:pt x="179" y="418"/>
                      <a:pt x="238" y="358"/>
                      <a:pt x="238" y="299"/>
                    </a:cubicBezTo>
                    <a:lnTo>
                      <a:pt x="238" y="120"/>
                    </a:lnTo>
                    <a:cubicBezTo>
                      <a:pt x="238" y="49"/>
                      <a:pt x="179" y="1"/>
                      <a:pt x="119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0769;p60">
                <a:extLst>
                  <a:ext uri="{FF2B5EF4-FFF2-40B4-BE49-F238E27FC236}">
                    <a16:creationId xmlns:a16="http://schemas.microsoft.com/office/drawing/2014/main" id="{0A60A459-C93C-8E45-52BE-1EA03B44EB78}"/>
                  </a:ext>
                </a:extLst>
              </p:cNvPr>
              <p:cNvSpPr/>
              <p:nvPr/>
            </p:nvSpPr>
            <p:spPr>
              <a:xfrm>
                <a:off x="6324358" y="1624923"/>
                <a:ext cx="12922" cy="11776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70" extrusionOk="0">
                    <a:moveTo>
                      <a:pt x="133" y="1"/>
                    </a:moveTo>
                    <a:cubicBezTo>
                      <a:pt x="99" y="1"/>
                      <a:pt x="66" y="13"/>
                      <a:pt x="48" y="36"/>
                    </a:cubicBezTo>
                    <a:cubicBezTo>
                      <a:pt x="1" y="72"/>
                      <a:pt x="1" y="167"/>
                      <a:pt x="48" y="215"/>
                    </a:cubicBezTo>
                    <a:lnTo>
                      <a:pt x="179" y="346"/>
                    </a:lnTo>
                    <a:cubicBezTo>
                      <a:pt x="215" y="370"/>
                      <a:pt x="239" y="370"/>
                      <a:pt x="274" y="370"/>
                    </a:cubicBezTo>
                    <a:cubicBezTo>
                      <a:pt x="298" y="370"/>
                      <a:pt x="334" y="358"/>
                      <a:pt x="358" y="346"/>
                    </a:cubicBezTo>
                    <a:cubicBezTo>
                      <a:pt x="405" y="298"/>
                      <a:pt x="405" y="215"/>
                      <a:pt x="358" y="167"/>
                    </a:cubicBezTo>
                    <a:lnTo>
                      <a:pt x="227" y="36"/>
                    </a:lnTo>
                    <a:cubicBezTo>
                      <a:pt x="203" y="13"/>
                      <a:pt x="167" y="1"/>
                      <a:pt x="133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0770;p60">
                <a:extLst>
                  <a:ext uri="{FF2B5EF4-FFF2-40B4-BE49-F238E27FC236}">
                    <a16:creationId xmlns:a16="http://schemas.microsoft.com/office/drawing/2014/main" id="{203F5DB8-608E-F56E-2481-5C2A2D92C500}"/>
                  </a:ext>
                </a:extLst>
              </p:cNvPr>
              <p:cNvSpPr/>
              <p:nvPr/>
            </p:nvSpPr>
            <p:spPr>
              <a:xfrm>
                <a:off x="6451700" y="1752265"/>
                <a:ext cx="12890" cy="11776"/>
              </a:xfrm>
              <a:custGeom>
                <a:avLst/>
                <a:gdLst/>
                <a:ahLst/>
                <a:cxnLst/>
                <a:rect l="l" t="t" r="r" b="b"/>
                <a:pathLst>
                  <a:path w="405" h="370" extrusionOk="0">
                    <a:moveTo>
                      <a:pt x="133" y="0"/>
                    </a:moveTo>
                    <a:cubicBezTo>
                      <a:pt x="101" y="0"/>
                      <a:pt x="72" y="12"/>
                      <a:pt x="48" y="36"/>
                    </a:cubicBezTo>
                    <a:cubicBezTo>
                      <a:pt x="0" y="84"/>
                      <a:pt x="0" y="167"/>
                      <a:pt x="48" y="215"/>
                    </a:cubicBezTo>
                    <a:lnTo>
                      <a:pt x="179" y="346"/>
                    </a:lnTo>
                    <a:cubicBezTo>
                      <a:pt x="214" y="369"/>
                      <a:pt x="238" y="369"/>
                      <a:pt x="274" y="369"/>
                    </a:cubicBezTo>
                    <a:cubicBezTo>
                      <a:pt x="298" y="369"/>
                      <a:pt x="333" y="357"/>
                      <a:pt x="357" y="346"/>
                    </a:cubicBezTo>
                    <a:cubicBezTo>
                      <a:pt x="405" y="298"/>
                      <a:pt x="405" y="215"/>
                      <a:pt x="357" y="167"/>
                    </a:cubicBezTo>
                    <a:lnTo>
                      <a:pt x="226" y="36"/>
                    </a:lnTo>
                    <a:cubicBezTo>
                      <a:pt x="197" y="12"/>
                      <a:pt x="164" y="0"/>
                      <a:pt x="133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0771;p60">
                <a:extLst>
                  <a:ext uri="{FF2B5EF4-FFF2-40B4-BE49-F238E27FC236}">
                    <a16:creationId xmlns:a16="http://schemas.microsoft.com/office/drawing/2014/main" id="{7A498AD4-DC18-7CF7-4110-051FCE8FC4C0}"/>
                  </a:ext>
                </a:extLst>
              </p:cNvPr>
              <p:cNvSpPr/>
              <p:nvPr/>
            </p:nvSpPr>
            <p:spPr>
              <a:xfrm>
                <a:off x="6451700" y="1624923"/>
                <a:ext cx="12890" cy="11776"/>
              </a:xfrm>
              <a:custGeom>
                <a:avLst/>
                <a:gdLst/>
                <a:ahLst/>
                <a:cxnLst/>
                <a:rect l="l" t="t" r="r" b="b"/>
                <a:pathLst>
                  <a:path w="405" h="370" extrusionOk="0">
                    <a:moveTo>
                      <a:pt x="272" y="1"/>
                    </a:moveTo>
                    <a:cubicBezTo>
                      <a:pt x="238" y="1"/>
                      <a:pt x="202" y="13"/>
                      <a:pt x="179" y="36"/>
                    </a:cubicBezTo>
                    <a:lnTo>
                      <a:pt x="48" y="167"/>
                    </a:lnTo>
                    <a:cubicBezTo>
                      <a:pt x="0" y="215"/>
                      <a:pt x="0" y="298"/>
                      <a:pt x="48" y="346"/>
                    </a:cubicBezTo>
                    <a:cubicBezTo>
                      <a:pt x="83" y="370"/>
                      <a:pt x="107" y="370"/>
                      <a:pt x="143" y="370"/>
                    </a:cubicBezTo>
                    <a:cubicBezTo>
                      <a:pt x="167" y="370"/>
                      <a:pt x="202" y="370"/>
                      <a:pt x="226" y="346"/>
                    </a:cubicBezTo>
                    <a:lnTo>
                      <a:pt x="357" y="215"/>
                    </a:lnTo>
                    <a:cubicBezTo>
                      <a:pt x="405" y="167"/>
                      <a:pt x="405" y="72"/>
                      <a:pt x="357" y="36"/>
                    </a:cubicBezTo>
                    <a:cubicBezTo>
                      <a:pt x="339" y="13"/>
                      <a:pt x="307" y="1"/>
                      <a:pt x="27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0772;p60">
                <a:extLst>
                  <a:ext uri="{FF2B5EF4-FFF2-40B4-BE49-F238E27FC236}">
                    <a16:creationId xmlns:a16="http://schemas.microsoft.com/office/drawing/2014/main" id="{0BA9A0FC-C11E-2CE1-CC3E-BF009506F6CA}"/>
                  </a:ext>
                </a:extLst>
              </p:cNvPr>
              <p:cNvSpPr/>
              <p:nvPr/>
            </p:nvSpPr>
            <p:spPr>
              <a:xfrm>
                <a:off x="6324358" y="1751883"/>
                <a:ext cx="12922" cy="11776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70" extrusionOk="0">
                    <a:moveTo>
                      <a:pt x="268" y="0"/>
                    </a:moveTo>
                    <a:cubicBezTo>
                      <a:pt x="236" y="0"/>
                      <a:pt x="203" y="12"/>
                      <a:pt x="179" y="36"/>
                    </a:cubicBezTo>
                    <a:lnTo>
                      <a:pt x="48" y="167"/>
                    </a:lnTo>
                    <a:cubicBezTo>
                      <a:pt x="1" y="227"/>
                      <a:pt x="1" y="298"/>
                      <a:pt x="48" y="346"/>
                    </a:cubicBezTo>
                    <a:cubicBezTo>
                      <a:pt x="72" y="369"/>
                      <a:pt x="108" y="369"/>
                      <a:pt x="132" y="369"/>
                    </a:cubicBezTo>
                    <a:cubicBezTo>
                      <a:pt x="167" y="369"/>
                      <a:pt x="191" y="358"/>
                      <a:pt x="227" y="346"/>
                    </a:cubicBezTo>
                    <a:lnTo>
                      <a:pt x="358" y="215"/>
                    </a:lnTo>
                    <a:cubicBezTo>
                      <a:pt x="405" y="167"/>
                      <a:pt x="405" y="72"/>
                      <a:pt x="358" y="36"/>
                    </a:cubicBezTo>
                    <a:cubicBezTo>
                      <a:pt x="334" y="12"/>
                      <a:pt x="301" y="0"/>
                      <a:pt x="268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0773;p60">
                <a:extLst>
                  <a:ext uri="{FF2B5EF4-FFF2-40B4-BE49-F238E27FC236}">
                    <a16:creationId xmlns:a16="http://schemas.microsoft.com/office/drawing/2014/main" id="{CA0791C1-D116-2127-96F4-91BFDBDA3EC2}"/>
                  </a:ext>
                </a:extLst>
              </p:cNvPr>
              <p:cNvSpPr/>
              <p:nvPr/>
            </p:nvSpPr>
            <p:spPr>
              <a:xfrm>
                <a:off x="6304657" y="1653823"/>
                <a:ext cx="14036" cy="10567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2" extrusionOk="0">
                    <a:moveTo>
                      <a:pt x="143" y="0"/>
                    </a:moveTo>
                    <a:cubicBezTo>
                      <a:pt x="97" y="0"/>
                      <a:pt x="51" y="25"/>
                      <a:pt x="24" y="69"/>
                    </a:cubicBezTo>
                    <a:cubicBezTo>
                      <a:pt x="0" y="129"/>
                      <a:pt x="24" y="212"/>
                      <a:pt x="84" y="236"/>
                    </a:cubicBezTo>
                    <a:lnTo>
                      <a:pt x="250" y="307"/>
                    </a:lnTo>
                    <a:cubicBezTo>
                      <a:pt x="262" y="307"/>
                      <a:pt x="274" y="331"/>
                      <a:pt x="298" y="331"/>
                    </a:cubicBezTo>
                    <a:cubicBezTo>
                      <a:pt x="334" y="331"/>
                      <a:pt x="381" y="295"/>
                      <a:pt x="417" y="260"/>
                    </a:cubicBezTo>
                    <a:cubicBezTo>
                      <a:pt x="441" y="200"/>
                      <a:pt x="417" y="117"/>
                      <a:pt x="358" y="93"/>
                    </a:cubicBezTo>
                    <a:lnTo>
                      <a:pt x="191" y="10"/>
                    </a:lnTo>
                    <a:cubicBezTo>
                      <a:pt x="176" y="3"/>
                      <a:pt x="159" y="0"/>
                      <a:pt x="143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0774;p60">
                <a:extLst>
                  <a:ext uri="{FF2B5EF4-FFF2-40B4-BE49-F238E27FC236}">
                    <a16:creationId xmlns:a16="http://schemas.microsoft.com/office/drawing/2014/main" id="{C29A2C15-6930-8A04-6D16-1A96D0D8CE36}"/>
                  </a:ext>
                </a:extLst>
              </p:cNvPr>
              <p:cNvSpPr/>
              <p:nvPr/>
            </p:nvSpPr>
            <p:spPr>
              <a:xfrm>
                <a:off x="6469874" y="1724511"/>
                <a:ext cx="14068" cy="10344"/>
              </a:xfrm>
              <a:custGeom>
                <a:avLst/>
                <a:gdLst/>
                <a:ahLst/>
                <a:cxnLst/>
                <a:rect l="l" t="t" r="r" b="b"/>
                <a:pathLst>
                  <a:path w="442" h="325" extrusionOk="0">
                    <a:moveTo>
                      <a:pt x="140" y="1"/>
                    </a:moveTo>
                    <a:cubicBezTo>
                      <a:pt x="95" y="1"/>
                      <a:pt x="50" y="31"/>
                      <a:pt x="24" y="75"/>
                    </a:cubicBezTo>
                    <a:cubicBezTo>
                      <a:pt x="1" y="134"/>
                      <a:pt x="24" y="206"/>
                      <a:pt x="84" y="241"/>
                    </a:cubicBezTo>
                    <a:lnTo>
                      <a:pt x="251" y="313"/>
                    </a:lnTo>
                    <a:cubicBezTo>
                      <a:pt x="263" y="313"/>
                      <a:pt x="286" y="325"/>
                      <a:pt x="298" y="325"/>
                    </a:cubicBezTo>
                    <a:cubicBezTo>
                      <a:pt x="346" y="325"/>
                      <a:pt x="382" y="301"/>
                      <a:pt x="417" y="253"/>
                    </a:cubicBezTo>
                    <a:cubicBezTo>
                      <a:pt x="441" y="194"/>
                      <a:pt x="417" y="122"/>
                      <a:pt x="358" y="86"/>
                    </a:cubicBezTo>
                    <a:lnTo>
                      <a:pt x="191" y="15"/>
                    </a:lnTo>
                    <a:cubicBezTo>
                      <a:pt x="175" y="5"/>
                      <a:pt x="157" y="1"/>
                      <a:pt x="140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0775;p60">
                <a:extLst>
                  <a:ext uri="{FF2B5EF4-FFF2-40B4-BE49-F238E27FC236}">
                    <a16:creationId xmlns:a16="http://schemas.microsoft.com/office/drawing/2014/main" id="{74B43BFA-0676-84BE-7476-BCE727C747E5}"/>
                  </a:ext>
                </a:extLst>
              </p:cNvPr>
              <p:cNvSpPr/>
              <p:nvPr/>
            </p:nvSpPr>
            <p:spPr>
              <a:xfrm>
                <a:off x="6424392" y="1605158"/>
                <a:ext cx="11394" cy="13368"/>
              </a:xfrm>
              <a:custGeom>
                <a:avLst/>
                <a:gdLst/>
                <a:ahLst/>
                <a:cxnLst/>
                <a:rect l="l" t="t" r="r" b="b"/>
                <a:pathLst>
                  <a:path w="358" h="420" extrusionOk="0">
                    <a:moveTo>
                      <a:pt x="212" y="0"/>
                    </a:moveTo>
                    <a:cubicBezTo>
                      <a:pt x="168" y="0"/>
                      <a:pt x="125" y="31"/>
                      <a:pt x="108" y="74"/>
                    </a:cubicBezTo>
                    <a:lnTo>
                      <a:pt x="25" y="229"/>
                    </a:lnTo>
                    <a:cubicBezTo>
                      <a:pt x="1" y="288"/>
                      <a:pt x="25" y="372"/>
                      <a:pt x="84" y="396"/>
                    </a:cubicBezTo>
                    <a:cubicBezTo>
                      <a:pt x="108" y="419"/>
                      <a:pt x="120" y="419"/>
                      <a:pt x="132" y="419"/>
                    </a:cubicBezTo>
                    <a:cubicBezTo>
                      <a:pt x="179" y="419"/>
                      <a:pt x="215" y="384"/>
                      <a:pt x="251" y="336"/>
                    </a:cubicBezTo>
                    <a:lnTo>
                      <a:pt x="322" y="181"/>
                    </a:lnTo>
                    <a:cubicBezTo>
                      <a:pt x="358" y="122"/>
                      <a:pt x="322" y="38"/>
                      <a:pt x="263" y="15"/>
                    </a:cubicBezTo>
                    <a:cubicBezTo>
                      <a:pt x="246" y="5"/>
                      <a:pt x="229" y="0"/>
                      <a:pt x="212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0776;p60">
                <a:extLst>
                  <a:ext uri="{FF2B5EF4-FFF2-40B4-BE49-F238E27FC236}">
                    <a16:creationId xmlns:a16="http://schemas.microsoft.com/office/drawing/2014/main" id="{5B88C2C7-5CC2-331C-EA7D-9AC557DD12A7}"/>
                  </a:ext>
                </a:extLst>
              </p:cNvPr>
              <p:cNvSpPr/>
              <p:nvPr/>
            </p:nvSpPr>
            <p:spPr>
              <a:xfrm>
                <a:off x="6353926" y="1770916"/>
                <a:ext cx="11394" cy="13208"/>
              </a:xfrm>
              <a:custGeom>
                <a:avLst/>
                <a:gdLst/>
                <a:ahLst/>
                <a:cxnLst/>
                <a:rect l="l" t="t" r="r" b="b"/>
                <a:pathLst>
                  <a:path w="358" h="415" extrusionOk="0">
                    <a:moveTo>
                      <a:pt x="214" y="0"/>
                    </a:moveTo>
                    <a:cubicBezTo>
                      <a:pt x="168" y="0"/>
                      <a:pt x="122" y="25"/>
                      <a:pt x="96" y="69"/>
                    </a:cubicBezTo>
                    <a:lnTo>
                      <a:pt x="24" y="236"/>
                    </a:lnTo>
                    <a:cubicBezTo>
                      <a:pt x="0" y="295"/>
                      <a:pt x="24" y="367"/>
                      <a:pt x="84" y="402"/>
                    </a:cubicBezTo>
                    <a:cubicBezTo>
                      <a:pt x="96" y="402"/>
                      <a:pt x="119" y="414"/>
                      <a:pt x="131" y="414"/>
                    </a:cubicBezTo>
                    <a:cubicBezTo>
                      <a:pt x="179" y="414"/>
                      <a:pt x="215" y="391"/>
                      <a:pt x="250" y="343"/>
                    </a:cubicBezTo>
                    <a:lnTo>
                      <a:pt x="322" y="176"/>
                    </a:lnTo>
                    <a:cubicBezTo>
                      <a:pt x="357" y="117"/>
                      <a:pt x="322" y="45"/>
                      <a:pt x="262" y="10"/>
                    </a:cubicBezTo>
                    <a:cubicBezTo>
                      <a:pt x="247" y="3"/>
                      <a:pt x="231" y="0"/>
                      <a:pt x="214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0777;p60">
                <a:extLst>
                  <a:ext uri="{FF2B5EF4-FFF2-40B4-BE49-F238E27FC236}">
                    <a16:creationId xmlns:a16="http://schemas.microsoft.com/office/drawing/2014/main" id="{06216233-B49C-FBE0-609D-651DF89A255A}"/>
                  </a:ext>
                </a:extLst>
              </p:cNvPr>
              <p:cNvSpPr/>
              <p:nvPr/>
            </p:nvSpPr>
            <p:spPr>
              <a:xfrm>
                <a:off x="6355040" y="1604363"/>
                <a:ext cx="11044" cy="13399"/>
              </a:xfrm>
              <a:custGeom>
                <a:avLst/>
                <a:gdLst/>
                <a:ahLst/>
                <a:cxnLst/>
                <a:rect l="l" t="t" r="r" b="b"/>
                <a:pathLst>
                  <a:path w="347" h="421" extrusionOk="0">
                    <a:moveTo>
                      <a:pt x="127" y="1"/>
                    </a:moveTo>
                    <a:cubicBezTo>
                      <a:pt x="116" y="1"/>
                      <a:pt x="106" y="2"/>
                      <a:pt x="96" y="4"/>
                    </a:cubicBezTo>
                    <a:cubicBezTo>
                      <a:pt x="37" y="40"/>
                      <a:pt x="1" y="111"/>
                      <a:pt x="25" y="171"/>
                    </a:cubicBezTo>
                    <a:lnTo>
                      <a:pt x="96" y="337"/>
                    </a:lnTo>
                    <a:cubicBezTo>
                      <a:pt x="120" y="397"/>
                      <a:pt x="168" y="421"/>
                      <a:pt x="215" y="421"/>
                    </a:cubicBezTo>
                    <a:cubicBezTo>
                      <a:pt x="227" y="421"/>
                      <a:pt x="239" y="421"/>
                      <a:pt x="263" y="409"/>
                    </a:cubicBezTo>
                    <a:cubicBezTo>
                      <a:pt x="322" y="373"/>
                      <a:pt x="346" y="301"/>
                      <a:pt x="334" y="242"/>
                    </a:cubicBezTo>
                    <a:lnTo>
                      <a:pt x="263" y="75"/>
                    </a:lnTo>
                    <a:cubicBezTo>
                      <a:pt x="233" y="26"/>
                      <a:pt x="179" y="1"/>
                      <a:pt x="127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0778;p60">
                <a:extLst>
                  <a:ext uri="{FF2B5EF4-FFF2-40B4-BE49-F238E27FC236}">
                    <a16:creationId xmlns:a16="http://schemas.microsoft.com/office/drawing/2014/main" id="{BB5C4A88-C0FD-1782-A780-09DD24C375A2}"/>
                  </a:ext>
                </a:extLst>
              </p:cNvPr>
              <p:cNvSpPr/>
              <p:nvPr/>
            </p:nvSpPr>
            <p:spPr>
              <a:xfrm>
                <a:off x="6422514" y="1771489"/>
                <a:ext cx="11012" cy="13017"/>
              </a:xfrm>
              <a:custGeom>
                <a:avLst/>
                <a:gdLst/>
                <a:ahLst/>
                <a:cxnLst/>
                <a:rect l="l" t="t" r="r" b="b"/>
                <a:pathLst>
                  <a:path w="346" h="409" extrusionOk="0">
                    <a:moveTo>
                      <a:pt x="151" y="1"/>
                    </a:moveTo>
                    <a:cubicBezTo>
                      <a:pt x="130" y="1"/>
                      <a:pt x="107" y="5"/>
                      <a:pt x="84" y="15"/>
                    </a:cubicBezTo>
                    <a:cubicBezTo>
                      <a:pt x="24" y="39"/>
                      <a:pt x="0" y="111"/>
                      <a:pt x="12" y="170"/>
                    </a:cubicBezTo>
                    <a:lnTo>
                      <a:pt x="84" y="337"/>
                    </a:lnTo>
                    <a:cubicBezTo>
                      <a:pt x="107" y="384"/>
                      <a:pt x="143" y="408"/>
                      <a:pt x="203" y="408"/>
                    </a:cubicBezTo>
                    <a:cubicBezTo>
                      <a:pt x="227" y="408"/>
                      <a:pt x="238" y="408"/>
                      <a:pt x="250" y="396"/>
                    </a:cubicBezTo>
                    <a:cubicBezTo>
                      <a:pt x="310" y="373"/>
                      <a:pt x="346" y="289"/>
                      <a:pt x="322" y="230"/>
                    </a:cubicBezTo>
                    <a:lnTo>
                      <a:pt x="250" y="63"/>
                    </a:lnTo>
                    <a:cubicBezTo>
                      <a:pt x="242" y="29"/>
                      <a:pt x="203" y="1"/>
                      <a:pt x="151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0779;p60">
                <a:extLst>
                  <a:ext uri="{FF2B5EF4-FFF2-40B4-BE49-F238E27FC236}">
                    <a16:creationId xmlns:a16="http://schemas.microsoft.com/office/drawing/2014/main" id="{D7D43038-C6E4-04F4-814D-4A850AE990D4}"/>
                  </a:ext>
                </a:extLst>
              </p:cNvPr>
              <p:cNvSpPr/>
              <p:nvPr/>
            </p:nvSpPr>
            <p:spPr>
              <a:xfrm>
                <a:off x="6470637" y="1655541"/>
                <a:ext cx="14036" cy="10726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37" extrusionOk="0">
                    <a:moveTo>
                      <a:pt x="293" y="0"/>
                    </a:moveTo>
                    <a:cubicBezTo>
                      <a:pt x="282" y="0"/>
                      <a:pt x="272" y="1"/>
                      <a:pt x="262" y="3"/>
                    </a:cubicBezTo>
                    <a:lnTo>
                      <a:pt x="96" y="75"/>
                    </a:lnTo>
                    <a:cubicBezTo>
                      <a:pt x="36" y="110"/>
                      <a:pt x="0" y="182"/>
                      <a:pt x="24" y="241"/>
                    </a:cubicBezTo>
                    <a:cubicBezTo>
                      <a:pt x="48" y="301"/>
                      <a:pt x="96" y="337"/>
                      <a:pt x="143" y="337"/>
                    </a:cubicBezTo>
                    <a:cubicBezTo>
                      <a:pt x="155" y="337"/>
                      <a:pt x="167" y="337"/>
                      <a:pt x="179" y="313"/>
                    </a:cubicBezTo>
                    <a:lnTo>
                      <a:pt x="346" y="241"/>
                    </a:lnTo>
                    <a:cubicBezTo>
                      <a:pt x="405" y="217"/>
                      <a:pt x="441" y="134"/>
                      <a:pt x="417" y="75"/>
                    </a:cubicBezTo>
                    <a:cubicBezTo>
                      <a:pt x="397" y="25"/>
                      <a:pt x="344" y="0"/>
                      <a:pt x="293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0780;p60">
                <a:extLst>
                  <a:ext uri="{FF2B5EF4-FFF2-40B4-BE49-F238E27FC236}">
                    <a16:creationId xmlns:a16="http://schemas.microsoft.com/office/drawing/2014/main" id="{D1488585-6730-43EA-2468-88A78111AFB7}"/>
                  </a:ext>
                </a:extLst>
              </p:cNvPr>
              <p:cNvSpPr/>
              <p:nvPr/>
            </p:nvSpPr>
            <p:spPr>
              <a:xfrm>
                <a:off x="6303893" y="1723175"/>
                <a:ext cx="13686" cy="10153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19" extrusionOk="0">
                    <a:moveTo>
                      <a:pt x="317" y="0"/>
                    </a:moveTo>
                    <a:cubicBezTo>
                      <a:pt x="299" y="0"/>
                      <a:pt x="281" y="3"/>
                      <a:pt x="263" y="9"/>
                    </a:cubicBezTo>
                    <a:lnTo>
                      <a:pt x="96" y="81"/>
                    </a:lnTo>
                    <a:cubicBezTo>
                      <a:pt x="36" y="117"/>
                      <a:pt x="1" y="188"/>
                      <a:pt x="24" y="248"/>
                    </a:cubicBezTo>
                    <a:cubicBezTo>
                      <a:pt x="36" y="295"/>
                      <a:pt x="84" y="319"/>
                      <a:pt x="144" y="319"/>
                    </a:cubicBezTo>
                    <a:cubicBezTo>
                      <a:pt x="155" y="319"/>
                      <a:pt x="167" y="319"/>
                      <a:pt x="179" y="307"/>
                    </a:cubicBezTo>
                    <a:lnTo>
                      <a:pt x="346" y="236"/>
                    </a:lnTo>
                    <a:cubicBezTo>
                      <a:pt x="405" y="200"/>
                      <a:pt x="429" y="128"/>
                      <a:pt x="417" y="69"/>
                    </a:cubicBezTo>
                    <a:cubicBezTo>
                      <a:pt x="409" y="25"/>
                      <a:pt x="367" y="0"/>
                      <a:pt x="31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00B05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10553;p59">
              <a:extLst>
                <a:ext uri="{FF2B5EF4-FFF2-40B4-BE49-F238E27FC236}">
                  <a16:creationId xmlns:a16="http://schemas.microsoft.com/office/drawing/2014/main" id="{36A8307C-42F8-D35C-6A76-5845F7BAEB4D}"/>
                </a:ext>
              </a:extLst>
            </p:cNvPr>
            <p:cNvGrpSpPr/>
            <p:nvPr/>
          </p:nvGrpSpPr>
          <p:grpSpPr>
            <a:xfrm>
              <a:off x="703727" y="1656450"/>
              <a:ext cx="285230" cy="355597"/>
              <a:chOff x="8007400" y="2902278"/>
              <a:chExt cx="285230" cy="355597"/>
            </a:xfrm>
          </p:grpSpPr>
          <p:sp>
            <p:nvSpPr>
              <p:cNvPr id="29" name="Google Shape;10554;p59">
                <a:extLst>
                  <a:ext uri="{FF2B5EF4-FFF2-40B4-BE49-F238E27FC236}">
                    <a16:creationId xmlns:a16="http://schemas.microsoft.com/office/drawing/2014/main" id="{F357CA71-E713-260D-BBB0-44EF7D940B03}"/>
                  </a:ext>
                </a:extLst>
              </p:cNvPr>
              <p:cNvSpPr/>
              <p:nvPr/>
            </p:nvSpPr>
            <p:spPr>
              <a:xfrm>
                <a:off x="8134820" y="3165305"/>
                <a:ext cx="39851" cy="39851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251" extrusionOk="0">
                    <a:moveTo>
                      <a:pt x="632" y="310"/>
                    </a:moveTo>
                    <a:cubicBezTo>
                      <a:pt x="799" y="310"/>
                      <a:pt x="930" y="441"/>
                      <a:pt x="930" y="608"/>
                    </a:cubicBezTo>
                    <a:cubicBezTo>
                      <a:pt x="930" y="775"/>
                      <a:pt x="799" y="906"/>
                      <a:pt x="632" y="906"/>
                    </a:cubicBezTo>
                    <a:cubicBezTo>
                      <a:pt x="465" y="906"/>
                      <a:pt x="334" y="775"/>
                      <a:pt x="334" y="608"/>
                    </a:cubicBezTo>
                    <a:cubicBezTo>
                      <a:pt x="334" y="441"/>
                      <a:pt x="465" y="310"/>
                      <a:pt x="632" y="310"/>
                    </a:cubicBezTo>
                    <a:close/>
                    <a:moveTo>
                      <a:pt x="632" y="1"/>
                    </a:moveTo>
                    <a:cubicBezTo>
                      <a:pt x="287" y="1"/>
                      <a:pt x="1" y="275"/>
                      <a:pt x="1" y="620"/>
                    </a:cubicBezTo>
                    <a:cubicBezTo>
                      <a:pt x="1" y="965"/>
                      <a:pt x="287" y="1251"/>
                      <a:pt x="632" y="1251"/>
                    </a:cubicBezTo>
                    <a:cubicBezTo>
                      <a:pt x="977" y="1251"/>
                      <a:pt x="1251" y="965"/>
                      <a:pt x="1251" y="620"/>
                    </a:cubicBezTo>
                    <a:cubicBezTo>
                      <a:pt x="1251" y="275"/>
                      <a:pt x="977" y="1"/>
                      <a:pt x="63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FFFF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0555;p59">
                <a:extLst>
                  <a:ext uri="{FF2B5EF4-FFF2-40B4-BE49-F238E27FC236}">
                    <a16:creationId xmlns:a16="http://schemas.microsoft.com/office/drawing/2014/main" id="{03CD320D-0BF7-3E17-B6C8-A86B61CE1B6D}"/>
                  </a:ext>
                </a:extLst>
              </p:cNvPr>
              <p:cNvSpPr/>
              <p:nvPr/>
            </p:nvSpPr>
            <p:spPr>
              <a:xfrm>
                <a:off x="8007400" y="2902278"/>
                <a:ext cx="285230" cy="355597"/>
              </a:xfrm>
              <a:custGeom>
                <a:avLst/>
                <a:gdLst/>
                <a:ahLst/>
                <a:cxnLst/>
                <a:rect l="l" t="t" r="r" b="b"/>
                <a:pathLst>
                  <a:path w="8954" h="11163" extrusionOk="0">
                    <a:moveTo>
                      <a:pt x="6528" y="337"/>
                    </a:moveTo>
                    <a:cubicBezTo>
                      <a:pt x="6549" y="337"/>
                      <a:pt x="6573" y="346"/>
                      <a:pt x="6596" y="364"/>
                    </a:cubicBezTo>
                    <a:lnTo>
                      <a:pt x="7632" y="1412"/>
                    </a:lnTo>
                    <a:cubicBezTo>
                      <a:pt x="7668" y="1435"/>
                      <a:pt x="7668" y="1483"/>
                      <a:pt x="7632" y="1519"/>
                    </a:cubicBezTo>
                    <a:lnTo>
                      <a:pt x="7489" y="1674"/>
                    </a:lnTo>
                    <a:cubicBezTo>
                      <a:pt x="7472" y="1691"/>
                      <a:pt x="7454" y="1700"/>
                      <a:pt x="7434" y="1700"/>
                    </a:cubicBezTo>
                    <a:cubicBezTo>
                      <a:pt x="7415" y="1700"/>
                      <a:pt x="7394" y="1691"/>
                      <a:pt x="7370" y="1674"/>
                    </a:cubicBezTo>
                    <a:lnTo>
                      <a:pt x="6323" y="626"/>
                    </a:lnTo>
                    <a:cubicBezTo>
                      <a:pt x="6299" y="590"/>
                      <a:pt x="6299" y="542"/>
                      <a:pt x="6323" y="519"/>
                    </a:cubicBezTo>
                    <a:lnTo>
                      <a:pt x="6477" y="364"/>
                    </a:lnTo>
                    <a:cubicBezTo>
                      <a:pt x="6489" y="346"/>
                      <a:pt x="6507" y="337"/>
                      <a:pt x="6528" y="337"/>
                    </a:cubicBezTo>
                    <a:close/>
                    <a:moveTo>
                      <a:pt x="6299" y="1066"/>
                    </a:moveTo>
                    <a:lnTo>
                      <a:pt x="7001" y="1769"/>
                    </a:lnTo>
                    <a:lnTo>
                      <a:pt x="6346" y="2424"/>
                    </a:lnTo>
                    <a:lnTo>
                      <a:pt x="5644" y="1721"/>
                    </a:lnTo>
                    <a:lnTo>
                      <a:pt x="6299" y="1066"/>
                    </a:lnTo>
                    <a:close/>
                    <a:moveTo>
                      <a:pt x="2155" y="4698"/>
                    </a:moveTo>
                    <a:lnTo>
                      <a:pt x="2453" y="4995"/>
                    </a:lnTo>
                    <a:lnTo>
                      <a:pt x="2215" y="5198"/>
                    </a:lnTo>
                    <a:cubicBezTo>
                      <a:pt x="2203" y="5216"/>
                      <a:pt x="2182" y="5225"/>
                      <a:pt x="2160" y="5225"/>
                    </a:cubicBezTo>
                    <a:cubicBezTo>
                      <a:pt x="2137" y="5225"/>
                      <a:pt x="2114" y="5216"/>
                      <a:pt x="2096" y="5198"/>
                    </a:cubicBezTo>
                    <a:lnTo>
                      <a:pt x="1941" y="5031"/>
                    </a:lnTo>
                    <a:cubicBezTo>
                      <a:pt x="1905" y="5007"/>
                      <a:pt x="1905" y="4948"/>
                      <a:pt x="1941" y="4924"/>
                    </a:cubicBezTo>
                    <a:lnTo>
                      <a:pt x="2155" y="4698"/>
                    </a:lnTo>
                    <a:close/>
                    <a:moveTo>
                      <a:pt x="2408" y="3865"/>
                    </a:moveTo>
                    <a:cubicBezTo>
                      <a:pt x="2416" y="3865"/>
                      <a:pt x="2422" y="3869"/>
                      <a:pt x="2429" y="3876"/>
                    </a:cubicBezTo>
                    <a:lnTo>
                      <a:pt x="2572" y="4031"/>
                    </a:lnTo>
                    <a:cubicBezTo>
                      <a:pt x="4203" y="5662"/>
                      <a:pt x="4144" y="5579"/>
                      <a:pt x="4108" y="5603"/>
                    </a:cubicBezTo>
                    <a:lnTo>
                      <a:pt x="3846" y="5876"/>
                    </a:lnTo>
                    <a:cubicBezTo>
                      <a:pt x="3842" y="5879"/>
                      <a:pt x="3839" y="5883"/>
                      <a:pt x="3835" y="5883"/>
                    </a:cubicBezTo>
                    <a:cubicBezTo>
                      <a:pt x="3804" y="5883"/>
                      <a:pt x="3678" y="5722"/>
                      <a:pt x="2120" y="4174"/>
                    </a:cubicBezTo>
                    <a:cubicBezTo>
                      <a:pt x="2096" y="4162"/>
                      <a:pt x="2096" y="4138"/>
                      <a:pt x="2120" y="4138"/>
                    </a:cubicBezTo>
                    <a:cubicBezTo>
                      <a:pt x="2328" y="3930"/>
                      <a:pt x="2378" y="3865"/>
                      <a:pt x="2408" y="3865"/>
                    </a:cubicBezTo>
                    <a:close/>
                    <a:moveTo>
                      <a:pt x="3025" y="5579"/>
                    </a:moveTo>
                    <a:lnTo>
                      <a:pt x="3322" y="5876"/>
                    </a:lnTo>
                    <a:lnTo>
                      <a:pt x="3084" y="6079"/>
                    </a:lnTo>
                    <a:cubicBezTo>
                      <a:pt x="3066" y="6097"/>
                      <a:pt x="3042" y="6106"/>
                      <a:pt x="3020" y="6106"/>
                    </a:cubicBezTo>
                    <a:cubicBezTo>
                      <a:pt x="2998" y="6106"/>
                      <a:pt x="2977" y="6097"/>
                      <a:pt x="2965" y="6079"/>
                    </a:cubicBezTo>
                    <a:lnTo>
                      <a:pt x="2798" y="5912"/>
                    </a:lnTo>
                    <a:cubicBezTo>
                      <a:pt x="2774" y="5888"/>
                      <a:pt x="2774" y="5829"/>
                      <a:pt x="2798" y="5793"/>
                    </a:cubicBezTo>
                    <a:lnTo>
                      <a:pt x="3025" y="5579"/>
                    </a:lnTo>
                    <a:close/>
                    <a:moveTo>
                      <a:pt x="3025" y="6936"/>
                    </a:moveTo>
                    <a:cubicBezTo>
                      <a:pt x="3072" y="6936"/>
                      <a:pt x="3096" y="6972"/>
                      <a:pt x="3096" y="7019"/>
                    </a:cubicBezTo>
                    <a:lnTo>
                      <a:pt x="3096" y="7269"/>
                    </a:lnTo>
                    <a:cubicBezTo>
                      <a:pt x="3096" y="7317"/>
                      <a:pt x="3072" y="7341"/>
                      <a:pt x="3025" y="7341"/>
                    </a:cubicBezTo>
                    <a:lnTo>
                      <a:pt x="405" y="7341"/>
                    </a:lnTo>
                    <a:cubicBezTo>
                      <a:pt x="369" y="7341"/>
                      <a:pt x="334" y="7305"/>
                      <a:pt x="334" y="7269"/>
                    </a:cubicBezTo>
                    <a:lnTo>
                      <a:pt x="334" y="7019"/>
                    </a:lnTo>
                    <a:cubicBezTo>
                      <a:pt x="334" y="6972"/>
                      <a:pt x="358" y="6936"/>
                      <a:pt x="405" y="6936"/>
                    </a:cubicBezTo>
                    <a:close/>
                    <a:moveTo>
                      <a:pt x="1834" y="7674"/>
                    </a:moveTo>
                    <a:cubicBezTo>
                      <a:pt x="2060" y="7960"/>
                      <a:pt x="2322" y="8210"/>
                      <a:pt x="2632" y="8401"/>
                    </a:cubicBezTo>
                    <a:cubicBezTo>
                      <a:pt x="2608" y="8448"/>
                      <a:pt x="2572" y="8496"/>
                      <a:pt x="2548" y="8520"/>
                    </a:cubicBezTo>
                    <a:cubicBezTo>
                      <a:pt x="2489" y="8591"/>
                      <a:pt x="2441" y="8663"/>
                      <a:pt x="2393" y="8746"/>
                    </a:cubicBezTo>
                    <a:cubicBezTo>
                      <a:pt x="2382" y="8770"/>
                      <a:pt x="2334" y="8805"/>
                      <a:pt x="2322" y="8853"/>
                    </a:cubicBezTo>
                    <a:cubicBezTo>
                      <a:pt x="1846" y="8555"/>
                      <a:pt x="1465" y="8151"/>
                      <a:pt x="1167" y="7674"/>
                    </a:cubicBezTo>
                    <a:close/>
                    <a:moveTo>
                      <a:pt x="4632" y="7793"/>
                    </a:moveTo>
                    <a:cubicBezTo>
                      <a:pt x="5870" y="7793"/>
                      <a:pt x="6846" y="8793"/>
                      <a:pt x="6918" y="9936"/>
                    </a:cubicBezTo>
                    <a:lnTo>
                      <a:pt x="2334" y="9936"/>
                    </a:lnTo>
                    <a:cubicBezTo>
                      <a:pt x="2417" y="8770"/>
                      <a:pt x="3406" y="7793"/>
                      <a:pt x="4632" y="7793"/>
                    </a:cubicBezTo>
                    <a:close/>
                    <a:moveTo>
                      <a:pt x="6525" y="1"/>
                    </a:moveTo>
                    <a:cubicBezTo>
                      <a:pt x="6421" y="1"/>
                      <a:pt x="6317" y="42"/>
                      <a:pt x="6239" y="126"/>
                    </a:cubicBezTo>
                    <a:lnTo>
                      <a:pt x="6084" y="269"/>
                    </a:lnTo>
                    <a:cubicBezTo>
                      <a:pt x="5942" y="423"/>
                      <a:pt x="5942" y="662"/>
                      <a:pt x="6073" y="804"/>
                    </a:cubicBezTo>
                    <a:lnTo>
                      <a:pt x="5406" y="1483"/>
                    </a:lnTo>
                    <a:lnTo>
                      <a:pt x="5251" y="1328"/>
                    </a:lnTo>
                    <a:cubicBezTo>
                      <a:pt x="5221" y="1299"/>
                      <a:pt x="5180" y="1284"/>
                      <a:pt x="5136" y="1284"/>
                    </a:cubicBezTo>
                    <a:cubicBezTo>
                      <a:pt x="5093" y="1284"/>
                      <a:pt x="5049" y="1299"/>
                      <a:pt x="5013" y="1328"/>
                    </a:cubicBezTo>
                    <a:lnTo>
                      <a:pt x="3977" y="2376"/>
                    </a:lnTo>
                    <a:cubicBezTo>
                      <a:pt x="3917" y="2436"/>
                      <a:pt x="3917" y="2531"/>
                      <a:pt x="3977" y="2614"/>
                    </a:cubicBezTo>
                    <a:cubicBezTo>
                      <a:pt x="4007" y="2644"/>
                      <a:pt x="4045" y="2659"/>
                      <a:pt x="4087" y="2659"/>
                    </a:cubicBezTo>
                    <a:cubicBezTo>
                      <a:pt x="4129" y="2659"/>
                      <a:pt x="4173" y="2644"/>
                      <a:pt x="4215" y="2614"/>
                    </a:cubicBezTo>
                    <a:lnTo>
                      <a:pt x="5132" y="1685"/>
                    </a:lnTo>
                    <a:lnTo>
                      <a:pt x="6299" y="2852"/>
                    </a:lnTo>
                    <a:lnTo>
                      <a:pt x="4060" y="5079"/>
                    </a:lnTo>
                    <a:lnTo>
                      <a:pt x="2905" y="3924"/>
                    </a:lnTo>
                    <a:lnTo>
                      <a:pt x="3739" y="3090"/>
                    </a:lnTo>
                    <a:cubicBezTo>
                      <a:pt x="3798" y="3031"/>
                      <a:pt x="3798" y="2924"/>
                      <a:pt x="3739" y="2864"/>
                    </a:cubicBezTo>
                    <a:cubicBezTo>
                      <a:pt x="3709" y="2834"/>
                      <a:pt x="3667" y="2820"/>
                      <a:pt x="3624" y="2820"/>
                    </a:cubicBezTo>
                    <a:cubicBezTo>
                      <a:pt x="3581" y="2820"/>
                      <a:pt x="3536" y="2834"/>
                      <a:pt x="3501" y="2864"/>
                    </a:cubicBezTo>
                    <a:lnTo>
                      <a:pt x="2667" y="3698"/>
                    </a:lnTo>
                    <a:lnTo>
                      <a:pt x="2632" y="3662"/>
                    </a:lnTo>
                    <a:cubicBezTo>
                      <a:pt x="2566" y="3596"/>
                      <a:pt x="2477" y="3564"/>
                      <a:pt x="2388" y="3564"/>
                    </a:cubicBezTo>
                    <a:cubicBezTo>
                      <a:pt x="2298" y="3564"/>
                      <a:pt x="2209" y="3596"/>
                      <a:pt x="2143" y="3662"/>
                    </a:cubicBezTo>
                    <a:lnTo>
                      <a:pt x="1870" y="3936"/>
                    </a:lnTo>
                    <a:cubicBezTo>
                      <a:pt x="1739" y="4067"/>
                      <a:pt x="1739" y="4293"/>
                      <a:pt x="1870" y="4424"/>
                    </a:cubicBezTo>
                    <a:lnTo>
                      <a:pt x="1905" y="4460"/>
                    </a:lnTo>
                    <a:cubicBezTo>
                      <a:pt x="1751" y="4638"/>
                      <a:pt x="1548" y="4722"/>
                      <a:pt x="1548" y="4972"/>
                    </a:cubicBezTo>
                    <a:cubicBezTo>
                      <a:pt x="1548" y="5079"/>
                      <a:pt x="1596" y="5186"/>
                      <a:pt x="1667" y="5269"/>
                    </a:cubicBezTo>
                    <a:cubicBezTo>
                      <a:pt x="1786" y="5376"/>
                      <a:pt x="1870" y="5555"/>
                      <a:pt x="2132" y="5555"/>
                    </a:cubicBezTo>
                    <a:cubicBezTo>
                      <a:pt x="2382" y="5555"/>
                      <a:pt x="2465" y="5353"/>
                      <a:pt x="2644" y="5198"/>
                    </a:cubicBezTo>
                    <a:lnTo>
                      <a:pt x="2763" y="5317"/>
                    </a:lnTo>
                    <a:cubicBezTo>
                      <a:pt x="2620" y="5495"/>
                      <a:pt x="2405" y="5591"/>
                      <a:pt x="2405" y="5841"/>
                    </a:cubicBezTo>
                    <a:cubicBezTo>
                      <a:pt x="2405" y="6079"/>
                      <a:pt x="2608" y="6186"/>
                      <a:pt x="2691" y="6305"/>
                    </a:cubicBezTo>
                    <a:cubicBezTo>
                      <a:pt x="2763" y="6377"/>
                      <a:pt x="2870" y="6424"/>
                      <a:pt x="2989" y="6424"/>
                    </a:cubicBezTo>
                    <a:cubicBezTo>
                      <a:pt x="3239" y="6424"/>
                      <a:pt x="3334" y="6210"/>
                      <a:pt x="3513" y="6067"/>
                    </a:cubicBezTo>
                    <a:cubicBezTo>
                      <a:pt x="3525" y="6079"/>
                      <a:pt x="3620" y="6198"/>
                      <a:pt x="3798" y="6198"/>
                    </a:cubicBezTo>
                    <a:cubicBezTo>
                      <a:pt x="3882" y="6198"/>
                      <a:pt x="3977" y="6162"/>
                      <a:pt x="4048" y="6091"/>
                    </a:cubicBezTo>
                    <a:lnTo>
                      <a:pt x="4310" y="5829"/>
                    </a:lnTo>
                    <a:cubicBezTo>
                      <a:pt x="4453" y="5686"/>
                      <a:pt x="4453" y="5472"/>
                      <a:pt x="4310" y="5329"/>
                    </a:cubicBezTo>
                    <a:lnTo>
                      <a:pt x="4287" y="5305"/>
                    </a:lnTo>
                    <a:lnTo>
                      <a:pt x="6239" y="3352"/>
                    </a:lnTo>
                    <a:cubicBezTo>
                      <a:pt x="6930" y="3924"/>
                      <a:pt x="7335" y="4733"/>
                      <a:pt x="7335" y="5626"/>
                    </a:cubicBezTo>
                    <a:cubicBezTo>
                      <a:pt x="7335" y="6555"/>
                      <a:pt x="6906" y="7412"/>
                      <a:pt x="6156" y="7984"/>
                    </a:cubicBezTo>
                    <a:cubicBezTo>
                      <a:pt x="5690" y="7638"/>
                      <a:pt x="5153" y="7470"/>
                      <a:pt x="4619" y="7470"/>
                    </a:cubicBezTo>
                    <a:cubicBezTo>
                      <a:pt x="3993" y="7470"/>
                      <a:pt x="3371" y="7701"/>
                      <a:pt x="2870" y="8151"/>
                    </a:cubicBezTo>
                    <a:cubicBezTo>
                      <a:pt x="2644" y="8008"/>
                      <a:pt x="2453" y="7853"/>
                      <a:pt x="2274" y="7650"/>
                    </a:cubicBezTo>
                    <a:lnTo>
                      <a:pt x="3025" y="7650"/>
                    </a:lnTo>
                    <a:cubicBezTo>
                      <a:pt x="3239" y="7650"/>
                      <a:pt x="3417" y="7472"/>
                      <a:pt x="3417" y="7258"/>
                    </a:cubicBezTo>
                    <a:lnTo>
                      <a:pt x="3417" y="6996"/>
                    </a:lnTo>
                    <a:cubicBezTo>
                      <a:pt x="3417" y="6781"/>
                      <a:pt x="3239" y="6603"/>
                      <a:pt x="3025" y="6603"/>
                    </a:cubicBezTo>
                    <a:lnTo>
                      <a:pt x="405" y="6603"/>
                    </a:lnTo>
                    <a:cubicBezTo>
                      <a:pt x="179" y="6603"/>
                      <a:pt x="0" y="6781"/>
                      <a:pt x="0" y="6996"/>
                    </a:cubicBezTo>
                    <a:lnTo>
                      <a:pt x="0" y="7258"/>
                    </a:lnTo>
                    <a:cubicBezTo>
                      <a:pt x="0" y="7472"/>
                      <a:pt x="179" y="7650"/>
                      <a:pt x="405" y="7650"/>
                    </a:cubicBezTo>
                    <a:lnTo>
                      <a:pt x="774" y="7650"/>
                    </a:lnTo>
                    <a:cubicBezTo>
                      <a:pt x="1036" y="8162"/>
                      <a:pt x="1548" y="8722"/>
                      <a:pt x="2191" y="9127"/>
                    </a:cubicBezTo>
                    <a:cubicBezTo>
                      <a:pt x="2084" y="9377"/>
                      <a:pt x="2036" y="9651"/>
                      <a:pt x="2012" y="9936"/>
                    </a:cubicBezTo>
                    <a:lnTo>
                      <a:pt x="846" y="9936"/>
                    </a:lnTo>
                    <a:cubicBezTo>
                      <a:pt x="774" y="9936"/>
                      <a:pt x="715" y="9972"/>
                      <a:pt x="703" y="10032"/>
                    </a:cubicBezTo>
                    <a:lnTo>
                      <a:pt x="346" y="10948"/>
                    </a:lnTo>
                    <a:cubicBezTo>
                      <a:pt x="298" y="11044"/>
                      <a:pt x="381" y="11163"/>
                      <a:pt x="488" y="11163"/>
                    </a:cubicBezTo>
                    <a:lnTo>
                      <a:pt x="1393" y="11163"/>
                    </a:lnTo>
                    <a:cubicBezTo>
                      <a:pt x="1489" y="11163"/>
                      <a:pt x="1560" y="11091"/>
                      <a:pt x="1560" y="11008"/>
                    </a:cubicBezTo>
                    <a:cubicBezTo>
                      <a:pt x="1560" y="10913"/>
                      <a:pt x="1489" y="10841"/>
                      <a:pt x="1393" y="10841"/>
                    </a:cubicBezTo>
                    <a:lnTo>
                      <a:pt x="739" y="10841"/>
                    </a:lnTo>
                    <a:lnTo>
                      <a:pt x="965" y="10258"/>
                    </a:lnTo>
                    <a:lnTo>
                      <a:pt x="8299" y="10258"/>
                    </a:lnTo>
                    <a:lnTo>
                      <a:pt x="8525" y="10841"/>
                    </a:lnTo>
                    <a:lnTo>
                      <a:pt x="2167" y="10841"/>
                    </a:lnTo>
                    <a:cubicBezTo>
                      <a:pt x="2084" y="10841"/>
                      <a:pt x="2012" y="10913"/>
                      <a:pt x="2012" y="11008"/>
                    </a:cubicBezTo>
                    <a:cubicBezTo>
                      <a:pt x="2012" y="11091"/>
                      <a:pt x="2084" y="11163"/>
                      <a:pt x="2167" y="11163"/>
                    </a:cubicBezTo>
                    <a:lnTo>
                      <a:pt x="8763" y="11163"/>
                    </a:lnTo>
                    <a:cubicBezTo>
                      <a:pt x="8882" y="11163"/>
                      <a:pt x="8954" y="11044"/>
                      <a:pt x="8918" y="10948"/>
                    </a:cubicBezTo>
                    <a:lnTo>
                      <a:pt x="8561" y="10044"/>
                    </a:lnTo>
                    <a:cubicBezTo>
                      <a:pt x="8525" y="9984"/>
                      <a:pt x="8466" y="9936"/>
                      <a:pt x="8406" y="9936"/>
                    </a:cubicBezTo>
                    <a:lnTo>
                      <a:pt x="7251" y="9936"/>
                    </a:lnTo>
                    <a:cubicBezTo>
                      <a:pt x="7216" y="9555"/>
                      <a:pt x="7132" y="9198"/>
                      <a:pt x="6965" y="8889"/>
                    </a:cubicBezTo>
                    <a:cubicBezTo>
                      <a:pt x="7847" y="8210"/>
                      <a:pt x="8430" y="7174"/>
                      <a:pt x="8525" y="6067"/>
                    </a:cubicBezTo>
                    <a:cubicBezTo>
                      <a:pt x="8537" y="5972"/>
                      <a:pt x="8466" y="5900"/>
                      <a:pt x="8382" y="5888"/>
                    </a:cubicBezTo>
                    <a:cubicBezTo>
                      <a:pt x="8371" y="5886"/>
                      <a:pt x="8360" y="5884"/>
                      <a:pt x="8350" y="5884"/>
                    </a:cubicBezTo>
                    <a:cubicBezTo>
                      <a:pt x="8271" y="5884"/>
                      <a:pt x="8214" y="5958"/>
                      <a:pt x="8204" y="6031"/>
                    </a:cubicBezTo>
                    <a:cubicBezTo>
                      <a:pt x="8097" y="7043"/>
                      <a:pt x="7597" y="7972"/>
                      <a:pt x="6799" y="8603"/>
                    </a:cubicBezTo>
                    <a:cubicBezTo>
                      <a:pt x="6751" y="8543"/>
                      <a:pt x="6715" y="8508"/>
                      <a:pt x="6668" y="8460"/>
                    </a:cubicBezTo>
                    <a:cubicBezTo>
                      <a:pt x="6608" y="8389"/>
                      <a:pt x="6537" y="8293"/>
                      <a:pt x="6454" y="8222"/>
                    </a:cubicBezTo>
                    <a:lnTo>
                      <a:pt x="6430" y="8186"/>
                    </a:lnTo>
                    <a:cubicBezTo>
                      <a:pt x="8037" y="6912"/>
                      <a:pt x="8097" y="4460"/>
                      <a:pt x="6477" y="3114"/>
                    </a:cubicBezTo>
                    <a:lnTo>
                      <a:pt x="6632" y="2948"/>
                    </a:lnTo>
                    <a:cubicBezTo>
                      <a:pt x="6692" y="2888"/>
                      <a:pt x="6692" y="2793"/>
                      <a:pt x="6632" y="2733"/>
                    </a:cubicBezTo>
                    <a:lnTo>
                      <a:pt x="6561" y="2650"/>
                    </a:lnTo>
                    <a:lnTo>
                      <a:pt x="6656" y="2567"/>
                    </a:lnTo>
                    <a:cubicBezTo>
                      <a:pt x="7013" y="2793"/>
                      <a:pt x="7489" y="3305"/>
                      <a:pt x="7799" y="3900"/>
                    </a:cubicBezTo>
                    <a:cubicBezTo>
                      <a:pt x="8037" y="4352"/>
                      <a:pt x="8168" y="4876"/>
                      <a:pt x="8216" y="5376"/>
                    </a:cubicBezTo>
                    <a:cubicBezTo>
                      <a:pt x="8216" y="5465"/>
                      <a:pt x="8287" y="5532"/>
                      <a:pt x="8373" y="5532"/>
                    </a:cubicBezTo>
                    <a:cubicBezTo>
                      <a:pt x="8380" y="5532"/>
                      <a:pt x="8387" y="5532"/>
                      <a:pt x="8394" y="5531"/>
                    </a:cubicBezTo>
                    <a:cubicBezTo>
                      <a:pt x="8478" y="5531"/>
                      <a:pt x="8561" y="5436"/>
                      <a:pt x="8537" y="5353"/>
                    </a:cubicBezTo>
                    <a:cubicBezTo>
                      <a:pt x="8454" y="4138"/>
                      <a:pt x="7858" y="3055"/>
                      <a:pt x="6894" y="2328"/>
                    </a:cubicBezTo>
                    <a:lnTo>
                      <a:pt x="7251" y="1971"/>
                    </a:lnTo>
                    <a:cubicBezTo>
                      <a:pt x="7317" y="2002"/>
                      <a:pt x="7384" y="2017"/>
                      <a:pt x="7446" y="2017"/>
                    </a:cubicBezTo>
                    <a:cubicBezTo>
                      <a:pt x="7551" y="2017"/>
                      <a:pt x="7644" y="1975"/>
                      <a:pt x="7704" y="1900"/>
                    </a:cubicBezTo>
                    <a:lnTo>
                      <a:pt x="7858" y="1745"/>
                    </a:lnTo>
                    <a:cubicBezTo>
                      <a:pt x="8025" y="1578"/>
                      <a:pt x="8025" y="1328"/>
                      <a:pt x="7858" y="1162"/>
                    </a:cubicBezTo>
                    <a:lnTo>
                      <a:pt x="6811" y="126"/>
                    </a:lnTo>
                    <a:cubicBezTo>
                      <a:pt x="6733" y="42"/>
                      <a:pt x="6629" y="1"/>
                      <a:pt x="6525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rgbClr val="FFFF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10324;p59">
              <a:extLst>
                <a:ext uri="{FF2B5EF4-FFF2-40B4-BE49-F238E27FC236}">
                  <a16:creationId xmlns:a16="http://schemas.microsoft.com/office/drawing/2014/main" id="{DA6020EC-6943-E010-E1C3-E11767E4B1A8}"/>
                </a:ext>
              </a:extLst>
            </p:cNvPr>
            <p:cNvGrpSpPr/>
            <p:nvPr/>
          </p:nvGrpSpPr>
          <p:grpSpPr>
            <a:xfrm>
              <a:off x="720858" y="2083783"/>
              <a:ext cx="271213" cy="383088"/>
              <a:chOff x="1333682" y="3344330"/>
              <a:chExt cx="271213" cy="383088"/>
            </a:xfrm>
          </p:grpSpPr>
          <p:sp>
            <p:nvSpPr>
              <p:cNvPr id="18" name="Google Shape;10325;p59">
                <a:extLst>
                  <a:ext uri="{FF2B5EF4-FFF2-40B4-BE49-F238E27FC236}">
                    <a16:creationId xmlns:a16="http://schemas.microsoft.com/office/drawing/2014/main" id="{6F273F92-AF46-01CD-F7CC-F932B7A41515}"/>
                  </a:ext>
                </a:extLst>
              </p:cNvPr>
              <p:cNvSpPr/>
              <p:nvPr/>
            </p:nvSpPr>
            <p:spPr>
              <a:xfrm>
                <a:off x="1334065" y="3377332"/>
                <a:ext cx="270831" cy="350086"/>
              </a:xfrm>
              <a:custGeom>
                <a:avLst/>
                <a:gdLst/>
                <a:ahLst/>
                <a:cxnLst/>
                <a:rect l="l" t="t" r="r" b="b"/>
                <a:pathLst>
                  <a:path w="8502" h="10990" extrusionOk="0">
                    <a:moveTo>
                      <a:pt x="6502" y="0"/>
                    </a:moveTo>
                    <a:cubicBezTo>
                      <a:pt x="6406" y="0"/>
                      <a:pt x="6323" y="84"/>
                      <a:pt x="6323" y="191"/>
                    </a:cubicBezTo>
                    <a:cubicBezTo>
                      <a:pt x="6323" y="286"/>
                      <a:pt x="6406" y="369"/>
                      <a:pt x="6502" y="369"/>
                    </a:cubicBezTo>
                    <a:lnTo>
                      <a:pt x="7276" y="369"/>
                    </a:lnTo>
                    <a:cubicBezTo>
                      <a:pt x="7383" y="369"/>
                      <a:pt x="7454" y="441"/>
                      <a:pt x="7454" y="548"/>
                    </a:cubicBezTo>
                    <a:lnTo>
                      <a:pt x="7454" y="9490"/>
                    </a:lnTo>
                    <a:cubicBezTo>
                      <a:pt x="7454" y="9597"/>
                      <a:pt x="7383" y="9668"/>
                      <a:pt x="7276" y="9668"/>
                    </a:cubicBezTo>
                    <a:lnTo>
                      <a:pt x="537" y="9668"/>
                    </a:lnTo>
                    <a:cubicBezTo>
                      <a:pt x="429" y="9668"/>
                      <a:pt x="358" y="9597"/>
                      <a:pt x="358" y="9490"/>
                    </a:cubicBezTo>
                    <a:lnTo>
                      <a:pt x="358" y="8775"/>
                    </a:lnTo>
                    <a:cubicBezTo>
                      <a:pt x="358" y="8668"/>
                      <a:pt x="287" y="8597"/>
                      <a:pt x="179" y="8597"/>
                    </a:cubicBezTo>
                    <a:cubicBezTo>
                      <a:pt x="72" y="8597"/>
                      <a:pt x="1" y="8668"/>
                      <a:pt x="1" y="8775"/>
                    </a:cubicBezTo>
                    <a:lnTo>
                      <a:pt x="1" y="9490"/>
                    </a:lnTo>
                    <a:cubicBezTo>
                      <a:pt x="1" y="9787"/>
                      <a:pt x="239" y="10013"/>
                      <a:pt x="525" y="10013"/>
                    </a:cubicBezTo>
                    <a:lnTo>
                      <a:pt x="703" y="10013"/>
                    </a:lnTo>
                    <a:lnTo>
                      <a:pt x="703" y="10466"/>
                    </a:lnTo>
                    <a:cubicBezTo>
                      <a:pt x="703" y="10763"/>
                      <a:pt x="941" y="10990"/>
                      <a:pt x="1227" y="10990"/>
                    </a:cubicBezTo>
                    <a:lnTo>
                      <a:pt x="7966" y="10990"/>
                    </a:lnTo>
                    <a:cubicBezTo>
                      <a:pt x="8264" y="10990"/>
                      <a:pt x="8490" y="10752"/>
                      <a:pt x="8490" y="10466"/>
                    </a:cubicBezTo>
                    <a:lnTo>
                      <a:pt x="8490" y="10252"/>
                    </a:lnTo>
                    <a:cubicBezTo>
                      <a:pt x="8490" y="10144"/>
                      <a:pt x="8407" y="10073"/>
                      <a:pt x="8311" y="10073"/>
                    </a:cubicBezTo>
                    <a:cubicBezTo>
                      <a:pt x="8204" y="10073"/>
                      <a:pt x="8133" y="10144"/>
                      <a:pt x="8133" y="10252"/>
                    </a:cubicBezTo>
                    <a:lnTo>
                      <a:pt x="8133" y="10466"/>
                    </a:lnTo>
                    <a:cubicBezTo>
                      <a:pt x="8133" y="10573"/>
                      <a:pt x="8049" y="10644"/>
                      <a:pt x="7954" y="10644"/>
                    </a:cubicBezTo>
                    <a:lnTo>
                      <a:pt x="1203" y="10644"/>
                    </a:lnTo>
                    <a:cubicBezTo>
                      <a:pt x="1108" y="10644"/>
                      <a:pt x="1025" y="10573"/>
                      <a:pt x="1025" y="10466"/>
                    </a:cubicBezTo>
                    <a:lnTo>
                      <a:pt x="1025" y="10013"/>
                    </a:lnTo>
                    <a:lnTo>
                      <a:pt x="7264" y="10013"/>
                    </a:lnTo>
                    <a:cubicBezTo>
                      <a:pt x="7561" y="10013"/>
                      <a:pt x="7788" y="9775"/>
                      <a:pt x="7788" y="9490"/>
                    </a:cubicBezTo>
                    <a:lnTo>
                      <a:pt x="7788" y="1358"/>
                    </a:lnTo>
                    <a:lnTo>
                      <a:pt x="7966" y="1358"/>
                    </a:lnTo>
                    <a:cubicBezTo>
                      <a:pt x="8061" y="1358"/>
                      <a:pt x="8145" y="1441"/>
                      <a:pt x="8145" y="1536"/>
                    </a:cubicBezTo>
                    <a:lnTo>
                      <a:pt x="8145" y="9501"/>
                    </a:lnTo>
                    <a:cubicBezTo>
                      <a:pt x="8145" y="9573"/>
                      <a:pt x="8228" y="9656"/>
                      <a:pt x="8323" y="9656"/>
                    </a:cubicBezTo>
                    <a:cubicBezTo>
                      <a:pt x="8430" y="9656"/>
                      <a:pt x="8502" y="9573"/>
                      <a:pt x="8502" y="9478"/>
                    </a:cubicBezTo>
                    <a:lnTo>
                      <a:pt x="8502" y="1512"/>
                    </a:lnTo>
                    <a:cubicBezTo>
                      <a:pt x="8502" y="1215"/>
                      <a:pt x="8264" y="988"/>
                      <a:pt x="7978" y="988"/>
                    </a:cubicBezTo>
                    <a:lnTo>
                      <a:pt x="7799" y="988"/>
                    </a:lnTo>
                    <a:lnTo>
                      <a:pt x="7799" y="524"/>
                    </a:lnTo>
                    <a:cubicBezTo>
                      <a:pt x="7799" y="226"/>
                      <a:pt x="7561" y="0"/>
                      <a:pt x="7276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0326;p59">
                <a:extLst>
                  <a:ext uri="{FF2B5EF4-FFF2-40B4-BE49-F238E27FC236}">
                    <a16:creationId xmlns:a16="http://schemas.microsoft.com/office/drawing/2014/main" id="{90592E0A-CBD1-B741-6910-C442D9E276F6}"/>
                  </a:ext>
                </a:extLst>
              </p:cNvPr>
              <p:cNvSpPr/>
              <p:nvPr/>
            </p:nvSpPr>
            <p:spPr>
              <a:xfrm>
                <a:off x="1333682" y="3344330"/>
                <a:ext cx="189697" cy="292461"/>
              </a:xfrm>
              <a:custGeom>
                <a:avLst/>
                <a:gdLst/>
                <a:ahLst/>
                <a:cxnLst/>
                <a:rect l="l" t="t" r="r" b="b"/>
                <a:pathLst>
                  <a:path w="5955" h="9181" extrusionOk="0">
                    <a:moveTo>
                      <a:pt x="2430" y="370"/>
                    </a:moveTo>
                    <a:cubicBezTo>
                      <a:pt x="2489" y="370"/>
                      <a:pt x="2549" y="429"/>
                      <a:pt x="2549" y="489"/>
                    </a:cubicBezTo>
                    <a:lnTo>
                      <a:pt x="2549" y="727"/>
                    </a:lnTo>
                    <a:lnTo>
                      <a:pt x="1858" y="727"/>
                    </a:lnTo>
                    <a:lnTo>
                      <a:pt x="1858" y="489"/>
                    </a:lnTo>
                    <a:cubicBezTo>
                      <a:pt x="1858" y="429"/>
                      <a:pt x="1918" y="370"/>
                      <a:pt x="1977" y="370"/>
                    </a:cubicBezTo>
                    <a:close/>
                    <a:moveTo>
                      <a:pt x="3037" y="1072"/>
                    </a:moveTo>
                    <a:cubicBezTo>
                      <a:pt x="3120" y="1072"/>
                      <a:pt x="3216" y="1143"/>
                      <a:pt x="3216" y="1251"/>
                    </a:cubicBezTo>
                    <a:lnTo>
                      <a:pt x="3216" y="1953"/>
                    </a:lnTo>
                    <a:lnTo>
                      <a:pt x="1215" y="1953"/>
                    </a:lnTo>
                    <a:lnTo>
                      <a:pt x="1215" y="1251"/>
                    </a:lnTo>
                    <a:cubicBezTo>
                      <a:pt x="1203" y="1167"/>
                      <a:pt x="1299" y="1072"/>
                      <a:pt x="1382" y="1072"/>
                    </a:cubicBezTo>
                    <a:close/>
                    <a:moveTo>
                      <a:pt x="1977" y="0"/>
                    </a:moveTo>
                    <a:cubicBezTo>
                      <a:pt x="1727" y="0"/>
                      <a:pt x="1501" y="203"/>
                      <a:pt x="1501" y="477"/>
                    </a:cubicBezTo>
                    <a:lnTo>
                      <a:pt x="1501" y="715"/>
                    </a:lnTo>
                    <a:lnTo>
                      <a:pt x="1370" y="715"/>
                    </a:lnTo>
                    <a:cubicBezTo>
                      <a:pt x="1156" y="715"/>
                      <a:pt x="977" y="834"/>
                      <a:pt x="894" y="1012"/>
                    </a:cubicBezTo>
                    <a:lnTo>
                      <a:pt x="525" y="1012"/>
                    </a:lnTo>
                    <a:cubicBezTo>
                      <a:pt x="227" y="1012"/>
                      <a:pt x="1" y="1251"/>
                      <a:pt x="1" y="1536"/>
                    </a:cubicBezTo>
                    <a:lnTo>
                      <a:pt x="1" y="8990"/>
                    </a:lnTo>
                    <a:cubicBezTo>
                      <a:pt x="13" y="9109"/>
                      <a:pt x="84" y="9180"/>
                      <a:pt x="191" y="9180"/>
                    </a:cubicBezTo>
                    <a:cubicBezTo>
                      <a:pt x="299" y="9180"/>
                      <a:pt x="370" y="9109"/>
                      <a:pt x="370" y="9002"/>
                    </a:cubicBezTo>
                    <a:lnTo>
                      <a:pt x="370" y="1548"/>
                    </a:lnTo>
                    <a:cubicBezTo>
                      <a:pt x="370" y="1441"/>
                      <a:pt x="441" y="1370"/>
                      <a:pt x="549" y="1370"/>
                    </a:cubicBezTo>
                    <a:lnTo>
                      <a:pt x="858" y="1370"/>
                    </a:lnTo>
                    <a:lnTo>
                      <a:pt x="858" y="1965"/>
                    </a:lnTo>
                    <a:cubicBezTo>
                      <a:pt x="858" y="2144"/>
                      <a:pt x="1013" y="2310"/>
                      <a:pt x="1203" y="2310"/>
                    </a:cubicBezTo>
                    <a:lnTo>
                      <a:pt x="3228" y="2310"/>
                    </a:lnTo>
                    <a:cubicBezTo>
                      <a:pt x="3406" y="2310"/>
                      <a:pt x="3573" y="2155"/>
                      <a:pt x="3573" y="1965"/>
                    </a:cubicBezTo>
                    <a:lnTo>
                      <a:pt x="3573" y="1370"/>
                    </a:lnTo>
                    <a:lnTo>
                      <a:pt x="5775" y="1370"/>
                    </a:lnTo>
                    <a:cubicBezTo>
                      <a:pt x="5883" y="1370"/>
                      <a:pt x="5954" y="1298"/>
                      <a:pt x="5954" y="1191"/>
                    </a:cubicBezTo>
                    <a:cubicBezTo>
                      <a:pt x="5954" y="1084"/>
                      <a:pt x="5883" y="1012"/>
                      <a:pt x="5775" y="1012"/>
                    </a:cubicBezTo>
                    <a:lnTo>
                      <a:pt x="3513" y="1012"/>
                    </a:lnTo>
                    <a:cubicBezTo>
                      <a:pt x="3418" y="834"/>
                      <a:pt x="3239" y="715"/>
                      <a:pt x="3037" y="715"/>
                    </a:cubicBezTo>
                    <a:lnTo>
                      <a:pt x="2906" y="715"/>
                    </a:lnTo>
                    <a:lnTo>
                      <a:pt x="2906" y="477"/>
                    </a:lnTo>
                    <a:cubicBezTo>
                      <a:pt x="2906" y="227"/>
                      <a:pt x="2692" y="0"/>
                      <a:pt x="2430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0327;p59">
                <a:extLst>
                  <a:ext uri="{FF2B5EF4-FFF2-40B4-BE49-F238E27FC236}">
                    <a16:creationId xmlns:a16="http://schemas.microsoft.com/office/drawing/2014/main" id="{50531ED0-97DB-5517-4994-6641B89616B7}"/>
                  </a:ext>
                </a:extLst>
              </p:cNvPr>
              <p:cNvSpPr/>
              <p:nvPr/>
            </p:nvSpPr>
            <p:spPr>
              <a:xfrm>
                <a:off x="1444060" y="3469488"/>
                <a:ext cx="100917" cy="11404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358" extrusionOk="0">
                    <a:moveTo>
                      <a:pt x="179" y="0"/>
                    </a:moveTo>
                    <a:cubicBezTo>
                      <a:pt x="72" y="0"/>
                      <a:pt x="1" y="72"/>
                      <a:pt x="1" y="179"/>
                    </a:cubicBezTo>
                    <a:cubicBezTo>
                      <a:pt x="1" y="286"/>
                      <a:pt x="72" y="358"/>
                      <a:pt x="179" y="358"/>
                    </a:cubicBezTo>
                    <a:lnTo>
                      <a:pt x="2989" y="358"/>
                    </a:lnTo>
                    <a:cubicBezTo>
                      <a:pt x="3096" y="358"/>
                      <a:pt x="3168" y="286"/>
                      <a:pt x="3168" y="179"/>
                    </a:cubicBezTo>
                    <a:cubicBezTo>
                      <a:pt x="3168" y="72"/>
                      <a:pt x="3084" y="0"/>
                      <a:pt x="298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0328;p59">
                <a:extLst>
                  <a:ext uri="{FF2B5EF4-FFF2-40B4-BE49-F238E27FC236}">
                    <a16:creationId xmlns:a16="http://schemas.microsoft.com/office/drawing/2014/main" id="{93DA2C24-B04C-FAE3-E6BB-EC4952F79293}"/>
                  </a:ext>
                </a:extLst>
              </p:cNvPr>
              <p:cNvSpPr/>
              <p:nvPr/>
            </p:nvSpPr>
            <p:spPr>
              <a:xfrm>
                <a:off x="1444060" y="3493762"/>
                <a:ext cx="100917" cy="11404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358" extrusionOk="0">
                    <a:moveTo>
                      <a:pt x="179" y="0"/>
                    </a:moveTo>
                    <a:cubicBezTo>
                      <a:pt x="72" y="0"/>
                      <a:pt x="1" y="72"/>
                      <a:pt x="1" y="179"/>
                    </a:cubicBezTo>
                    <a:cubicBezTo>
                      <a:pt x="1" y="286"/>
                      <a:pt x="72" y="358"/>
                      <a:pt x="179" y="358"/>
                    </a:cubicBezTo>
                    <a:lnTo>
                      <a:pt x="2989" y="358"/>
                    </a:lnTo>
                    <a:cubicBezTo>
                      <a:pt x="3096" y="358"/>
                      <a:pt x="3168" y="286"/>
                      <a:pt x="3168" y="179"/>
                    </a:cubicBezTo>
                    <a:cubicBezTo>
                      <a:pt x="3168" y="72"/>
                      <a:pt x="3084" y="0"/>
                      <a:pt x="2989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0329;p59">
                <a:extLst>
                  <a:ext uri="{FF2B5EF4-FFF2-40B4-BE49-F238E27FC236}">
                    <a16:creationId xmlns:a16="http://schemas.microsoft.com/office/drawing/2014/main" id="{6C3F53E2-F020-FA24-FDFA-F27B0C0D2F04}"/>
                  </a:ext>
                </a:extLst>
              </p:cNvPr>
              <p:cNvSpPr/>
              <p:nvPr/>
            </p:nvSpPr>
            <p:spPr>
              <a:xfrm>
                <a:off x="1444060" y="3541927"/>
                <a:ext cx="100917" cy="11404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358" extrusionOk="0">
                    <a:moveTo>
                      <a:pt x="179" y="1"/>
                    </a:moveTo>
                    <a:cubicBezTo>
                      <a:pt x="72" y="1"/>
                      <a:pt x="1" y="84"/>
                      <a:pt x="1" y="179"/>
                    </a:cubicBezTo>
                    <a:cubicBezTo>
                      <a:pt x="1" y="286"/>
                      <a:pt x="72" y="358"/>
                      <a:pt x="179" y="358"/>
                    </a:cubicBezTo>
                    <a:lnTo>
                      <a:pt x="2989" y="358"/>
                    </a:lnTo>
                    <a:cubicBezTo>
                      <a:pt x="3096" y="358"/>
                      <a:pt x="3168" y="286"/>
                      <a:pt x="3168" y="179"/>
                    </a:cubicBezTo>
                    <a:cubicBezTo>
                      <a:pt x="3168" y="84"/>
                      <a:pt x="3084" y="1"/>
                      <a:pt x="2989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0330;p59">
                <a:extLst>
                  <a:ext uri="{FF2B5EF4-FFF2-40B4-BE49-F238E27FC236}">
                    <a16:creationId xmlns:a16="http://schemas.microsoft.com/office/drawing/2014/main" id="{762089EB-327F-AAD0-4C6E-7F0AC88B965F}"/>
                  </a:ext>
                </a:extLst>
              </p:cNvPr>
              <p:cNvSpPr/>
              <p:nvPr/>
            </p:nvSpPr>
            <p:spPr>
              <a:xfrm>
                <a:off x="1444060" y="3565818"/>
                <a:ext cx="100917" cy="11404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358" extrusionOk="0">
                    <a:moveTo>
                      <a:pt x="179" y="1"/>
                    </a:moveTo>
                    <a:cubicBezTo>
                      <a:pt x="72" y="1"/>
                      <a:pt x="1" y="72"/>
                      <a:pt x="1" y="179"/>
                    </a:cubicBezTo>
                    <a:cubicBezTo>
                      <a:pt x="1" y="286"/>
                      <a:pt x="72" y="358"/>
                      <a:pt x="179" y="358"/>
                    </a:cubicBezTo>
                    <a:lnTo>
                      <a:pt x="2989" y="358"/>
                    </a:lnTo>
                    <a:cubicBezTo>
                      <a:pt x="3096" y="358"/>
                      <a:pt x="3168" y="286"/>
                      <a:pt x="3168" y="179"/>
                    </a:cubicBezTo>
                    <a:cubicBezTo>
                      <a:pt x="3168" y="72"/>
                      <a:pt x="3084" y="1"/>
                      <a:pt x="2989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0331;p59">
                <a:extLst>
                  <a:ext uri="{FF2B5EF4-FFF2-40B4-BE49-F238E27FC236}">
                    <a16:creationId xmlns:a16="http://schemas.microsoft.com/office/drawing/2014/main" id="{450AD266-4212-41A8-842D-5BC1CD16FED3}"/>
                  </a:ext>
                </a:extLst>
              </p:cNvPr>
              <p:cNvSpPr/>
              <p:nvPr/>
            </p:nvSpPr>
            <p:spPr>
              <a:xfrm>
                <a:off x="1444060" y="3614747"/>
                <a:ext cx="100917" cy="11404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358" extrusionOk="0">
                    <a:moveTo>
                      <a:pt x="179" y="1"/>
                    </a:moveTo>
                    <a:cubicBezTo>
                      <a:pt x="72" y="1"/>
                      <a:pt x="1" y="72"/>
                      <a:pt x="1" y="179"/>
                    </a:cubicBezTo>
                    <a:cubicBezTo>
                      <a:pt x="1" y="274"/>
                      <a:pt x="72" y="358"/>
                      <a:pt x="179" y="358"/>
                    </a:cubicBezTo>
                    <a:lnTo>
                      <a:pt x="2989" y="358"/>
                    </a:lnTo>
                    <a:cubicBezTo>
                      <a:pt x="3096" y="358"/>
                      <a:pt x="3168" y="274"/>
                      <a:pt x="3168" y="179"/>
                    </a:cubicBezTo>
                    <a:cubicBezTo>
                      <a:pt x="3168" y="72"/>
                      <a:pt x="3084" y="1"/>
                      <a:pt x="2989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0332;p59">
                <a:extLst>
                  <a:ext uri="{FF2B5EF4-FFF2-40B4-BE49-F238E27FC236}">
                    <a16:creationId xmlns:a16="http://schemas.microsoft.com/office/drawing/2014/main" id="{5465CF33-7651-8C4F-2B29-36482C5863FE}"/>
                  </a:ext>
                </a:extLst>
              </p:cNvPr>
              <p:cNvSpPr/>
              <p:nvPr/>
            </p:nvSpPr>
            <p:spPr>
              <a:xfrm>
                <a:off x="1444060" y="3638256"/>
                <a:ext cx="100917" cy="11404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358" extrusionOk="0">
                    <a:moveTo>
                      <a:pt x="179" y="1"/>
                    </a:moveTo>
                    <a:cubicBezTo>
                      <a:pt x="72" y="1"/>
                      <a:pt x="1" y="72"/>
                      <a:pt x="1" y="179"/>
                    </a:cubicBezTo>
                    <a:cubicBezTo>
                      <a:pt x="1" y="287"/>
                      <a:pt x="72" y="358"/>
                      <a:pt x="179" y="358"/>
                    </a:cubicBezTo>
                    <a:lnTo>
                      <a:pt x="2989" y="358"/>
                    </a:lnTo>
                    <a:cubicBezTo>
                      <a:pt x="3096" y="358"/>
                      <a:pt x="3168" y="287"/>
                      <a:pt x="3168" y="179"/>
                    </a:cubicBezTo>
                    <a:cubicBezTo>
                      <a:pt x="3168" y="72"/>
                      <a:pt x="3084" y="1"/>
                      <a:pt x="2989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0333;p59">
                <a:extLst>
                  <a:ext uri="{FF2B5EF4-FFF2-40B4-BE49-F238E27FC236}">
                    <a16:creationId xmlns:a16="http://schemas.microsoft.com/office/drawing/2014/main" id="{6D4208F1-2245-9B22-3D97-E6C3F000CB9F}"/>
                  </a:ext>
                </a:extLst>
              </p:cNvPr>
              <p:cNvSpPr/>
              <p:nvPr/>
            </p:nvSpPr>
            <p:spPr>
              <a:xfrm>
                <a:off x="1371622" y="3459454"/>
                <a:ext cx="70208" cy="57084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1792" extrusionOk="0">
                    <a:moveTo>
                      <a:pt x="1417" y="387"/>
                    </a:moveTo>
                    <a:lnTo>
                      <a:pt x="1417" y="470"/>
                    </a:lnTo>
                    <a:lnTo>
                      <a:pt x="1072" y="768"/>
                    </a:lnTo>
                    <a:lnTo>
                      <a:pt x="905" y="589"/>
                    </a:lnTo>
                    <a:cubicBezTo>
                      <a:pt x="873" y="544"/>
                      <a:pt x="823" y="523"/>
                      <a:pt x="773" y="523"/>
                    </a:cubicBezTo>
                    <a:cubicBezTo>
                      <a:pt x="731" y="523"/>
                      <a:pt x="688" y="538"/>
                      <a:pt x="655" y="566"/>
                    </a:cubicBezTo>
                    <a:cubicBezTo>
                      <a:pt x="584" y="625"/>
                      <a:pt x="584" y="744"/>
                      <a:pt x="632" y="827"/>
                    </a:cubicBezTo>
                    <a:lnTo>
                      <a:pt x="917" y="1125"/>
                    </a:lnTo>
                    <a:cubicBezTo>
                      <a:pt x="953" y="1161"/>
                      <a:pt x="989" y="1185"/>
                      <a:pt x="1048" y="1185"/>
                    </a:cubicBezTo>
                    <a:cubicBezTo>
                      <a:pt x="1096" y="1185"/>
                      <a:pt x="1132" y="1161"/>
                      <a:pt x="1167" y="1137"/>
                    </a:cubicBezTo>
                    <a:lnTo>
                      <a:pt x="1429" y="923"/>
                    </a:lnTo>
                    <a:lnTo>
                      <a:pt x="1417" y="1447"/>
                    </a:lnTo>
                    <a:lnTo>
                      <a:pt x="358" y="1447"/>
                    </a:lnTo>
                    <a:lnTo>
                      <a:pt x="358" y="387"/>
                    </a:lnTo>
                    <a:close/>
                    <a:moveTo>
                      <a:pt x="2007" y="1"/>
                    </a:moveTo>
                    <a:cubicBezTo>
                      <a:pt x="1966" y="1"/>
                      <a:pt x="1925" y="17"/>
                      <a:pt x="1894" y="54"/>
                    </a:cubicBezTo>
                    <a:lnTo>
                      <a:pt x="1727" y="185"/>
                    </a:lnTo>
                    <a:cubicBezTo>
                      <a:pt x="1679" y="89"/>
                      <a:pt x="1596" y="30"/>
                      <a:pt x="1489" y="30"/>
                    </a:cubicBezTo>
                    <a:lnTo>
                      <a:pt x="263" y="30"/>
                    </a:lnTo>
                    <a:cubicBezTo>
                      <a:pt x="120" y="30"/>
                      <a:pt x="1" y="149"/>
                      <a:pt x="1" y="304"/>
                    </a:cubicBezTo>
                    <a:lnTo>
                      <a:pt x="1" y="1518"/>
                    </a:lnTo>
                    <a:cubicBezTo>
                      <a:pt x="1" y="1673"/>
                      <a:pt x="120" y="1792"/>
                      <a:pt x="263" y="1792"/>
                    </a:cubicBezTo>
                    <a:lnTo>
                      <a:pt x="1489" y="1792"/>
                    </a:lnTo>
                    <a:cubicBezTo>
                      <a:pt x="1632" y="1792"/>
                      <a:pt x="1751" y="1673"/>
                      <a:pt x="1751" y="1518"/>
                    </a:cubicBezTo>
                    <a:lnTo>
                      <a:pt x="1751" y="613"/>
                    </a:lnTo>
                    <a:lnTo>
                      <a:pt x="2108" y="304"/>
                    </a:lnTo>
                    <a:cubicBezTo>
                      <a:pt x="2203" y="256"/>
                      <a:pt x="2203" y="137"/>
                      <a:pt x="2144" y="65"/>
                    </a:cubicBezTo>
                    <a:cubicBezTo>
                      <a:pt x="2111" y="26"/>
                      <a:pt x="2059" y="1"/>
                      <a:pt x="2007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0334;p59">
                <a:extLst>
                  <a:ext uri="{FF2B5EF4-FFF2-40B4-BE49-F238E27FC236}">
                    <a16:creationId xmlns:a16="http://schemas.microsoft.com/office/drawing/2014/main" id="{0AB422FD-E543-30E6-0786-9E3A438A5070}"/>
                  </a:ext>
                </a:extLst>
              </p:cNvPr>
              <p:cNvSpPr/>
              <p:nvPr/>
            </p:nvSpPr>
            <p:spPr>
              <a:xfrm>
                <a:off x="1371622" y="3532434"/>
                <a:ext cx="70208" cy="56543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1775" extrusionOk="0">
                    <a:moveTo>
                      <a:pt x="1417" y="382"/>
                    </a:moveTo>
                    <a:lnTo>
                      <a:pt x="1417" y="465"/>
                    </a:lnTo>
                    <a:lnTo>
                      <a:pt x="1072" y="763"/>
                    </a:lnTo>
                    <a:lnTo>
                      <a:pt x="905" y="584"/>
                    </a:lnTo>
                    <a:cubicBezTo>
                      <a:pt x="874" y="547"/>
                      <a:pt x="827" y="529"/>
                      <a:pt x="779" y="529"/>
                    </a:cubicBezTo>
                    <a:cubicBezTo>
                      <a:pt x="734" y="529"/>
                      <a:pt x="690" y="544"/>
                      <a:pt x="655" y="572"/>
                    </a:cubicBezTo>
                    <a:cubicBezTo>
                      <a:pt x="584" y="632"/>
                      <a:pt x="584" y="751"/>
                      <a:pt x="632" y="822"/>
                    </a:cubicBezTo>
                    <a:lnTo>
                      <a:pt x="917" y="1120"/>
                    </a:lnTo>
                    <a:cubicBezTo>
                      <a:pt x="953" y="1168"/>
                      <a:pt x="989" y="1180"/>
                      <a:pt x="1048" y="1180"/>
                    </a:cubicBezTo>
                    <a:cubicBezTo>
                      <a:pt x="1096" y="1180"/>
                      <a:pt x="1132" y="1168"/>
                      <a:pt x="1167" y="1132"/>
                    </a:cubicBezTo>
                    <a:lnTo>
                      <a:pt x="1429" y="930"/>
                    </a:lnTo>
                    <a:lnTo>
                      <a:pt x="1417" y="1430"/>
                    </a:lnTo>
                    <a:lnTo>
                      <a:pt x="358" y="1430"/>
                    </a:lnTo>
                    <a:lnTo>
                      <a:pt x="358" y="382"/>
                    </a:lnTo>
                    <a:close/>
                    <a:moveTo>
                      <a:pt x="2012" y="1"/>
                    </a:moveTo>
                    <a:cubicBezTo>
                      <a:pt x="1969" y="1"/>
                      <a:pt x="1926" y="16"/>
                      <a:pt x="1894" y="49"/>
                    </a:cubicBezTo>
                    <a:lnTo>
                      <a:pt x="1727" y="180"/>
                    </a:lnTo>
                    <a:cubicBezTo>
                      <a:pt x="1679" y="96"/>
                      <a:pt x="1596" y="13"/>
                      <a:pt x="1489" y="13"/>
                    </a:cubicBezTo>
                    <a:lnTo>
                      <a:pt x="263" y="13"/>
                    </a:lnTo>
                    <a:cubicBezTo>
                      <a:pt x="120" y="13"/>
                      <a:pt x="1" y="132"/>
                      <a:pt x="1" y="287"/>
                    </a:cubicBezTo>
                    <a:lnTo>
                      <a:pt x="1" y="1501"/>
                    </a:lnTo>
                    <a:cubicBezTo>
                      <a:pt x="1" y="1656"/>
                      <a:pt x="120" y="1775"/>
                      <a:pt x="263" y="1775"/>
                    </a:cubicBezTo>
                    <a:lnTo>
                      <a:pt x="1489" y="1775"/>
                    </a:lnTo>
                    <a:cubicBezTo>
                      <a:pt x="1632" y="1775"/>
                      <a:pt x="1751" y="1656"/>
                      <a:pt x="1751" y="1501"/>
                    </a:cubicBezTo>
                    <a:lnTo>
                      <a:pt x="1751" y="608"/>
                    </a:lnTo>
                    <a:lnTo>
                      <a:pt x="2108" y="299"/>
                    </a:lnTo>
                    <a:cubicBezTo>
                      <a:pt x="2203" y="239"/>
                      <a:pt x="2203" y="144"/>
                      <a:pt x="2144" y="60"/>
                    </a:cubicBezTo>
                    <a:cubicBezTo>
                      <a:pt x="2111" y="22"/>
                      <a:pt x="2062" y="1"/>
                      <a:pt x="2012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0335;p59">
                <a:extLst>
                  <a:ext uri="{FF2B5EF4-FFF2-40B4-BE49-F238E27FC236}">
                    <a16:creationId xmlns:a16="http://schemas.microsoft.com/office/drawing/2014/main" id="{91AE7FBF-3418-0A94-DD91-9F7044E49D49}"/>
                  </a:ext>
                </a:extLst>
              </p:cNvPr>
              <p:cNvSpPr/>
              <p:nvPr/>
            </p:nvSpPr>
            <p:spPr>
              <a:xfrm>
                <a:off x="1371622" y="3605254"/>
                <a:ext cx="70208" cy="55810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1752" extrusionOk="0">
                    <a:moveTo>
                      <a:pt x="1417" y="358"/>
                    </a:moveTo>
                    <a:lnTo>
                      <a:pt x="1417" y="489"/>
                    </a:lnTo>
                    <a:lnTo>
                      <a:pt x="1072" y="787"/>
                    </a:lnTo>
                    <a:lnTo>
                      <a:pt x="905" y="608"/>
                    </a:lnTo>
                    <a:cubicBezTo>
                      <a:pt x="874" y="571"/>
                      <a:pt x="827" y="553"/>
                      <a:pt x="779" y="553"/>
                    </a:cubicBezTo>
                    <a:cubicBezTo>
                      <a:pt x="734" y="553"/>
                      <a:pt x="690" y="568"/>
                      <a:pt x="655" y="596"/>
                    </a:cubicBezTo>
                    <a:cubicBezTo>
                      <a:pt x="584" y="644"/>
                      <a:pt x="584" y="775"/>
                      <a:pt x="632" y="846"/>
                    </a:cubicBezTo>
                    <a:lnTo>
                      <a:pt x="917" y="1144"/>
                    </a:lnTo>
                    <a:cubicBezTo>
                      <a:pt x="953" y="1192"/>
                      <a:pt x="989" y="1203"/>
                      <a:pt x="1048" y="1203"/>
                    </a:cubicBezTo>
                    <a:cubicBezTo>
                      <a:pt x="1096" y="1203"/>
                      <a:pt x="1132" y="1192"/>
                      <a:pt x="1167" y="1156"/>
                    </a:cubicBezTo>
                    <a:lnTo>
                      <a:pt x="1429" y="953"/>
                    </a:lnTo>
                    <a:lnTo>
                      <a:pt x="1417" y="1406"/>
                    </a:lnTo>
                    <a:lnTo>
                      <a:pt x="358" y="1406"/>
                    </a:lnTo>
                    <a:lnTo>
                      <a:pt x="358" y="358"/>
                    </a:lnTo>
                    <a:close/>
                    <a:moveTo>
                      <a:pt x="263" y="1"/>
                    </a:moveTo>
                    <a:cubicBezTo>
                      <a:pt x="120" y="1"/>
                      <a:pt x="1" y="120"/>
                      <a:pt x="1" y="263"/>
                    </a:cubicBezTo>
                    <a:lnTo>
                      <a:pt x="1" y="1489"/>
                    </a:lnTo>
                    <a:cubicBezTo>
                      <a:pt x="1" y="1632"/>
                      <a:pt x="120" y="1751"/>
                      <a:pt x="263" y="1751"/>
                    </a:cubicBezTo>
                    <a:lnTo>
                      <a:pt x="1489" y="1751"/>
                    </a:lnTo>
                    <a:cubicBezTo>
                      <a:pt x="1632" y="1751"/>
                      <a:pt x="1751" y="1632"/>
                      <a:pt x="1751" y="1489"/>
                    </a:cubicBezTo>
                    <a:lnTo>
                      <a:pt x="1751" y="632"/>
                    </a:lnTo>
                    <a:lnTo>
                      <a:pt x="2108" y="322"/>
                    </a:lnTo>
                    <a:cubicBezTo>
                      <a:pt x="2191" y="263"/>
                      <a:pt x="2203" y="144"/>
                      <a:pt x="2132" y="72"/>
                    </a:cubicBezTo>
                    <a:cubicBezTo>
                      <a:pt x="2107" y="47"/>
                      <a:pt x="2062" y="32"/>
                      <a:pt x="2014" y="32"/>
                    </a:cubicBezTo>
                    <a:cubicBezTo>
                      <a:pt x="1972" y="32"/>
                      <a:pt x="1927" y="44"/>
                      <a:pt x="1894" y="72"/>
                    </a:cubicBezTo>
                    <a:lnTo>
                      <a:pt x="1739" y="191"/>
                    </a:lnTo>
                    <a:cubicBezTo>
                      <a:pt x="1715" y="84"/>
                      <a:pt x="1608" y="1"/>
                      <a:pt x="1489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F037E14-093E-6C2E-C84D-885ECF7C6A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5319696"/>
              </p:ext>
            </p:extLst>
          </p:nvPr>
        </p:nvGraphicFramePr>
        <p:xfrm>
          <a:off x="371096" y="80535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34A7381-A95B-C54A-21C8-E254D9C2C439}"/>
              </a:ext>
            </a:extLst>
          </p:cNvPr>
          <p:cNvSpPr txBox="1"/>
          <p:nvPr/>
        </p:nvSpPr>
        <p:spPr>
          <a:xfrm>
            <a:off x="6675287" y="3286153"/>
            <a:ext cx="23367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36% reduction in samples</a:t>
            </a:r>
          </a:p>
          <a:p>
            <a:pPr algn="ctr"/>
            <a:r>
              <a:rPr lang="en-US" dirty="0"/>
              <a:t>880% increase in features</a:t>
            </a:r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F507B2-8D1B-9828-06BC-11D4A08B243E}"/>
              </a:ext>
            </a:extLst>
          </p:cNvPr>
          <p:cNvSpPr/>
          <p:nvPr/>
        </p:nvSpPr>
        <p:spPr>
          <a:xfrm>
            <a:off x="465589" y="3055101"/>
            <a:ext cx="791712" cy="462103"/>
          </a:xfrm>
          <a:prstGeom prst="roundRect">
            <a:avLst/>
          </a:prstGeom>
          <a:solidFill>
            <a:schemeClr val="bg1"/>
          </a:solidFill>
          <a:ln>
            <a:solidFill>
              <a:srgbClr val="FFFFFF"/>
            </a:solidFill>
            <a:prstDash val="solid"/>
          </a:ln>
          <a:effectLst>
            <a:softEdge rad="50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0-34%</a:t>
            </a:r>
          </a:p>
        </p:txBody>
      </p:sp>
    </p:spTree>
    <p:extLst>
      <p:ext uri="{BB962C8B-B14F-4D97-AF65-F5344CB8AC3E}">
        <p14:creationId xmlns:p14="http://schemas.microsoft.com/office/powerpoint/2010/main" val="1266375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945C5-51E8-CCCB-ACC6-1B4D92DA9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4A9EEE5-B642-BFE6-7842-65DF9527301E}"/>
              </a:ext>
            </a:extLst>
          </p:cNvPr>
          <p:cNvSpPr txBox="1"/>
          <p:nvPr/>
        </p:nvSpPr>
        <p:spPr>
          <a:xfrm>
            <a:off x="1842652" y="2942072"/>
            <a:ext cx="544710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9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Early stopping on folds</a:t>
            </a:r>
          </a:p>
          <a:p>
            <a:pPr marL="0" marR="0"/>
            <a:r>
              <a:rPr lang="en-US" sz="9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†</a:t>
            </a:r>
            <a:r>
              <a:rPr lang="en-US" sz="9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80/20 train/validation and test on entire dataset</a:t>
            </a:r>
          </a:p>
          <a:p>
            <a:pPr marL="0" marR="0"/>
            <a:r>
              <a:rPr lang="en-US" sz="9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†† Final model with average K-Fold weights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73F21-6C7F-7B14-2A34-9038C7E7562E}"/>
              </a:ext>
            </a:extLst>
          </p:cNvPr>
          <p:cNvSpPr txBox="1"/>
          <p:nvPr/>
        </p:nvSpPr>
        <p:spPr>
          <a:xfrm>
            <a:off x="45077" y="-26826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Network Architecture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CB0BF6-D134-182F-40BB-36E35F511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10" y="1809589"/>
            <a:ext cx="1028925" cy="3687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5BF5DF-F11D-10A1-04E7-7CA79C162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59" y="1373892"/>
            <a:ext cx="1486029" cy="35817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2061198-1408-18C2-B12D-E1D3C5226182}"/>
              </a:ext>
            </a:extLst>
          </p:cNvPr>
          <p:cNvGrpSpPr/>
          <p:nvPr/>
        </p:nvGrpSpPr>
        <p:grpSpPr>
          <a:xfrm>
            <a:off x="5636419" y="3213121"/>
            <a:ext cx="3507581" cy="1802867"/>
            <a:chOff x="5311059" y="2682240"/>
            <a:chExt cx="3429608" cy="2296821"/>
          </a:xfrm>
        </p:grpSpPr>
        <p:pic>
          <p:nvPicPr>
            <p:cNvPr id="8" name="Picture 7" descr="A screenshot of a computer screen&#10;&#10;AI-generated content may be incorrect.">
              <a:extLst>
                <a:ext uri="{FF2B5EF4-FFF2-40B4-BE49-F238E27FC236}">
                  <a16:creationId xmlns:a16="http://schemas.microsoft.com/office/drawing/2014/main" id="{EFE1BF65-5A02-0917-E205-F1AC5BE05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11059" y="2682240"/>
              <a:ext cx="3362640" cy="201982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4509DD-65F9-AA36-1A6C-6168E684D835}"/>
                </a:ext>
              </a:extLst>
            </p:cNvPr>
            <p:cNvSpPr txBox="1"/>
            <p:nvPr/>
          </p:nvSpPr>
          <p:spPr>
            <a:xfrm>
              <a:off x="5311059" y="4702062"/>
              <a:ext cx="3429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0" i="0" u="none" strike="noStrike" dirty="0">
                  <a:solidFill>
                    <a:schemeClr val="bg1"/>
                  </a:solidFill>
                  <a:effectLst/>
                  <a:latin typeface="sohne"/>
                </a:rPr>
                <a:t>Manna, </a:t>
              </a:r>
              <a:r>
                <a:rPr lang="en-US" sz="600" b="0" i="0" u="none" strike="noStrike" dirty="0" err="1">
                  <a:solidFill>
                    <a:srgbClr val="FFFFFF"/>
                  </a:solidFill>
                  <a:effectLst/>
                  <a:latin typeface="sohne"/>
                </a:rPr>
                <a:t>Siladittya</a:t>
              </a:r>
              <a:r>
                <a:rPr lang="en-US" sz="600" dirty="0">
                  <a:solidFill>
                    <a:schemeClr val="bg1"/>
                  </a:solidFill>
                  <a:latin typeface="sohne"/>
                </a:rPr>
                <a:t> “</a:t>
              </a:r>
              <a:r>
                <a:rPr lang="en-US" sz="600" b="1" i="0" dirty="0">
                  <a:solidFill>
                    <a:schemeClr val="bg1"/>
                  </a:solidFill>
                  <a:effectLst/>
                  <a:latin typeface="sohne"/>
                </a:rPr>
                <a:t>K-Fold Cross Validation for Deep Learning Models using </a:t>
              </a:r>
              <a:r>
                <a:rPr lang="en-US" sz="600" b="1" i="0" dirty="0" err="1">
                  <a:solidFill>
                    <a:schemeClr val="bg1"/>
                  </a:solidFill>
                  <a:effectLst/>
                  <a:latin typeface="sohne"/>
                </a:rPr>
                <a:t>Keras</a:t>
              </a:r>
              <a:r>
                <a:rPr lang="en-US" sz="600" b="1" i="0" dirty="0">
                  <a:solidFill>
                    <a:schemeClr val="bg1"/>
                  </a:solidFill>
                  <a:effectLst/>
                  <a:latin typeface="sohne"/>
                </a:rPr>
                <a:t>”</a:t>
              </a:r>
            </a:p>
            <a:p>
              <a:r>
                <a:rPr lang="en-US" sz="600" dirty="0">
                  <a:solidFill>
                    <a:schemeClr val="bg1"/>
                  </a:solidFill>
                </a:rPr>
                <a:t>https://medium.com/the-owl/k-fold-cross-validation-in-keras-3ec4a3a00538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7CE8F97-01C6-B9AA-CABE-9431521982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2957" y="3893820"/>
            <a:ext cx="3104972" cy="11095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3807EB-27E4-0740-761D-FEAA4CD211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882" y="3449903"/>
            <a:ext cx="2111024" cy="15660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2F6C29-9F35-6EA7-4887-04C611CBB0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2652" y="611806"/>
            <a:ext cx="6351498" cy="236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9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F86AD-113C-8339-AC30-D16FBB043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2EC6E3-CC50-9F02-6410-17B070C27515}"/>
              </a:ext>
            </a:extLst>
          </p:cNvPr>
          <p:cNvSpPr txBox="1"/>
          <p:nvPr/>
        </p:nvSpPr>
        <p:spPr>
          <a:xfrm>
            <a:off x="45077" y="-26826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Network Architecture 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490393-420D-922C-742A-D36591A6F039}"/>
              </a:ext>
            </a:extLst>
          </p:cNvPr>
          <p:cNvSpPr/>
          <p:nvPr/>
        </p:nvSpPr>
        <p:spPr>
          <a:xfrm>
            <a:off x="7045579" y="574132"/>
            <a:ext cx="1959875" cy="2557688"/>
          </a:xfrm>
          <a:prstGeom prst="roundRect">
            <a:avLst/>
          </a:prstGeom>
          <a:ln w="508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Folds = 5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Stopping Patience = 10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L1 = 0.005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L2 = 0.001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Dropout = 2 x 0.2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Optimizer = Adam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Output Act = </a:t>
            </a:r>
            <a:r>
              <a:rPr lang="en-US" sz="1200" dirty="0" err="1">
                <a:solidFill>
                  <a:srgbClr val="000000"/>
                </a:solidFill>
              </a:rPr>
              <a:t>SoftPlus</a:t>
            </a:r>
            <a:endParaRPr lang="en-US" sz="1200" dirty="0">
              <a:solidFill>
                <a:srgbClr val="000000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1CE898-2C0F-B432-4F3C-2523CA203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6" y="574132"/>
            <a:ext cx="6813564" cy="45693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472387-0585-DC08-BC75-82D9ADD32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804" y="3200400"/>
            <a:ext cx="2914650" cy="19431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AC4D14E-054A-920B-9DDF-9BDEF691B871}"/>
              </a:ext>
            </a:extLst>
          </p:cNvPr>
          <p:cNvSpPr/>
          <p:nvPr/>
        </p:nvSpPr>
        <p:spPr>
          <a:xfrm>
            <a:off x="4150871" y="1074420"/>
            <a:ext cx="487680" cy="1668780"/>
          </a:xfrm>
          <a:prstGeom prst="ellipse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AD886C67-4E71-43EF-9A01-2485B00091A5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4572000" y="2858816"/>
            <a:ext cx="2380110" cy="2002744"/>
          </a:xfrm>
          <a:prstGeom prst="curvedConnector3">
            <a:avLst>
              <a:gd name="adj1" fmla="val 61582"/>
            </a:avLst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AF66127-AAD2-D887-A8F4-B15D4049552F}"/>
              </a:ext>
            </a:extLst>
          </p:cNvPr>
          <p:cNvSpPr/>
          <p:nvPr/>
        </p:nvSpPr>
        <p:spPr>
          <a:xfrm>
            <a:off x="4246369" y="4718096"/>
            <a:ext cx="325631" cy="327660"/>
          </a:xfrm>
          <a:prstGeom prst="ellipse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E128E0-D18E-0A8D-0799-36D295E059DF}"/>
              </a:ext>
            </a:extLst>
          </p:cNvPr>
          <p:cNvSpPr/>
          <p:nvPr/>
        </p:nvSpPr>
        <p:spPr>
          <a:xfrm>
            <a:off x="7548129" y="699479"/>
            <a:ext cx="84350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V12</a:t>
            </a:r>
          </a:p>
        </p:txBody>
      </p:sp>
    </p:spTree>
    <p:extLst>
      <p:ext uri="{BB962C8B-B14F-4D97-AF65-F5344CB8AC3E}">
        <p14:creationId xmlns:p14="http://schemas.microsoft.com/office/powerpoint/2010/main" val="79113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AB132-C0F3-7E0C-E43F-3A03D4434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52DDF1-189C-6B2E-D9FE-8560A85125BD}"/>
              </a:ext>
            </a:extLst>
          </p:cNvPr>
          <p:cNvSpPr txBox="1"/>
          <p:nvPr/>
        </p:nvSpPr>
        <p:spPr>
          <a:xfrm>
            <a:off x="45077" y="-26826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Model Analysis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303571-625C-8DA3-E22E-D5598415E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87" y="619505"/>
            <a:ext cx="5384249" cy="2692125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31BA68F-9C01-CB14-2571-C05FD2189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674" y="2763373"/>
            <a:ext cx="4670020" cy="2317173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5142EA-D21A-90CC-EF61-2CC2A4B5D5D7}"/>
              </a:ext>
            </a:extLst>
          </p:cNvPr>
          <p:cNvSpPr/>
          <p:nvPr/>
        </p:nvSpPr>
        <p:spPr>
          <a:xfrm>
            <a:off x="5987266" y="1179845"/>
            <a:ext cx="2690503" cy="9861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Folds variance indicates potential issues with data.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BFFAEF3-F688-1FC7-C0EC-28214EA8891A}"/>
              </a:ext>
            </a:extLst>
          </p:cNvPr>
          <p:cNvSpPr/>
          <p:nvPr/>
        </p:nvSpPr>
        <p:spPr>
          <a:xfrm>
            <a:off x="819569" y="3680663"/>
            <a:ext cx="2690503" cy="9861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V12: 2-layer with 5-Folds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“Best” results compared to previous runs based on v10 with no folds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EFDE9193-5AF5-7137-DF36-3A585D022292}"/>
              </a:ext>
            </a:extLst>
          </p:cNvPr>
          <p:cNvCxnSpPr>
            <a:cxnSpLocks/>
            <a:stCxn id="11" idx="3"/>
            <a:endCxn id="13" idx="6"/>
          </p:cNvCxnSpPr>
          <p:nvPr/>
        </p:nvCxnSpPr>
        <p:spPr>
          <a:xfrm>
            <a:off x="8677769" y="1672927"/>
            <a:ext cx="267516" cy="1303587"/>
          </a:xfrm>
          <a:prstGeom prst="curvedConnector3">
            <a:avLst>
              <a:gd name="adj1" fmla="val 14494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A78E55D7-098D-779D-45E0-6B871F2A2372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 flipH="1">
            <a:off x="5289973" y="1672927"/>
            <a:ext cx="3387796" cy="2993900"/>
          </a:xfrm>
          <a:prstGeom prst="curvedConnector4">
            <a:avLst>
              <a:gd name="adj1" fmla="val 10446"/>
              <a:gd name="adj2" fmla="val 9081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897357F-119C-1DA3-FA15-73F311485857}"/>
              </a:ext>
            </a:extLst>
          </p:cNvPr>
          <p:cNvSpPr/>
          <p:nvPr/>
        </p:nvSpPr>
        <p:spPr>
          <a:xfrm>
            <a:off x="5215466" y="4666827"/>
            <a:ext cx="149014" cy="1422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3B98DF-4583-B157-08B5-EB071BBD52F4}"/>
              </a:ext>
            </a:extLst>
          </p:cNvPr>
          <p:cNvSpPr/>
          <p:nvPr/>
        </p:nvSpPr>
        <p:spPr>
          <a:xfrm>
            <a:off x="8796271" y="2905394"/>
            <a:ext cx="149014" cy="1422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4573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7837</TotalTime>
  <Words>931</Words>
  <Application>Microsoft Office PowerPoint</Application>
  <PresentationFormat>On-screen Show (16:9)</PresentationFormat>
  <Paragraphs>183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Courier New</vt:lpstr>
      <vt:lpstr>Share Tech</vt:lpstr>
      <vt:lpstr>Nunito</vt:lpstr>
      <vt:lpstr>Arial</vt:lpstr>
      <vt:lpstr>Maven Pro</vt:lpstr>
      <vt:lpstr>Trade Gothic W01 Light</vt:lpstr>
      <vt:lpstr>Calibri</vt:lpstr>
      <vt:lpstr>sohne</vt:lpstr>
      <vt:lpstr>Data Science Consulting by Slidesgo</vt:lpstr>
      <vt:lpstr>Modelling Scope 3 GHG Emissions, Part Two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USER</dc:creator>
  <cp:lastModifiedBy>Justin Parsons</cp:lastModifiedBy>
  <cp:revision>144</cp:revision>
  <dcterms:modified xsi:type="dcterms:W3CDTF">2025-05-01T23:16:38Z</dcterms:modified>
</cp:coreProperties>
</file>