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8" r:id="rId6"/>
    <p:sldId id="279" r:id="rId7"/>
    <p:sldId id="261" r:id="rId8"/>
    <p:sldId id="264" r:id="rId9"/>
    <p:sldId id="265" r:id="rId10"/>
    <p:sldId id="263" r:id="rId11"/>
    <p:sldId id="271" r:id="rId12"/>
    <p:sldId id="269" r:id="rId13"/>
    <p:sldId id="266" r:id="rId14"/>
    <p:sldId id="270" r:id="rId15"/>
    <p:sldId id="277" r:id="rId16"/>
    <p:sldId id="267" r:id="rId17"/>
    <p:sldId id="268" r:id="rId18"/>
    <p:sldId id="273" r:id="rId19"/>
    <p:sldId id="274" r:id="rId20"/>
    <p:sldId id="272" r:id="rId21"/>
    <p:sldId id="275" r:id="rId22"/>
    <p:sldId id="276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3B5F5-2F8A-46DF-BA3A-2CC5DED60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91750-69B3-433E-B6C0-36D69D222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7DE148-2AD7-4127-9ADF-7F40EF67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DACB-E206-4D06-B717-1C10BB0B9328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14AE05-6AFC-41F2-8414-1092D851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40786-BA7C-4EEF-BB6C-D2D1B2D6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96F-3F53-493E-81CF-E96E3A12A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61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327C7-EABA-4E37-8C61-2677CF79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F68245-C401-4EF9-8C8F-521BABEDC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7C41D-408A-496F-A62E-94FBFDEF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DACB-E206-4D06-B717-1C10BB0B9328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CEE98-B13A-48E1-ADB5-AF47D95F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024C39-D4F5-4940-9C87-1F8A25FE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96F-3F53-493E-81CF-E96E3A12A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47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3613BC-2765-44C1-8347-8BD481362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F1212B-26B9-4785-BB55-C24B50B5A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50BBD7-C073-475B-BCEE-B31AA995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DACB-E206-4D06-B717-1C10BB0B9328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74A17-1C82-4C2F-B3E9-73B64C0D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15FC75-34BA-4BDD-B37A-5D20F145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96F-3F53-493E-81CF-E96E3A12A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57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C3E9C-54A9-4EC2-907C-0211F03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069C7-66D0-43CE-91D3-7065CAF1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4BE7C1-4D8C-4FB3-AD57-C0B3A64A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DACB-E206-4D06-B717-1C10BB0B9328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E94507-ABDC-4752-AAD4-7FFBE540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7929D-2013-47C7-A752-97862F7E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96F-3F53-493E-81CF-E96E3A12A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1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AD352-9C2C-41E9-9143-1EA08252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04E2C-904D-4DB6-8CCC-279DE4D0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85810-34F1-4C93-9315-02E62EC8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DACB-E206-4D06-B717-1C10BB0B9328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D2044F-1A55-489D-8031-9DBC4294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E7AF2-798E-4643-A533-88BEB599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96F-3F53-493E-81CF-E96E3A12A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13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BF27A-13EB-4673-BBB2-6675F1E1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87E850-8D91-4E76-AC81-10634EAD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177106-5E36-484D-9AFB-0C870DF67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614D55-7AB4-4CAF-A114-11755D35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DACB-E206-4D06-B717-1C10BB0B9328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CA3484-10D1-43ED-B0CB-AFADC785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49B340-CB3C-4CD8-8B1A-8F25C601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96F-3F53-493E-81CF-E96E3A12A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2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C3D35-4E91-4942-ABE0-04098EE0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CEA11B-747C-40BD-A589-9E2739494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FA5E02-56C2-405C-85B4-6027352E5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82DF75-2352-4E40-A89B-6902C58AB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F5DAA0-10C7-46A8-B50E-412DF3CF7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CA9FA5-E1D9-4DCE-8860-20539099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DACB-E206-4D06-B717-1C10BB0B9328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5DEC1C-01FD-41C9-8C45-D2D37D63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EC3DD5-AB32-4B03-9376-35FFDEF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96F-3F53-493E-81CF-E96E3A12A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70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32736-CE2D-4C9B-B496-0F27C794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0E51E5-9549-4BC0-8E23-ED63C245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DACB-E206-4D06-B717-1C10BB0B9328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930E27-44AB-4FE1-B5E8-F76C36C0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FADF4B-0669-4377-9A75-29D06561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96F-3F53-493E-81CF-E96E3A12A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6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A5E5A5-E5FC-412B-A5C5-CB00907F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DACB-E206-4D06-B717-1C10BB0B9328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191AD6-F3B5-4D55-BD56-425BA931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3C398-63EA-406B-949D-93BCB1CC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96F-3F53-493E-81CF-E96E3A12A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43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DDEEF-8B7D-49D7-8792-6B400846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282DB-F71C-42BA-9BFF-42EA4508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AF17D0-8A05-4D86-B95D-ACD7C0C97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90F66-C883-4CDE-8FB8-C7A05D22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DACB-E206-4D06-B717-1C10BB0B9328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45E276-8DC2-4488-B129-3CBF47FC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2C38DC-0F2B-40BE-A64A-01572E83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96F-3F53-493E-81CF-E96E3A12A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97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CE203-B2E3-4B68-BD7C-90138728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7305FA-34CF-42BA-8C91-DB4E81B2A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07D6AC-9763-44E3-9A0F-1E09048CD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FCB7CB-F7AD-4BD2-B864-41CFDE8C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DACB-E206-4D06-B717-1C10BB0B9328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70FCBE-2E55-46C0-81F3-5C26AD03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ABBAA7-2215-4D3F-8B43-DCD0D3B7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96F-3F53-493E-81CF-E96E3A12A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D5A158-E11D-4C4C-A643-D3C188B5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7ABFAA-E289-4F46-B137-B3A13BD5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3A285-88C7-4B4D-B0EB-983652F33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DACB-E206-4D06-B717-1C10BB0B9328}" type="datetimeFigureOut">
              <a:rPr lang="pt-BR" smtClean="0"/>
              <a:t>16/12/2018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2246C9-084F-4836-BD21-3D0CA3EBB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C165B7-CECF-4661-9991-51C121C2D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9096F-3F53-493E-81CF-E96E3A12A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11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url?sa=i&amp;rct=j&amp;q=&amp;esrc=s&amp;source=imgres&amp;cd=&amp;cad=rja&amp;uact=8&amp;ved=2ahUKEwjn9_mNpqXfAhUIkJAKHX9SA20QjRx6BAgBEAU&amp;url=https://thehackernews.com/2018/03/ddos-attack-memcached.html&amp;psig=AOvVaw2y6y89hqyX1BDN8E8iMpKJ&amp;ust=154508226392524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E3233-A78F-4DE7-A453-A790B808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535"/>
            <a:ext cx="9144000" cy="1217337"/>
          </a:xfrm>
        </p:spPr>
        <p:txBody>
          <a:bodyPr>
            <a:noAutofit/>
          </a:bodyPr>
          <a:lstStyle/>
          <a:p>
            <a:r>
              <a:rPr lang="pt-B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UNIVERSIDADE FEDERAL DO RIO GRANDE DO NORTE</a:t>
            </a:r>
            <a:br>
              <a:rPr lang="pt-B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 DE PÓS-GRADUAÇÃO EM ENGENHARIA ELÉTRICA E DE COMPUTAÇÃO</a:t>
            </a:r>
            <a:br>
              <a:rPr lang="pt-B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APRENDIZAGEM DE MÁQUINA</a:t>
            </a:r>
            <a:br>
              <a:rPr lang="pt-B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 DR IVANOVITCH MEDEIROS DANTAS DA SILVA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9D4E56-B5E2-4D52-9E64-11AE73645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9252" y="4939239"/>
            <a:ext cx="7593496" cy="369333"/>
          </a:xfrm>
        </p:spPr>
        <p:txBody>
          <a:bodyPr>
            <a:normAutofit/>
          </a:bodyPr>
          <a:lstStyle/>
          <a:p>
            <a:r>
              <a:rPr lang="pt-B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#Frederico            #Gilles            #Jusciaane            #</a:t>
            </a:r>
            <a:r>
              <a:rPr lang="pt-BR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Lucileide</a:t>
            </a:r>
            <a:endParaRPr lang="pt-BR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A7DC9F-E8BC-4DB4-AE25-DE4557FFE28D}"/>
              </a:ext>
            </a:extLst>
          </p:cNvPr>
          <p:cNvSpPr txBox="1"/>
          <p:nvPr/>
        </p:nvSpPr>
        <p:spPr>
          <a:xfrm>
            <a:off x="1153951" y="2727057"/>
            <a:ext cx="9919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Análise da aprendizagem de Máquina </a:t>
            </a:r>
          </a:p>
          <a:p>
            <a:pPr algn="ctr"/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 </a:t>
            </a:r>
            <a:r>
              <a:rPr lang="pt-B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Smart</a:t>
            </a:r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Defender</a:t>
            </a:r>
          </a:p>
        </p:txBody>
      </p:sp>
      <p:pic>
        <p:nvPicPr>
          <p:cNvPr id="1026" name="Picture 2" descr="Resultado de imagem para ufrn">
            <a:extLst>
              <a:ext uri="{FF2B5EF4-FFF2-40B4-BE49-F238E27FC236}">
                <a16:creationId xmlns:a16="http://schemas.microsoft.com/office/drawing/2014/main" id="{CBE96115-AE9A-4962-8847-EC169F9F4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65" y="714251"/>
            <a:ext cx="170617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rquivos.info.ufrn.br/arquivos/20160762433c8f327304992d80a4e4ccf/PPgEEC_pequeno_2.png">
            <a:extLst>
              <a:ext uri="{FF2B5EF4-FFF2-40B4-BE49-F238E27FC236}">
                <a16:creationId xmlns:a16="http://schemas.microsoft.com/office/drawing/2014/main" id="{2E54FD3F-F672-46AE-B23B-FAE21E34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014" y="624251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15B7F20-F89C-4DFF-88AC-97311B8DC977}"/>
              </a:ext>
            </a:extLst>
          </p:cNvPr>
          <p:cNvSpPr txBox="1"/>
          <p:nvPr/>
        </p:nvSpPr>
        <p:spPr>
          <a:xfrm>
            <a:off x="5415099" y="6033980"/>
            <a:ext cx="1043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Natal/RN</a:t>
            </a:r>
          </a:p>
          <a:p>
            <a:pPr algn="ctr"/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89263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0132E84-2B7B-499D-A6E2-B44CC696C0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948569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 Seleção de características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FA951-B886-41DA-8DB1-C3C27459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90" y="1476701"/>
            <a:ext cx="5970613" cy="1656000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0E33D99-4BE1-45FE-A67C-B85192D7B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85815"/>
              </p:ext>
            </p:extLst>
          </p:nvPr>
        </p:nvGraphicFramePr>
        <p:xfrm>
          <a:off x="366977" y="4031527"/>
          <a:ext cx="11458046" cy="2472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07">
                  <a:extLst>
                    <a:ext uri="{9D8B030D-6E8A-4147-A177-3AD203B41FA5}">
                      <a16:colId xmlns:a16="http://schemas.microsoft.com/office/drawing/2014/main" val="393459630"/>
                    </a:ext>
                  </a:extLst>
                </a:gridCol>
                <a:gridCol w="2358887">
                  <a:extLst>
                    <a:ext uri="{9D8B030D-6E8A-4147-A177-3AD203B41FA5}">
                      <a16:colId xmlns:a16="http://schemas.microsoft.com/office/drawing/2014/main" val="3773605000"/>
                    </a:ext>
                  </a:extLst>
                </a:gridCol>
                <a:gridCol w="2500703">
                  <a:extLst>
                    <a:ext uri="{9D8B030D-6E8A-4147-A177-3AD203B41FA5}">
                      <a16:colId xmlns:a16="http://schemas.microsoft.com/office/drawing/2014/main" val="2444484369"/>
                    </a:ext>
                  </a:extLst>
                </a:gridCol>
                <a:gridCol w="2242157">
                  <a:extLst>
                    <a:ext uri="{9D8B030D-6E8A-4147-A177-3AD203B41FA5}">
                      <a16:colId xmlns:a16="http://schemas.microsoft.com/office/drawing/2014/main" val="1469144708"/>
                    </a:ext>
                  </a:extLst>
                </a:gridCol>
                <a:gridCol w="1647879">
                  <a:extLst>
                    <a:ext uri="{9D8B030D-6E8A-4147-A177-3AD203B41FA5}">
                      <a16:colId xmlns:a16="http://schemas.microsoft.com/office/drawing/2014/main" val="2551587546"/>
                    </a:ext>
                  </a:extLst>
                </a:gridCol>
                <a:gridCol w="1852113">
                  <a:extLst>
                    <a:ext uri="{9D8B030D-6E8A-4147-A177-3AD203B41FA5}">
                      <a16:colId xmlns:a16="http://schemas.microsoft.com/office/drawing/2014/main" val="448139421"/>
                    </a:ext>
                  </a:extLst>
                </a:gridCol>
              </a:tblGrid>
              <a:tr h="73467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forest</a:t>
                      </a:r>
                      <a:endParaRPr lang="pt-BR" dirty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Logistic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regresson</a:t>
                      </a:r>
                      <a:endParaRPr lang="pt-BR" dirty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SGD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Perceptron</a:t>
                      </a:r>
                      <a:endParaRPr lang="pt-BR" dirty="0"/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AdaBoost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4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times: user 20.6 s, sys: 79.1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total: 20.7 s Wall time: 8min 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times: user 5.24 s, sys: 50.1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total: 5.29 s Wall time: 58.4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times: user 421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sys: 27.1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total: 448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Wall time: 11.6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times: user 558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sys: 19.1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total: 577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Wall time: 13.5 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times: user 1min 3s, sys: 86.1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total: 1min 3s Wall time: 9min 56s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36690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FE8290C8-719B-48FE-8638-3071CC3D7371}"/>
              </a:ext>
            </a:extLst>
          </p:cNvPr>
          <p:cNvSpPr txBox="1"/>
          <p:nvPr/>
        </p:nvSpPr>
        <p:spPr>
          <a:xfrm>
            <a:off x="4917179" y="3412007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de execução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D9E43FD-AC34-4CA6-9A95-FB2978CAD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08685"/>
              </p:ext>
            </p:extLst>
          </p:nvPr>
        </p:nvGraphicFramePr>
        <p:xfrm>
          <a:off x="378309" y="1209040"/>
          <a:ext cx="251729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291">
                  <a:extLst>
                    <a:ext uri="{9D8B030D-6E8A-4147-A177-3AD203B41FA5}">
                      <a16:colId xmlns:a16="http://schemas.microsoft.com/office/drawing/2014/main" val="2815320544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Método RFECV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# 0 - 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forest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0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# 1 - </a:t>
                      </a:r>
                      <a:r>
                        <a:rPr lang="pt-BR" dirty="0" err="1"/>
                        <a:t>Logistic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regresson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0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# 2 - SGD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1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# 3 - </a:t>
                      </a:r>
                      <a:r>
                        <a:rPr lang="pt-BR" dirty="0" err="1"/>
                        <a:t>Perceptron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9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# 4 - </a:t>
                      </a:r>
                      <a:r>
                        <a:rPr lang="pt-BR" dirty="0" err="1"/>
                        <a:t>AdaBoost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02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AA5C030B-3A16-43D4-8AD0-3DA4C097F5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948569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 Seleção de características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5804783-CDA3-43C4-BB4F-BA905EBB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00005"/>
              </p:ext>
            </p:extLst>
          </p:nvPr>
        </p:nvGraphicFramePr>
        <p:xfrm>
          <a:off x="989496" y="997961"/>
          <a:ext cx="10447768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284">
                  <a:extLst>
                    <a:ext uri="{9D8B030D-6E8A-4147-A177-3AD203B41FA5}">
                      <a16:colId xmlns:a16="http://schemas.microsoft.com/office/drawing/2014/main" val="1824671346"/>
                    </a:ext>
                  </a:extLst>
                </a:gridCol>
                <a:gridCol w="8052484">
                  <a:extLst>
                    <a:ext uri="{9D8B030D-6E8A-4147-A177-3AD203B41FA5}">
                      <a16:colId xmlns:a16="http://schemas.microsoft.com/office/drawing/2014/main" val="2833063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RFECV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Colunas selecionadas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# 0 - </a:t>
                      </a:r>
                      <a:r>
                        <a:rPr lang="pt-BR" dirty="0" err="1">
                          <a:latin typeface="+mj-lt"/>
                        </a:rPr>
                        <a:t>Random</a:t>
                      </a:r>
                      <a:r>
                        <a:rPr lang="pt-BR" dirty="0">
                          <a:latin typeface="+mj-lt"/>
                        </a:rPr>
                        <a:t> </a:t>
                      </a:r>
                      <a:r>
                        <a:rPr lang="pt-BR" dirty="0" err="1">
                          <a:latin typeface="+mj-lt"/>
                        </a:rPr>
                        <a:t>forest</a:t>
                      </a:r>
                      <a:endParaRPr lang="pt-BR" dirty="0">
                        <a:latin typeface="+mj-lt"/>
                      </a:endParaRPr>
                    </a:p>
                    <a:p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12121"/>
                          </a:solidFill>
                          <a:latin typeface="+mj-lt"/>
                        </a:rPr>
                        <a:t>28: 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['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ip_len_mean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ip_len_median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ip_len_var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ip_len_std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ip_len_entropy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ip_len_cv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ip_len_cvq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ip_len_rte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sport_mean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sport_median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sport_entropy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sport_cvq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sport_rte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dport_mean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dport_median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dport_var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dport_std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dport_entropy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dport_cv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dport_rte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tcp_flags_mean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tcp_flags_median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tcp_flags_var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tcp_flags_std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tcp_flags_entropy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tcp_flags_cv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tcp_flags_cvq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solidFill>
                            <a:srgbClr val="212121"/>
                          </a:solidFill>
                          <a:latin typeface="+mj-lt"/>
                        </a:rPr>
                        <a:t>tcp_flags_rte</a:t>
                      </a:r>
                      <a:r>
                        <a:rPr lang="pt-BR" sz="1600" dirty="0">
                          <a:solidFill>
                            <a:srgbClr val="212121"/>
                          </a:solidFill>
                          <a:latin typeface="+mj-lt"/>
                        </a:rPr>
                        <a:t>'] </a:t>
                      </a:r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8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 # 1 - </a:t>
                      </a:r>
                      <a:r>
                        <a:rPr lang="pt-BR" dirty="0" err="1">
                          <a:latin typeface="+mj-lt"/>
                        </a:rPr>
                        <a:t>Logistic</a:t>
                      </a:r>
                      <a:r>
                        <a:rPr lang="pt-BR" dirty="0">
                          <a:latin typeface="+mj-lt"/>
                        </a:rPr>
                        <a:t> </a:t>
                      </a:r>
                      <a:r>
                        <a:rPr lang="pt-BR" dirty="0" err="1">
                          <a:latin typeface="+mj-lt"/>
                        </a:rPr>
                        <a:t>regresson</a:t>
                      </a:r>
                      <a:endParaRPr lang="pt-BR" dirty="0">
                        <a:latin typeface="+mj-lt"/>
                      </a:endParaRPr>
                    </a:p>
                    <a:p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+mj-lt"/>
                        </a:rPr>
                        <a:t>16: </a:t>
                      </a:r>
                      <a:r>
                        <a:rPr lang="pt-BR" sz="1600" dirty="0">
                          <a:latin typeface="+mj-lt"/>
                        </a:rPr>
                        <a:t>['</a:t>
                      </a:r>
                      <a:r>
                        <a:rPr lang="pt-BR" sz="1600" dirty="0" err="1">
                          <a:latin typeface="+mj-lt"/>
                        </a:rPr>
                        <a:t>ip_len_mean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ip_len_median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ip_len_std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ip_len_cv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ip_len_cvq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ip_len_rte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sport_entropy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sport_rte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dport_mean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dport_std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dport_cv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tcp_flags_mean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tcp_flags_median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tcp_flags_var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tcp_flags_std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tcp_flags_cvq</a:t>
                      </a:r>
                      <a:r>
                        <a:rPr lang="pt-BR" sz="1600" dirty="0">
                          <a:latin typeface="+mj-lt"/>
                        </a:rPr>
                        <a:t>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5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 # 2 - SGD</a:t>
                      </a:r>
                    </a:p>
                    <a:p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+mj-lt"/>
                        </a:rPr>
                        <a:t> </a:t>
                      </a:r>
                      <a:r>
                        <a:rPr lang="pt-BR" sz="1600" b="1" dirty="0">
                          <a:latin typeface="+mj-lt"/>
                        </a:rPr>
                        <a:t>22: </a:t>
                      </a:r>
                      <a:r>
                        <a:rPr lang="pt-BR" sz="1600" dirty="0">
                          <a:latin typeface="+mj-lt"/>
                        </a:rPr>
                        <a:t>['</a:t>
                      </a:r>
                      <a:r>
                        <a:rPr lang="pt-BR" sz="1600" dirty="0" err="1">
                          <a:latin typeface="+mj-lt"/>
                        </a:rPr>
                        <a:t>ip_proto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ip_len_mean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ip_len_median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ip_len_var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ip_len_std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ip_len_cv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ip_len_cvq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ip_len_rte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sport_var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sport_std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sport_entropy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sport_cvq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sport_rte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dport_mean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dport_std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dport_cv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dport_cvq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dport_rte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tcp_flags_var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tcp_flags_std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tcp_flags_cvq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tcp_flags_rte</a:t>
                      </a:r>
                      <a:r>
                        <a:rPr lang="pt-BR" sz="1600" dirty="0">
                          <a:latin typeface="+mj-lt"/>
                        </a:rPr>
                        <a:t>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+mj-lt"/>
                        </a:rPr>
                        <a:t> # 3 - </a:t>
                      </a:r>
                      <a:r>
                        <a:rPr lang="pt-BR" dirty="0" err="1">
                          <a:latin typeface="+mj-lt"/>
                        </a:rPr>
                        <a:t>Perceptron</a:t>
                      </a:r>
                      <a:endParaRPr lang="pt-BR" dirty="0">
                        <a:latin typeface="+mj-lt"/>
                      </a:endParaRPr>
                    </a:p>
                    <a:p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+mj-lt"/>
                        </a:rPr>
                        <a:t>22: </a:t>
                      </a:r>
                      <a:r>
                        <a:rPr lang="pt-BR" sz="1600" dirty="0">
                          <a:latin typeface="+mj-lt"/>
                        </a:rPr>
                        <a:t>['</a:t>
                      </a:r>
                      <a:r>
                        <a:rPr lang="pt-BR" sz="1600" dirty="0" err="1">
                          <a:latin typeface="+mj-lt"/>
                        </a:rPr>
                        <a:t>ip_len_mean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ip_len_median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ip_len_var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ip_len_std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ip_len_cv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ip_len_cvq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ip_len_rte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sport_mean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sport_var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sport_std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sport_entropy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sport_cv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sport_rte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dport_mean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dport_cv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dport_rte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tcp_flags_mean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tcp_flags_median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tcp_flags_var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tcp_flags_std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tcp_flags_cv</a:t>
                      </a:r>
                      <a:r>
                        <a:rPr lang="pt-BR" sz="1600" dirty="0">
                          <a:latin typeface="+mj-lt"/>
                        </a:rPr>
                        <a:t>', '</a:t>
                      </a:r>
                      <a:r>
                        <a:rPr lang="pt-BR" sz="1600" dirty="0" err="1">
                          <a:latin typeface="+mj-lt"/>
                        </a:rPr>
                        <a:t>tcp_flags_cvq</a:t>
                      </a:r>
                      <a:r>
                        <a:rPr lang="pt-BR" sz="1600" dirty="0">
                          <a:latin typeface="+mj-lt"/>
                        </a:rPr>
                        <a:t>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2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+mj-lt"/>
                        </a:rPr>
                        <a:t> # 4 - </a:t>
                      </a:r>
                      <a:r>
                        <a:rPr lang="pt-BR" dirty="0" err="1">
                          <a:latin typeface="+mj-lt"/>
                        </a:rPr>
                        <a:t>AdaBoost</a:t>
                      </a:r>
                      <a:endParaRPr lang="pt-BR" dirty="0">
                        <a:latin typeface="+mj-lt"/>
                      </a:endParaRPr>
                    </a:p>
                    <a:p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16: 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['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ip_len_entropy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ip_len_cv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ip_len_cvq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ip_len_rte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sport_median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sport_entropy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sport_rte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dport_mean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dport_median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dport_cv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dport_rte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tcp_flags_mean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tcp_flags_median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tcp_flags_std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tcp_flags_cv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6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tcp_flags_rte</a:t>
                      </a:r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']</a:t>
                      </a:r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5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0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565100-5EF1-4223-BB34-E1C5AB5A76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65099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 Escolha do melhores parâmetros e modelos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91C066E2-C769-4212-A676-1E3EF8F2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65" y="1498296"/>
            <a:ext cx="5331148" cy="259200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4237A5-BD29-490C-8605-A7FC0F2D4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60424"/>
              </p:ext>
            </p:extLst>
          </p:nvPr>
        </p:nvGraphicFramePr>
        <p:xfrm>
          <a:off x="1142160" y="1049866"/>
          <a:ext cx="1617974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974">
                  <a:extLst>
                    <a:ext uri="{9D8B030D-6E8A-4147-A177-3AD203B41FA5}">
                      <a16:colId xmlns:a16="http://schemas.microsoft.com/office/drawing/2014/main" val="1509733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Classificadores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0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1. </a:t>
                      </a:r>
                      <a:r>
                        <a:rPr lang="pt-BR" sz="1200" dirty="0" err="1"/>
                        <a:t>Logistic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Regression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2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2. </a:t>
                      </a:r>
                      <a:r>
                        <a:rPr lang="pt-BR" sz="1200" dirty="0" err="1"/>
                        <a:t>Random</a:t>
                      </a:r>
                      <a:r>
                        <a:rPr lang="pt-BR" sz="1200" dirty="0"/>
                        <a:t>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3. SGDC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3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4. </a:t>
                      </a:r>
                      <a:r>
                        <a:rPr lang="pt-BR" sz="1200" dirty="0" err="1"/>
                        <a:t>Perceptron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8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5. </a:t>
                      </a:r>
                      <a:r>
                        <a:rPr lang="pt-BR" sz="1200" dirty="0" err="1"/>
                        <a:t>Gradient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Boosting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2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6. </a:t>
                      </a:r>
                      <a:r>
                        <a:rPr lang="pt-BR" sz="1200" dirty="0" err="1"/>
                        <a:t>Tree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75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7. </a:t>
                      </a:r>
                      <a:r>
                        <a:rPr lang="pt-BR" sz="1200" dirty="0" err="1"/>
                        <a:t>AdaBoost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3250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AEB790B3-E152-4EA5-A510-F0ADCD762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91064"/>
              </p:ext>
            </p:extLst>
          </p:nvPr>
        </p:nvGraphicFramePr>
        <p:xfrm>
          <a:off x="958060" y="4981477"/>
          <a:ext cx="10407039" cy="165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61">
                  <a:extLst>
                    <a:ext uri="{9D8B030D-6E8A-4147-A177-3AD203B41FA5}">
                      <a16:colId xmlns:a16="http://schemas.microsoft.com/office/drawing/2014/main" val="393459630"/>
                    </a:ext>
                  </a:extLst>
                </a:gridCol>
                <a:gridCol w="2142515">
                  <a:extLst>
                    <a:ext uri="{9D8B030D-6E8A-4147-A177-3AD203B41FA5}">
                      <a16:colId xmlns:a16="http://schemas.microsoft.com/office/drawing/2014/main" val="3773605000"/>
                    </a:ext>
                  </a:extLst>
                </a:gridCol>
                <a:gridCol w="2271322">
                  <a:extLst>
                    <a:ext uri="{9D8B030D-6E8A-4147-A177-3AD203B41FA5}">
                      <a16:colId xmlns:a16="http://schemas.microsoft.com/office/drawing/2014/main" val="2444484369"/>
                    </a:ext>
                  </a:extLst>
                </a:gridCol>
                <a:gridCol w="2036491">
                  <a:extLst>
                    <a:ext uri="{9D8B030D-6E8A-4147-A177-3AD203B41FA5}">
                      <a16:colId xmlns:a16="http://schemas.microsoft.com/office/drawing/2014/main" val="1469144708"/>
                    </a:ext>
                  </a:extLst>
                </a:gridCol>
                <a:gridCol w="1496725">
                  <a:extLst>
                    <a:ext uri="{9D8B030D-6E8A-4147-A177-3AD203B41FA5}">
                      <a16:colId xmlns:a16="http://schemas.microsoft.com/office/drawing/2014/main" val="2551587546"/>
                    </a:ext>
                  </a:extLst>
                </a:gridCol>
                <a:gridCol w="1682225">
                  <a:extLst>
                    <a:ext uri="{9D8B030D-6E8A-4147-A177-3AD203B41FA5}">
                      <a16:colId xmlns:a16="http://schemas.microsoft.com/office/drawing/2014/main" val="448139421"/>
                    </a:ext>
                  </a:extLst>
                </a:gridCol>
              </a:tblGrid>
              <a:tr h="647473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Random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forest</a:t>
                      </a:r>
                      <a:endParaRPr lang="pt-BR" sz="1400" dirty="0"/>
                    </a:p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Logistic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regresson</a:t>
                      </a:r>
                      <a:endParaRPr lang="pt-BR" sz="1400" dirty="0"/>
                    </a:p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SGD</a:t>
                      </a:r>
                    </a:p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Perceptron</a:t>
                      </a:r>
                      <a:endParaRPr lang="pt-BR" sz="1400" dirty="0"/>
                    </a:p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AdaBoost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46043"/>
                  </a:ext>
                </a:extLst>
              </a:tr>
              <a:tr h="900363">
                <a:tc>
                  <a:txBody>
                    <a:bodyPr/>
                    <a:lstStyle/>
                    <a:p>
                      <a:r>
                        <a:rPr lang="pt-BR" sz="1400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times: user 52min 48s, sys: 10.2 s, total: 52min 58s Wall time: 52min 43s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CPU times: user 57min 14s, sys: 11.5 s, total: 57min 26s</a:t>
                      </a:r>
                    </a:p>
                    <a:p>
                      <a:r>
                        <a:rPr lang="en-US" sz="1200" dirty="0"/>
                        <a:t>Wall time: 1h 7min 49s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CPU times: user 1h 18min 58s, sys: 14.5 s, total: 1h 19min 13s</a:t>
                      </a:r>
                    </a:p>
                    <a:p>
                      <a:r>
                        <a:rPr lang="en-US" sz="1200" dirty="0"/>
                        <a:t>Wall time: 1h 51min 3s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CPU times: user 1h 19min 2s, sys: 14.6 s, total: 1h 19min 17s</a:t>
                      </a:r>
                    </a:p>
                    <a:p>
                      <a:r>
                        <a:rPr lang="en-US" sz="1200" dirty="0"/>
                        <a:t>Wall time: 2h 2min 45s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CPU times: user 1h 18min 19s, sys: 15.5 s, total: 1h 18min 35s</a:t>
                      </a:r>
                    </a:p>
                    <a:p>
                      <a:r>
                        <a:rPr lang="en-US" sz="1200" dirty="0"/>
                        <a:t>Wall time: 1h 51min 20s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36690"/>
                  </a:ext>
                </a:extLst>
              </a:tr>
            </a:tbl>
          </a:graphicData>
        </a:graphic>
      </p:graphicFrame>
      <p:sp>
        <p:nvSpPr>
          <p:cNvPr id="29" name="CaixaDeTexto 28">
            <a:extLst>
              <a:ext uri="{FF2B5EF4-FFF2-40B4-BE49-F238E27FC236}">
                <a16:creationId xmlns:a16="http://schemas.microsoft.com/office/drawing/2014/main" id="{0B63C5CD-FB07-4F9E-B561-E6437EC36E0C}"/>
              </a:ext>
            </a:extLst>
          </p:cNvPr>
          <p:cNvSpPr txBox="1"/>
          <p:nvPr/>
        </p:nvSpPr>
        <p:spPr>
          <a:xfrm>
            <a:off x="2679028" y="4458928"/>
            <a:ext cx="654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de execução para o </a:t>
            </a:r>
            <a:r>
              <a:rPr lang="pt-BR" dirty="0" err="1"/>
              <a:t>GridSearch</a:t>
            </a:r>
            <a:r>
              <a:rPr lang="pt-BR" dirty="0"/>
              <a:t> em cada conjunto de colunas</a:t>
            </a:r>
          </a:p>
        </p:txBody>
      </p:sp>
    </p:spTree>
    <p:extLst>
      <p:ext uri="{BB962C8B-B14F-4D97-AF65-F5344CB8AC3E}">
        <p14:creationId xmlns:p14="http://schemas.microsoft.com/office/powerpoint/2010/main" val="48514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565100-5EF1-4223-BB34-E1C5AB5A76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65099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 Escolha do melhores parâmetros e modelos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7017F7-22B7-48F1-9BE9-A11D7FE37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49" y="1281565"/>
            <a:ext cx="4076700" cy="1133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2AB7411-5001-4326-8FEF-8217F601C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4826"/>
            <a:ext cx="3728214" cy="1656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42E6E3-91D6-4549-9636-916F8B8CB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581" y="2946464"/>
            <a:ext cx="2628900" cy="2171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44BB960-8DAA-49C2-A7C5-7976D4AB5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719" y="3903208"/>
            <a:ext cx="2143125" cy="12287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91D74C1-0B3B-4040-8DF1-D1853349E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279" y="3887309"/>
            <a:ext cx="3390900" cy="12192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6630AAF-4284-4902-8F96-856DDB261C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3009" y="5590873"/>
            <a:ext cx="3248025" cy="11144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BBCA36A-67C2-4A1B-BFE6-081317171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586580"/>
            <a:ext cx="3657600" cy="111442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2BD3FB3-3A94-439F-A70B-BB737EE3C0DE}"/>
              </a:ext>
            </a:extLst>
          </p:cNvPr>
          <p:cNvSpPr txBox="1"/>
          <p:nvPr/>
        </p:nvSpPr>
        <p:spPr>
          <a:xfrm>
            <a:off x="1475493" y="9780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555305-CE88-4A63-902F-0CBC535C3F70}"/>
              </a:ext>
            </a:extLst>
          </p:cNvPr>
          <p:cNvSpPr txBox="1"/>
          <p:nvPr/>
        </p:nvSpPr>
        <p:spPr>
          <a:xfrm>
            <a:off x="6092413" y="8345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6A40D05-BBEB-407F-A5E4-9E49A4D73E0C}"/>
              </a:ext>
            </a:extLst>
          </p:cNvPr>
          <p:cNvSpPr txBox="1"/>
          <p:nvPr/>
        </p:nvSpPr>
        <p:spPr>
          <a:xfrm>
            <a:off x="1643310" y="25783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4B30B2-EFA4-4182-B0BE-E414286E9AB9}"/>
              </a:ext>
            </a:extLst>
          </p:cNvPr>
          <p:cNvSpPr txBox="1"/>
          <p:nvPr/>
        </p:nvSpPr>
        <p:spPr>
          <a:xfrm>
            <a:off x="4792454" y="349262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FB25153-582E-4166-8AB3-EBCACA8F90F2}"/>
              </a:ext>
            </a:extLst>
          </p:cNvPr>
          <p:cNvSpPr txBox="1"/>
          <p:nvPr/>
        </p:nvSpPr>
        <p:spPr>
          <a:xfrm>
            <a:off x="7518071" y="346220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EB38AA-9CE1-40D4-BBEE-A68B4A3C7D60}"/>
              </a:ext>
            </a:extLst>
          </p:cNvPr>
          <p:cNvSpPr txBox="1"/>
          <p:nvPr/>
        </p:nvSpPr>
        <p:spPr>
          <a:xfrm>
            <a:off x="1636895" y="51507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A6232B-72BB-491E-8EA4-D4EAB82C5EA8}"/>
              </a:ext>
            </a:extLst>
          </p:cNvPr>
          <p:cNvSpPr txBox="1"/>
          <p:nvPr/>
        </p:nvSpPr>
        <p:spPr>
          <a:xfrm>
            <a:off x="6204338" y="520460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#7</a:t>
            </a:r>
          </a:p>
        </p:txBody>
      </p:sp>
    </p:spTree>
    <p:extLst>
      <p:ext uri="{BB962C8B-B14F-4D97-AF65-F5344CB8AC3E}">
        <p14:creationId xmlns:p14="http://schemas.microsoft.com/office/powerpoint/2010/main" val="16676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9EDC87-C87D-4778-A4DD-39350A31FD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604459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6. Parâmetros selecionados pelo </a:t>
            </a:r>
            <a:r>
              <a:rPr lang="pt-B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GridSearchCV</a:t>
            </a:r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0A8F5CC-F0BC-4A00-9B0B-4CAB3D047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46341"/>
              </p:ext>
            </p:extLst>
          </p:nvPr>
        </p:nvGraphicFramePr>
        <p:xfrm>
          <a:off x="181141" y="896830"/>
          <a:ext cx="11604459" cy="46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991">
                  <a:extLst>
                    <a:ext uri="{9D8B030D-6E8A-4147-A177-3AD203B41FA5}">
                      <a16:colId xmlns:a16="http://schemas.microsoft.com/office/drawing/2014/main" val="3253400765"/>
                    </a:ext>
                  </a:extLst>
                </a:gridCol>
                <a:gridCol w="2588568">
                  <a:extLst>
                    <a:ext uri="{9D8B030D-6E8A-4147-A177-3AD203B41FA5}">
                      <a16:colId xmlns:a16="http://schemas.microsoft.com/office/drawing/2014/main" val="961841663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665778434"/>
                    </a:ext>
                  </a:extLst>
                </a:gridCol>
                <a:gridCol w="1432472">
                  <a:extLst>
                    <a:ext uri="{9D8B030D-6E8A-4147-A177-3AD203B41FA5}">
                      <a16:colId xmlns:a16="http://schemas.microsoft.com/office/drawing/2014/main" val="1418325203"/>
                    </a:ext>
                  </a:extLst>
                </a:gridCol>
                <a:gridCol w="1650345">
                  <a:extLst>
                    <a:ext uri="{9D8B030D-6E8A-4147-A177-3AD203B41FA5}">
                      <a16:colId xmlns:a16="http://schemas.microsoft.com/office/drawing/2014/main" val="1170061978"/>
                    </a:ext>
                  </a:extLst>
                </a:gridCol>
                <a:gridCol w="1463783">
                  <a:extLst>
                    <a:ext uri="{9D8B030D-6E8A-4147-A177-3AD203B41FA5}">
                      <a16:colId xmlns:a16="http://schemas.microsoft.com/office/drawing/2014/main" val="369131565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Classificadores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Seletores de características - RFECV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532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 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forest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2. </a:t>
                      </a:r>
                      <a:r>
                        <a:rPr lang="pt-BR" dirty="0" err="1"/>
                        <a:t>Logistic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regresson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3. 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4. </a:t>
                      </a:r>
                      <a:r>
                        <a:rPr lang="pt-BR" dirty="0" err="1"/>
                        <a:t>Perceptron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 </a:t>
                      </a:r>
                      <a:r>
                        <a:rPr lang="pt-BR" dirty="0" err="1"/>
                        <a:t>AdaBoost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 </a:t>
                      </a:r>
                      <a:r>
                        <a:rPr lang="pt-BR" dirty="0" err="1"/>
                        <a:t>Logistic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Regression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'solver': '</a:t>
                      </a:r>
                      <a:r>
                        <a:rPr lang="pt-B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lbfgs</a:t>
                      </a:r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'solver': '</a:t>
                      </a:r>
                      <a:r>
                        <a:rPr lang="pt-BR" sz="1000" dirty="0" err="1"/>
                        <a:t>lbfgs</a:t>
                      </a:r>
                      <a:r>
                        <a:rPr lang="pt-BR" sz="10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'solver': '</a:t>
                      </a:r>
                      <a:r>
                        <a:rPr lang="pt-BR" sz="1000" dirty="0" err="1"/>
                        <a:t>lbfgs</a:t>
                      </a:r>
                      <a:r>
                        <a:rPr lang="pt-BR" sz="10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'solver': '</a:t>
                      </a:r>
                      <a:r>
                        <a:rPr lang="pt-BR" sz="1000" dirty="0" err="1"/>
                        <a:t>lbfgs</a:t>
                      </a:r>
                      <a:r>
                        <a:rPr lang="pt-BR" sz="10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'solver': '</a:t>
                      </a:r>
                      <a:r>
                        <a:rPr lang="pt-BR" sz="1000" dirty="0" err="1"/>
                        <a:t>lbfgs</a:t>
                      </a:r>
                      <a:r>
                        <a:rPr lang="pt-BR" sz="1000" dirty="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3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2. 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pt-B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</a:t>
                      </a:r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'</a:t>
                      </a:r>
                      <a:r>
                        <a:rPr lang="pt-B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pt-B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10, '</a:t>
                      </a:r>
                      <a:r>
                        <a:rPr lang="pt-B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'log2', '</a:t>
                      </a:r>
                      <a:r>
                        <a:rPr lang="pt-B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1, '</a:t>
                      </a:r>
                      <a:r>
                        <a:rPr lang="pt-B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2, '</a:t>
                      </a:r>
                      <a:r>
                        <a:rPr lang="pt-BR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pt-B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200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criterion</a:t>
                      </a:r>
                      <a:r>
                        <a:rPr lang="pt-BR" sz="1000" dirty="0"/>
                        <a:t>': '</a:t>
                      </a:r>
                      <a:r>
                        <a:rPr lang="pt-BR" sz="1000" dirty="0" err="1"/>
                        <a:t>entropy</a:t>
                      </a:r>
                      <a:r>
                        <a:rPr lang="pt-BR" sz="1000" dirty="0"/>
                        <a:t>', '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': 10, '</a:t>
                      </a:r>
                      <a:r>
                        <a:rPr lang="pt-BR" sz="1000" dirty="0" err="1"/>
                        <a:t>max_features</a:t>
                      </a:r>
                      <a:r>
                        <a:rPr lang="pt-BR" sz="1000" dirty="0"/>
                        <a:t>': 'log2', '</a:t>
                      </a:r>
                      <a:r>
                        <a:rPr lang="pt-BR" sz="1000" dirty="0" err="1"/>
                        <a:t>min_samples_leaf</a:t>
                      </a:r>
                      <a:r>
                        <a:rPr lang="pt-BR" sz="1000" dirty="0"/>
                        <a:t>': 1, '</a:t>
                      </a:r>
                      <a:r>
                        <a:rPr lang="pt-BR" sz="1000" dirty="0" err="1"/>
                        <a:t>min_samples_split</a:t>
                      </a:r>
                      <a:r>
                        <a:rPr lang="pt-BR" sz="1000" dirty="0"/>
                        <a:t>': 2, '</a:t>
                      </a:r>
                      <a:r>
                        <a:rPr lang="pt-BR" sz="1000" dirty="0" err="1"/>
                        <a:t>n_estimators</a:t>
                      </a:r>
                      <a:r>
                        <a:rPr lang="pt-BR" sz="1000" dirty="0"/>
                        <a:t>':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criterion</a:t>
                      </a:r>
                      <a:r>
                        <a:rPr lang="pt-BR" sz="1000" dirty="0"/>
                        <a:t>': '</a:t>
                      </a:r>
                      <a:r>
                        <a:rPr lang="pt-BR" sz="1000" dirty="0" err="1"/>
                        <a:t>entropy</a:t>
                      </a:r>
                      <a:r>
                        <a:rPr lang="pt-BR" sz="1000" dirty="0"/>
                        <a:t>', '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': 10, '</a:t>
                      </a:r>
                      <a:r>
                        <a:rPr lang="pt-BR" sz="1000" dirty="0" err="1"/>
                        <a:t>max_features</a:t>
                      </a:r>
                      <a:r>
                        <a:rPr lang="pt-BR" sz="1000" dirty="0"/>
                        <a:t>': 'log2', '</a:t>
                      </a:r>
                      <a:r>
                        <a:rPr lang="pt-BR" sz="1000" dirty="0" err="1"/>
                        <a:t>min_samples_leaf</a:t>
                      </a:r>
                      <a:r>
                        <a:rPr lang="pt-BR" sz="1000" dirty="0"/>
                        <a:t>': 1, '</a:t>
                      </a:r>
                      <a:r>
                        <a:rPr lang="pt-BR" sz="1000" dirty="0" err="1"/>
                        <a:t>min_samples_split</a:t>
                      </a:r>
                      <a:r>
                        <a:rPr lang="pt-BR" sz="1000" dirty="0"/>
                        <a:t>': 2, '</a:t>
                      </a:r>
                      <a:r>
                        <a:rPr lang="pt-BR" sz="1000" dirty="0" err="1"/>
                        <a:t>n_estimators</a:t>
                      </a:r>
                      <a:r>
                        <a:rPr lang="pt-BR" sz="1000" dirty="0"/>
                        <a:t>':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criterion</a:t>
                      </a:r>
                      <a:r>
                        <a:rPr lang="pt-BR" sz="1000" dirty="0"/>
                        <a:t>': '</a:t>
                      </a:r>
                      <a:r>
                        <a:rPr lang="pt-BR" sz="1000" dirty="0" err="1"/>
                        <a:t>entropy</a:t>
                      </a:r>
                      <a:r>
                        <a:rPr lang="pt-BR" sz="1000" dirty="0"/>
                        <a:t>', '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': 10, '</a:t>
                      </a:r>
                      <a:r>
                        <a:rPr lang="pt-BR" sz="1000" dirty="0" err="1"/>
                        <a:t>max_features</a:t>
                      </a:r>
                      <a:r>
                        <a:rPr lang="pt-BR" sz="1000" dirty="0"/>
                        <a:t>': 'log2', '</a:t>
                      </a:r>
                      <a:r>
                        <a:rPr lang="pt-BR" sz="1000" dirty="0" err="1"/>
                        <a:t>min_samples_leaf</a:t>
                      </a:r>
                      <a:r>
                        <a:rPr lang="pt-BR" sz="1000" dirty="0"/>
                        <a:t>': 1, '</a:t>
                      </a:r>
                      <a:r>
                        <a:rPr lang="pt-BR" sz="1000" dirty="0" err="1"/>
                        <a:t>min_samples_split</a:t>
                      </a:r>
                      <a:r>
                        <a:rPr lang="pt-BR" sz="1000" dirty="0"/>
                        <a:t>': 2, '</a:t>
                      </a:r>
                      <a:r>
                        <a:rPr lang="pt-BR" sz="1000" dirty="0" err="1"/>
                        <a:t>n_estimators</a:t>
                      </a:r>
                      <a:r>
                        <a:rPr lang="pt-BR" sz="1000" dirty="0"/>
                        <a:t>':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criterion</a:t>
                      </a:r>
                      <a:r>
                        <a:rPr lang="pt-BR" sz="1000" dirty="0"/>
                        <a:t>': '</a:t>
                      </a:r>
                      <a:r>
                        <a:rPr lang="pt-BR" sz="1000" dirty="0" err="1"/>
                        <a:t>entropy</a:t>
                      </a:r>
                      <a:r>
                        <a:rPr lang="pt-BR" sz="1000" dirty="0"/>
                        <a:t>', '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': 10, '</a:t>
                      </a:r>
                      <a:r>
                        <a:rPr lang="pt-BR" sz="1000" dirty="0" err="1"/>
                        <a:t>max_features</a:t>
                      </a:r>
                      <a:r>
                        <a:rPr lang="pt-BR" sz="1000" dirty="0"/>
                        <a:t>': 'log2', '</a:t>
                      </a:r>
                      <a:r>
                        <a:rPr lang="pt-BR" sz="1000" dirty="0" err="1"/>
                        <a:t>min_samples_leaf</a:t>
                      </a:r>
                      <a:r>
                        <a:rPr lang="pt-BR" sz="1000" dirty="0"/>
                        <a:t>': 1, '</a:t>
                      </a:r>
                      <a:r>
                        <a:rPr lang="pt-BR" sz="1000" dirty="0" err="1"/>
                        <a:t>min_samples_split</a:t>
                      </a:r>
                      <a:r>
                        <a:rPr lang="pt-BR" sz="1000" dirty="0"/>
                        <a:t>': 2, '</a:t>
                      </a:r>
                      <a:r>
                        <a:rPr lang="pt-BR" sz="1000" dirty="0" err="1"/>
                        <a:t>n_estimators</a:t>
                      </a:r>
                      <a:r>
                        <a:rPr lang="pt-BR" sz="1000" dirty="0"/>
                        <a:t>':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9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3. SGDC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'alpha': 0.001, 'l1_ratio': 0.8, '</a:t>
                      </a:r>
                      <a:r>
                        <a:rPr lang="pt-BR" sz="1000" dirty="0" err="1"/>
                        <a:t>learning_rate</a:t>
                      </a:r>
                      <a:r>
                        <a:rPr lang="pt-BR" sz="1000" dirty="0"/>
                        <a:t>': '</a:t>
                      </a:r>
                      <a:r>
                        <a:rPr lang="pt-BR" sz="1000" dirty="0" err="1"/>
                        <a:t>optimal</a:t>
                      </a:r>
                      <a:r>
                        <a:rPr lang="pt-BR" sz="1000" dirty="0"/>
                        <a:t>', '</a:t>
                      </a:r>
                      <a:r>
                        <a:rPr lang="pt-BR" sz="1000" dirty="0" err="1"/>
                        <a:t>loss</a:t>
                      </a:r>
                      <a:r>
                        <a:rPr lang="pt-BR" sz="1000" dirty="0"/>
                        <a:t>': 'log', '</a:t>
                      </a:r>
                      <a:r>
                        <a:rPr lang="pt-BR" sz="1000" dirty="0" err="1"/>
                        <a:t>max_iter</a:t>
                      </a:r>
                      <a:r>
                        <a:rPr lang="pt-BR" sz="1000" dirty="0"/>
                        <a:t>': 1000, '</a:t>
                      </a:r>
                      <a:r>
                        <a:rPr lang="pt-BR" sz="1000" dirty="0" err="1"/>
                        <a:t>penalty</a:t>
                      </a:r>
                      <a:r>
                        <a:rPr lang="pt-BR" sz="1000" dirty="0"/>
                        <a:t>': '</a:t>
                      </a:r>
                      <a:r>
                        <a:rPr lang="pt-BR" sz="1000" dirty="0" err="1"/>
                        <a:t>elasticnet</a:t>
                      </a:r>
                      <a:r>
                        <a:rPr lang="pt-BR" sz="1000" dirty="0"/>
                        <a:t>', '</a:t>
                      </a:r>
                      <a:r>
                        <a:rPr lang="pt-BR" sz="1000" dirty="0" err="1"/>
                        <a:t>shuffle</a:t>
                      </a:r>
                      <a:r>
                        <a:rPr lang="pt-BR" sz="1000" dirty="0"/>
                        <a:t>': </a:t>
                      </a:r>
                      <a:r>
                        <a:rPr lang="pt-BR" sz="1000" dirty="0" err="1"/>
                        <a:t>True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'alpha': 0.001, 'l1_ratio': 0.8, '</a:t>
                      </a:r>
                      <a:r>
                        <a:rPr lang="pt-BR" sz="1000" dirty="0" err="1"/>
                        <a:t>learning_rate</a:t>
                      </a:r>
                      <a:r>
                        <a:rPr lang="pt-BR" sz="1000" dirty="0"/>
                        <a:t>': '</a:t>
                      </a:r>
                      <a:r>
                        <a:rPr lang="pt-BR" sz="1000" dirty="0" err="1"/>
                        <a:t>optimal</a:t>
                      </a:r>
                      <a:r>
                        <a:rPr lang="pt-BR" sz="1000" dirty="0"/>
                        <a:t>', '</a:t>
                      </a:r>
                      <a:r>
                        <a:rPr lang="pt-BR" sz="1000" dirty="0" err="1"/>
                        <a:t>loss</a:t>
                      </a:r>
                      <a:r>
                        <a:rPr lang="pt-BR" sz="1000" dirty="0"/>
                        <a:t>': 'log', '</a:t>
                      </a:r>
                      <a:r>
                        <a:rPr lang="pt-BR" sz="1000" dirty="0" err="1"/>
                        <a:t>max_iter</a:t>
                      </a:r>
                      <a:r>
                        <a:rPr lang="pt-BR" sz="1000" dirty="0"/>
                        <a:t>': 1000, '</a:t>
                      </a:r>
                      <a:r>
                        <a:rPr lang="pt-BR" sz="1000" dirty="0" err="1"/>
                        <a:t>penalty</a:t>
                      </a:r>
                      <a:r>
                        <a:rPr lang="pt-BR" sz="1000" dirty="0"/>
                        <a:t>': '</a:t>
                      </a:r>
                      <a:r>
                        <a:rPr lang="pt-BR" sz="1000" dirty="0" err="1"/>
                        <a:t>elasticnet</a:t>
                      </a:r>
                      <a:r>
                        <a:rPr lang="pt-BR" sz="1000" dirty="0"/>
                        <a:t>', '</a:t>
                      </a:r>
                      <a:r>
                        <a:rPr lang="pt-BR" sz="1000" dirty="0" err="1"/>
                        <a:t>shuffle</a:t>
                      </a:r>
                      <a:r>
                        <a:rPr lang="pt-BR" sz="1000" dirty="0"/>
                        <a:t>': </a:t>
                      </a:r>
                      <a:r>
                        <a:rPr lang="pt-BR" sz="1000" dirty="0" err="1"/>
                        <a:t>True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'alpha': 0.001, 'l1_ratio': 0.8, '</a:t>
                      </a:r>
                      <a:r>
                        <a:rPr lang="pt-BR" sz="1000" dirty="0" err="1"/>
                        <a:t>learning_rate</a:t>
                      </a:r>
                      <a:r>
                        <a:rPr lang="pt-BR" sz="1000" dirty="0"/>
                        <a:t>': '</a:t>
                      </a:r>
                      <a:r>
                        <a:rPr lang="pt-BR" sz="1000" dirty="0" err="1"/>
                        <a:t>optimal</a:t>
                      </a:r>
                      <a:r>
                        <a:rPr lang="pt-BR" sz="1000" dirty="0"/>
                        <a:t>', '</a:t>
                      </a:r>
                      <a:r>
                        <a:rPr lang="pt-BR" sz="1000" dirty="0" err="1"/>
                        <a:t>loss</a:t>
                      </a:r>
                      <a:r>
                        <a:rPr lang="pt-BR" sz="1000" dirty="0"/>
                        <a:t>': 'log', '</a:t>
                      </a:r>
                      <a:r>
                        <a:rPr lang="pt-BR" sz="1000" dirty="0" err="1"/>
                        <a:t>max_iter</a:t>
                      </a:r>
                      <a:r>
                        <a:rPr lang="pt-BR" sz="1000" dirty="0"/>
                        <a:t>': 1000, '</a:t>
                      </a:r>
                      <a:r>
                        <a:rPr lang="pt-BR" sz="1000" dirty="0" err="1"/>
                        <a:t>penalty</a:t>
                      </a:r>
                      <a:r>
                        <a:rPr lang="pt-BR" sz="1000" dirty="0"/>
                        <a:t>': '</a:t>
                      </a:r>
                      <a:r>
                        <a:rPr lang="pt-BR" sz="1000" dirty="0" err="1"/>
                        <a:t>elasticnet</a:t>
                      </a:r>
                      <a:r>
                        <a:rPr lang="pt-BR" sz="1000" dirty="0"/>
                        <a:t>', '</a:t>
                      </a:r>
                      <a:r>
                        <a:rPr lang="pt-BR" sz="1000" dirty="0" err="1"/>
                        <a:t>shuffle</a:t>
                      </a:r>
                      <a:r>
                        <a:rPr lang="pt-BR" sz="1000" dirty="0"/>
                        <a:t>': </a:t>
                      </a:r>
                      <a:r>
                        <a:rPr lang="pt-BR" sz="1000" dirty="0" err="1"/>
                        <a:t>True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'alpha': 0.001, 'l1_ratio': 0.8, '</a:t>
                      </a:r>
                      <a:r>
                        <a:rPr lang="pt-BR" sz="1000" dirty="0" err="1"/>
                        <a:t>learning_rate</a:t>
                      </a:r>
                      <a:r>
                        <a:rPr lang="pt-BR" sz="1000" dirty="0"/>
                        <a:t>': '</a:t>
                      </a:r>
                      <a:r>
                        <a:rPr lang="pt-BR" sz="1000" dirty="0" err="1"/>
                        <a:t>optimal</a:t>
                      </a:r>
                      <a:r>
                        <a:rPr lang="pt-BR" sz="1000" dirty="0"/>
                        <a:t>', '</a:t>
                      </a:r>
                      <a:r>
                        <a:rPr lang="pt-BR" sz="1000" dirty="0" err="1"/>
                        <a:t>loss</a:t>
                      </a:r>
                      <a:r>
                        <a:rPr lang="pt-BR" sz="1000" dirty="0"/>
                        <a:t>': 'log', '</a:t>
                      </a:r>
                      <a:r>
                        <a:rPr lang="pt-BR" sz="1000" dirty="0" err="1"/>
                        <a:t>max_iter</a:t>
                      </a:r>
                      <a:r>
                        <a:rPr lang="pt-BR" sz="1000" dirty="0"/>
                        <a:t>': 1000, '</a:t>
                      </a:r>
                      <a:r>
                        <a:rPr lang="pt-BR" sz="1000" dirty="0" err="1"/>
                        <a:t>penalty</a:t>
                      </a:r>
                      <a:r>
                        <a:rPr lang="pt-BR" sz="1000" dirty="0"/>
                        <a:t>': '</a:t>
                      </a:r>
                      <a:r>
                        <a:rPr lang="pt-BR" sz="1000" dirty="0" err="1"/>
                        <a:t>elasticnet</a:t>
                      </a:r>
                      <a:r>
                        <a:rPr lang="pt-BR" sz="1000" dirty="0"/>
                        <a:t>', '</a:t>
                      </a:r>
                      <a:r>
                        <a:rPr lang="pt-BR" sz="1000" dirty="0" err="1"/>
                        <a:t>shuffle</a:t>
                      </a:r>
                      <a:r>
                        <a:rPr lang="pt-BR" sz="1000" dirty="0"/>
                        <a:t>': </a:t>
                      </a:r>
                      <a:r>
                        <a:rPr lang="pt-BR" sz="1000" dirty="0" err="1"/>
                        <a:t>True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'alpha': 0.001, 'l1_ratio': 0.8, '</a:t>
                      </a:r>
                      <a:r>
                        <a:rPr lang="pt-BR" sz="1000" dirty="0" err="1"/>
                        <a:t>learning_rate</a:t>
                      </a:r>
                      <a:r>
                        <a:rPr lang="pt-BR" sz="1000" dirty="0"/>
                        <a:t>': '</a:t>
                      </a:r>
                      <a:r>
                        <a:rPr lang="pt-BR" sz="1000" dirty="0" err="1"/>
                        <a:t>optimal</a:t>
                      </a:r>
                      <a:r>
                        <a:rPr lang="pt-BR" sz="1000" dirty="0"/>
                        <a:t>', '</a:t>
                      </a:r>
                      <a:r>
                        <a:rPr lang="pt-BR" sz="1000" dirty="0" err="1"/>
                        <a:t>loss</a:t>
                      </a:r>
                      <a:r>
                        <a:rPr lang="pt-BR" sz="1000" dirty="0"/>
                        <a:t>': 'log', '</a:t>
                      </a:r>
                      <a:r>
                        <a:rPr lang="pt-BR" sz="1000" dirty="0" err="1"/>
                        <a:t>max_iter</a:t>
                      </a:r>
                      <a:r>
                        <a:rPr lang="pt-BR" sz="1000" dirty="0"/>
                        <a:t>': 1000, '</a:t>
                      </a:r>
                      <a:r>
                        <a:rPr lang="pt-BR" sz="1000" dirty="0" err="1"/>
                        <a:t>penalty</a:t>
                      </a:r>
                      <a:r>
                        <a:rPr lang="pt-BR" sz="1000" dirty="0"/>
                        <a:t>': '</a:t>
                      </a:r>
                      <a:r>
                        <a:rPr lang="pt-BR" sz="1000" dirty="0" err="1"/>
                        <a:t>elasticnet</a:t>
                      </a:r>
                      <a:r>
                        <a:rPr lang="pt-BR" sz="1000" dirty="0"/>
                        <a:t>', '</a:t>
                      </a:r>
                      <a:r>
                        <a:rPr lang="pt-BR" sz="1000" dirty="0" err="1"/>
                        <a:t>shuffle</a:t>
                      </a:r>
                      <a:r>
                        <a:rPr lang="pt-BR" sz="1000" dirty="0"/>
                        <a:t>': </a:t>
                      </a:r>
                      <a:r>
                        <a:rPr lang="pt-BR" sz="1000" dirty="0" err="1"/>
                        <a:t>True</a:t>
                      </a:r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4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4. </a:t>
                      </a:r>
                      <a:r>
                        <a:rPr lang="pt-BR" dirty="0" err="1"/>
                        <a:t>Perceptron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random_state</a:t>
                      </a:r>
                      <a:r>
                        <a:rPr lang="pt-BR" sz="1000" dirty="0"/>
                        <a:t>': 0, '</a:t>
                      </a:r>
                      <a:r>
                        <a:rPr lang="pt-BR" sz="1000" dirty="0" err="1"/>
                        <a:t>tol</a:t>
                      </a:r>
                      <a:r>
                        <a:rPr lang="pt-BR" sz="1000" dirty="0"/>
                        <a:t>':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random_state</a:t>
                      </a:r>
                      <a:r>
                        <a:rPr lang="pt-BR" sz="1000" dirty="0"/>
                        <a:t>': 0, '</a:t>
                      </a:r>
                      <a:r>
                        <a:rPr lang="pt-BR" sz="1000" dirty="0" err="1"/>
                        <a:t>tol</a:t>
                      </a:r>
                      <a:r>
                        <a:rPr lang="pt-BR" sz="1000" dirty="0"/>
                        <a:t>':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random_state</a:t>
                      </a:r>
                      <a:r>
                        <a:rPr lang="pt-BR" sz="1000" dirty="0"/>
                        <a:t>': 0, '</a:t>
                      </a:r>
                      <a:r>
                        <a:rPr lang="pt-BR" sz="1000" dirty="0" err="1"/>
                        <a:t>tol</a:t>
                      </a:r>
                      <a:r>
                        <a:rPr lang="pt-BR" sz="1000" dirty="0"/>
                        <a:t>':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random_state</a:t>
                      </a:r>
                      <a:r>
                        <a:rPr lang="pt-BR" sz="1000" dirty="0"/>
                        <a:t>': 0, '</a:t>
                      </a:r>
                      <a:r>
                        <a:rPr lang="pt-BR" sz="1000" dirty="0" err="1"/>
                        <a:t>tol</a:t>
                      </a:r>
                      <a:r>
                        <a:rPr lang="pt-BR" sz="1000" dirty="0"/>
                        <a:t>': 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random_state</a:t>
                      </a:r>
                      <a:r>
                        <a:rPr lang="pt-BR" sz="1000" dirty="0"/>
                        <a:t>': 0, '</a:t>
                      </a:r>
                      <a:r>
                        <a:rPr lang="pt-BR" sz="1000" dirty="0" err="1"/>
                        <a:t>tol</a:t>
                      </a:r>
                      <a:r>
                        <a:rPr lang="pt-BR" sz="1000" dirty="0"/>
                        <a:t>':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14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 </a:t>
                      </a:r>
                      <a:r>
                        <a:rPr lang="pt-BR" dirty="0" err="1"/>
                        <a:t>Gradient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Boosting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': 7, '</a:t>
                      </a:r>
                      <a:r>
                        <a:rPr lang="pt-BR" sz="1000" dirty="0" err="1"/>
                        <a:t>n_estimators</a:t>
                      </a:r>
                      <a:r>
                        <a:rPr lang="pt-BR" sz="1000" dirty="0"/>
                        <a:t>':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': 7, '</a:t>
                      </a:r>
                      <a:r>
                        <a:rPr lang="pt-BR" sz="1000" dirty="0" err="1"/>
                        <a:t>n_estimators</a:t>
                      </a:r>
                      <a:r>
                        <a:rPr lang="pt-BR" sz="1000" dirty="0"/>
                        <a:t>':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': 7, '</a:t>
                      </a:r>
                      <a:r>
                        <a:rPr lang="pt-BR" sz="1000" dirty="0" err="1"/>
                        <a:t>n_estimators</a:t>
                      </a:r>
                      <a:r>
                        <a:rPr lang="pt-BR" sz="1000" dirty="0"/>
                        <a:t>':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': 9, '</a:t>
                      </a:r>
                      <a:r>
                        <a:rPr lang="pt-BR" sz="1000" dirty="0" err="1"/>
                        <a:t>n_estimators</a:t>
                      </a:r>
                      <a:r>
                        <a:rPr lang="pt-BR" sz="1000" dirty="0"/>
                        <a:t>':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': 9, '</a:t>
                      </a:r>
                      <a:r>
                        <a:rPr lang="pt-BR" sz="1000" dirty="0" err="1"/>
                        <a:t>n_estimators</a:t>
                      </a:r>
                      <a:r>
                        <a:rPr lang="pt-BR" sz="1000" dirty="0"/>
                        <a:t>':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6. </a:t>
                      </a:r>
                      <a:r>
                        <a:rPr lang="pt-BR" dirty="0" err="1"/>
                        <a:t>Tree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':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':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':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':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max_depth</a:t>
                      </a:r>
                      <a:r>
                        <a:rPr lang="pt-BR" sz="1000" dirty="0"/>
                        <a:t>':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7. </a:t>
                      </a:r>
                      <a:r>
                        <a:rPr lang="pt-BR" dirty="0" err="1"/>
                        <a:t>AdaBoost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‘</a:t>
                      </a:r>
                      <a:r>
                        <a:rPr lang="pt-BR" sz="1000" dirty="0" err="1"/>
                        <a:t>n_estimators</a:t>
                      </a:r>
                      <a:r>
                        <a:rPr lang="pt-BR" sz="1000" dirty="0"/>
                        <a:t>':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n_estimators</a:t>
                      </a:r>
                      <a:r>
                        <a:rPr lang="pt-BR" sz="1000" dirty="0"/>
                        <a:t>':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n_estimators</a:t>
                      </a:r>
                      <a:r>
                        <a:rPr lang="pt-BR" sz="1000" dirty="0"/>
                        <a:t>':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n_estimators</a:t>
                      </a:r>
                      <a:r>
                        <a:rPr lang="pt-BR" sz="1000" dirty="0"/>
                        <a:t>':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'</a:t>
                      </a:r>
                      <a:r>
                        <a:rPr lang="pt-BR" sz="1000" dirty="0" err="1"/>
                        <a:t>n_estimators</a:t>
                      </a:r>
                      <a:r>
                        <a:rPr lang="pt-BR" sz="1000" dirty="0"/>
                        <a:t>':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4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404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565100-5EF1-4223-BB34-E1C5AB5A7651}"/>
              </a:ext>
            </a:extLst>
          </p:cNvPr>
          <p:cNvSpPr txBox="1">
            <a:spLocks/>
          </p:cNvSpPr>
          <p:nvPr/>
        </p:nvSpPr>
        <p:spPr>
          <a:xfrm>
            <a:off x="0" y="22057"/>
            <a:ext cx="8498365" cy="71301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7. Tempo de Execução </a:t>
            </a:r>
            <a:r>
              <a:rPr lang="x-none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- Treinamento</a:t>
            </a:r>
            <a:endParaRPr lang="pt-BR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AEB790B3-E152-4EA5-A510-F0ADCD762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43901"/>
              </p:ext>
            </p:extLst>
          </p:nvPr>
        </p:nvGraphicFramePr>
        <p:xfrm>
          <a:off x="868750" y="1185023"/>
          <a:ext cx="8368295" cy="201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61">
                  <a:extLst>
                    <a:ext uri="{9D8B030D-6E8A-4147-A177-3AD203B41FA5}">
                      <a16:colId xmlns:a16="http://schemas.microsoft.com/office/drawing/2014/main" val="393459630"/>
                    </a:ext>
                  </a:extLst>
                </a:gridCol>
                <a:gridCol w="1744794">
                  <a:extLst>
                    <a:ext uri="{9D8B030D-6E8A-4147-A177-3AD203B41FA5}">
                      <a16:colId xmlns:a16="http://schemas.microsoft.com/office/drawing/2014/main" val="3773605000"/>
                    </a:ext>
                  </a:extLst>
                </a:gridCol>
                <a:gridCol w="1891860">
                  <a:extLst>
                    <a:ext uri="{9D8B030D-6E8A-4147-A177-3AD203B41FA5}">
                      <a16:colId xmlns:a16="http://schemas.microsoft.com/office/drawing/2014/main" val="2444484369"/>
                    </a:ext>
                  </a:extLst>
                </a:gridCol>
                <a:gridCol w="1976940">
                  <a:extLst>
                    <a:ext uri="{9D8B030D-6E8A-4147-A177-3AD203B41FA5}">
                      <a16:colId xmlns:a16="http://schemas.microsoft.com/office/drawing/2014/main" val="1469144708"/>
                    </a:ext>
                  </a:extLst>
                </a:gridCol>
                <a:gridCol w="1976940">
                  <a:extLst>
                    <a:ext uri="{9D8B030D-6E8A-4147-A177-3AD203B41FA5}">
                      <a16:colId xmlns:a16="http://schemas.microsoft.com/office/drawing/2014/main" val="2551587546"/>
                    </a:ext>
                  </a:extLst>
                </a:gridCol>
              </a:tblGrid>
              <a:tr h="647473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Random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forest</a:t>
                      </a:r>
                      <a:endParaRPr lang="pt-BR" sz="1400" dirty="0"/>
                    </a:p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Logistic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regresson</a:t>
                      </a:r>
                      <a:endParaRPr lang="pt-BR" sz="1400" dirty="0"/>
                    </a:p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SGD</a:t>
                      </a:r>
                    </a:p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Perceptron</a:t>
                      </a:r>
                      <a:endParaRPr lang="pt-BR" sz="1400" dirty="0"/>
                    </a:p>
                    <a:p>
                      <a:pPr algn="ctr"/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46043"/>
                  </a:ext>
                </a:extLst>
              </a:tr>
              <a:tr h="900363">
                <a:tc>
                  <a:txBody>
                    <a:bodyPr/>
                    <a:lstStyle/>
                    <a:p>
                      <a:r>
                        <a:rPr lang="pt-BR" sz="1400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times: user 5.6 s,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sys: 2.94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total: 5.6 s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Wall time: 5.61 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times: user 539ms,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sys: 222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total: 761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Wall time: 405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times: user 11.9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sys: 4.95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total: 11.9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Wall time: 11.9 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times: user 62.9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sys: 999 us,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total: 63.9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Wall time: 67.3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36690"/>
                  </a:ext>
                </a:extLst>
              </a:tr>
            </a:tbl>
          </a:graphicData>
        </a:graphic>
      </p:graphicFrame>
      <p:graphicFrame>
        <p:nvGraphicFramePr>
          <p:cNvPr id="7" name="Tabela 27">
            <a:extLst>
              <a:ext uri="{FF2B5EF4-FFF2-40B4-BE49-F238E27FC236}">
                <a16:creationId xmlns:a16="http://schemas.microsoft.com/office/drawing/2014/main" id="{AEB790B3-E152-4EA5-A510-F0ADCD762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12928"/>
              </p:ext>
            </p:extLst>
          </p:nvPr>
        </p:nvGraphicFramePr>
        <p:xfrm>
          <a:off x="919549" y="3606482"/>
          <a:ext cx="6339441" cy="201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61">
                  <a:extLst>
                    <a:ext uri="{9D8B030D-6E8A-4147-A177-3AD203B41FA5}">
                      <a16:colId xmlns:a16="http://schemas.microsoft.com/office/drawing/2014/main" val="393459630"/>
                    </a:ext>
                  </a:extLst>
                </a:gridCol>
                <a:gridCol w="1932056">
                  <a:extLst>
                    <a:ext uri="{9D8B030D-6E8A-4147-A177-3AD203B41FA5}">
                      <a16:colId xmlns:a16="http://schemas.microsoft.com/office/drawing/2014/main" val="3773605000"/>
                    </a:ext>
                  </a:extLst>
                </a:gridCol>
                <a:gridCol w="1834910">
                  <a:extLst>
                    <a:ext uri="{9D8B030D-6E8A-4147-A177-3AD203B41FA5}">
                      <a16:colId xmlns:a16="http://schemas.microsoft.com/office/drawing/2014/main" val="2444484369"/>
                    </a:ext>
                  </a:extLst>
                </a:gridCol>
                <a:gridCol w="1794714">
                  <a:extLst>
                    <a:ext uri="{9D8B030D-6E8A-4147-A177-3AD203B41FA5}">
                      <a16:colId xmlns:a16="http://schemas.microsoft.com/office/drawing/2014/main" val="1469144708"/>
                    </a:ext>
                  </a:extLst>
                </a:gridCol>
              </a:tblGrid>
              <a:tr h="647473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DecisionTree</a:t>
                      </a:r>
                      <a:endParaRPr lang="pt-BR" sz="1400" dirty="0"/>
                    </a:p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AdaBoost</a:t>
                      </a:r>
                      <a:endParaRPr lang="pt-BR" sz="1400" dirty="0"/>
                    </a:p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GradientBoosting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46043"/>
                  </a:ext>
                </a:extLst>
              </a:tr>
              <a:tr h="900363">
                <a:tc>
                  <a:txBody>
                    <a:bodyPr/>
                    <a:lstStyle/>
                    <a:p>
                      <a:r>
                        <a:rPr lang="pt-BR" sz="1400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times: user 114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sys: 4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total: 118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Wall time: 121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times: user 6.52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sys: 8,96</a:t>
                      </a:r>
                      <a:r>
                        <a:rPr lang="en-US" sz="1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total: 6.53 s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Wall time: 6.54 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times: user 3.01s,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sys: 4.04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total: 3.02 s 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Wall time: 3.02 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63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0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9EDC87-C87D-4778-A4DD-39350A31FD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91254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 Resultado do treinamento*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0A8F5CC-F0BC-4A00-9B0B-4CAB3D047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22332"/>
              </p:ext>
            </p:extLst>
          </p:nvPr>
        </p:nvGraphicFramePr>
        <p:xfrm>
          <a:off x="676545" y="1524514"/>
          <a:ext cx="1083890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742">
                  <a:extLst>
                    <a:ext uri="{9D8B030D-6E8A-4147-A177-3AD203B41FA5}">
                      <a16:colId xmlns:a16="http://schemas.microsoft.com/office/drawing/2014/main" val="3253400765"/>
                    </a:ext>
                  </a:extLst>
                </a:gridCol>
                <a:gridCol w="1799035">
                  <a:extLst>
                    <a:ext uri="{9D8B030D-6E8A-4147-A177-3AD203B41FA5}">
                      <a16:colId xmlns:a16="http://schemas.microsoft.com/office/drawing/2014/main" val="961841663"/>
                    </a:ext>
                  </a:extLst>
                </a:gridCol>
                <a:gridCol w="2075535">
                  <a:extLst>
                    <a:ext uri="{9D8B030D-6E8A-4147-A177-3AD203B41FA5}">
                      <a16:colId xmlns:a16="http://schemas.microsoft.com/office/drawing/2014/main" val="665778434"/>
                    </a:ext>
                  </a:extLst>
                </a:gridCol>
                <a:gridCol w="1598199">
                  <a:extLst>
                    <a:ext uri="{9D8B030D-6E8A-4147-A177-3AD203B41FA5}">
                      <a16:colId xmlns:a16="http://schemas.microsoft.com/office/drawing/2014/main" val="1418325203"/>
                    </a:ext>
                  </a:extLst>
                </a:gridCol>
                <a:gridCol w="1598199">
                  <a:extLst>
                    <a:ext uri="{9D8B030D-6E8A-4147-A177-3AD203B41FA5}">
                      <a16:colId xmlns:a16="http://schemas.microsoft.com/office/drawing/2014/main" val="1170061978"/>
                    </a:ext>
                  </a:extLst>
                </a:gridCol>
                <a:gridCol w="1598199">
                  <a:extLst>
                    <a:ext uri="{9D8B030D-6E8A-4147-A177-3AD203B41FA5}">
                      <a16:colId xmlns:a16="http://schemas.microsoft.com/office/drawing/2014/main" val="358428014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Classificadores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Seletores de características - RFECV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532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 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forest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2. </a:t>
                      </a:r>
                      <a:r>
                        <a:rPr lang="pt-BR" dirty="0" err="1"/>
                        <a:t>Logistic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regresson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3. 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4. </a:t>
                      </a:r>
                      <a:r>
                        <a:rPr lang="pt-BR" dirty="0" err="1"/>
                        <a:t>Perceptron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 </a:t>
                      </a:r>
                      <a:r>
                        <a:rPr lang="pt-BR" dirty="0" err="1"/>
                        <a:t>AdaBoost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 </a:t>
                      </a:r>
                      <a:r>
                        <a:rPr lang="pt-BR" dirty="0" err="1"/>
                        <a:t>Logistic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Regression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0.9830455259026688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0.9830455259026688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0.9830455259026688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0.9830455259026688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0.9830455259026688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3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2. 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0.9998744113029827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0.9998744113029827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0.9998744113029827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0.9998744113029827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0.9998744113029827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9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3. SGDC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0.9726530612244898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 0.9725588697017269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0.9727158555729984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 0.9726530612244898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0.9726844583987441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4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4. </a:t>
                      </a:r>
                      <a:r>
                        <a:rPr lang="pt-BR" dirty="0" err="1"/>
                        <a:t>Perceptron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0.9907692307692307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0.9907692307692307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0.9907692307692307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0.9907692307692307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0.9907692307692307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14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 </a:t>
                      </a:r>
                      <a:r>
                        <a:rPr lang="pt-BR" dirty="0" err="1"/>
                        <a:t>Gradient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Boosting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0.9999058084772371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0.9999058084772371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0.9999058084772371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0.9999058084772371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0.9999058084772371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6. </a:t>
                      </a:r>
                      <a:r>
                        <a:rPr lang="pt-BR" dirty="0" err="1"/>
                        <a:t>Tree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0.9998430141287284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0.9998430141287284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0.9998430141287284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0.9998744113029827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0.9998430141287284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7. </a:t>
                      </a:r>
                      <a:r>
                        <a:rPr lang="pt-BR" dirty="0" err="1"/>
                        <a:t>AdaBoost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47304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1E14E7A-E4BA-4BC5-AD45-707E3BA012FC}"/>
              </a:ext>
            </a:extLst>
          </p:cNvPr>
          <p:cNvSpPr txBox="1"/>
          <p:nvPr/>
        </p:nvSpPr>
        <p:spPr>
          <a:xfrm>
            <a:off x="0" y="6452418"/>
            <a:ext cx="311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Com os melhores parâmetros</a:t>
            </a:r>
          </a:p>
        </p:txBody>
      </p:sp>
    </p:spTree>
    <p:extLst>
      <p:ext uri="{BB962C8B-B14F-4D97-AF65-F5344CB8AC3E}">
        <p14:creationId xmlns:p14="http://schemas.microsoft.com/office/powerpoint/2010/main" val="47961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9EDC87-C87D-4778-A4DD-39350A31FD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278433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 Resultado do teste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033E709-44FA-4374-8530-796DA1FE5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18264"/>
              </p:ext>
            </p:extLst>
          </p:nvPr>
        </p:nvGraphicFramePr>
        <p:xfrm>
          <a:off x="484461" y="2013668"/>
          <a:ext cx="112230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646">
                  <a:extLst>
                    <a:ext uri="{9D8B030D-6E8A-4147-A177-3AD203B41FA5}">
                      <a16:colId xmlns:a16="http://schemas.microsoft.com/office/drawing/2014/main" val="3253400765"/>
                    </a:ext>
                  </a:extLst>
                </a:gridCol>
                <a:gridCol w="1862799">
                  <a:extLst>
                    <a:ext uri="{9D8B030D-6E8A-4147-A177-3AD203B41FA5}">
                      <a16:colId xmlns:a16="http://schemas.microsoft.com/office/drawing/2014/main" val="961841663"/>
                    </a:ext>
                  </a:extLst>
                </a:gridCol>
                <a:gridCol w="2149100">
                  <a:extLst>
                    <a:ext uri="{9D8B030D-6E8A-4147-A177-3AD203B41FA5}">
                      <a16:colId xmlns:a16="http://schemas.microsoft.com/office/drawing/2014/main" val="665778434"/>
                    </a:ext>
                  </a:extLst>
                </a:gridCol>
                <a:gridCol w="1654844">
                  <a:extLst>
                    <a:ext uri="{9D8B030D-6E8A-4147-A177-3AD203B41FA5}">
                      <a16:colId xmlns:a16="http://schemas.microsoft.com/office/drawing/2014/main" val="1418325203"/>
                    </a:ext>
                  </a:extLst>
                </a:gridCol>
                <a:gridCol w="1654844">
                  <a:extLst>
                    <a:ext uri="{9D8B030D-6E8A-4147-A177-3AD203B41FA5}">
                      <a16:colId xmlns:a16="http://schemas.microsoft.com/office/drawing/2014/main" val="1170061978"/>
                    </a:ext>
                  </a:extLst>
                </a:gridCol>
                <a:gridCol w="1654844">
                  <a:extLst>
                    <a:ext uri="{9D8B030D-6E8A-4147-A177-3AD203B41FA5}">
                      <a16:colId xmlns:a16="http://schemas.microsoft.com/office/drawing/2014/main" val="386946860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Classificadores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Seletores de características - RFECV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532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 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forest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2. </a:t>
                      </a:r>
                      <a:r>
                        <a:rPr lang="pt-BR" dirty="0" err="1"/>
                        <a:t>Logistic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regresson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3. 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4. </a:t>
                      </a:r>
                      <a:r>
                        <a:rPr lang="pt-BR" dirty="0" err="1"/>
                        <a:t>Perceptron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5.AdaBoost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 </a:t>
                      </a:r>
                      <a:r>
                        <a:rPr lang="pt-BR" dirty="0" err="1"/>
                        <a:t>Logistic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Regression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0.9848351648351649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0.9848351648351649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0.9848351648351649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0.9848351648351649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0.9848351648351649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3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2. 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9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3. SGDC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0.9743589743589743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0.9743589743589743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0.9743589743589743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0.9743589743589743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0.9743589743589743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4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4. </a:t>
                      </a:r>
                      <a:r>
                        <a:rPr lang="pt-BR" dirty="0" err="1"/>
                        <a:t>Perceptron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0.9875457875457876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0.9875457875457876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0.9875457875457876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0.9875457875457876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0.9875457875457876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14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 </a:t>
                      </a:r>
                      <a:r>
                        <a:rPr lang="pt-BR" dirty="0" err="1"/>
                        <a:t>Gradient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Boosting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6. </a:t>
                      </a:r>
                      <a:r>
                        <a:rPr lang="pt-BR" dirty="0" err="1"/>
                        <a:t>Tree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0.99992673992674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0.99992673992674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0.99992673992674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0.99992673992674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0.99992673992674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7. </a:t>
                      </a:r>
                      <a:r>
                        <a:rPr lang="pt-BR" dirty="0" err="1"/>
                        <a:t>AdaBoost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47304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87703C0B-0AA3-4308-A937-8D83C2616628}"/>
              </a:ext>
            </a:extLst>
          </p:cNvPr>
          <p:cNvSpPr txBox="1"/>
          <p:nvPr/>
        </p:nvSpPr>
        <p:spPr>
          <a:xfrm>
            <a:off x="106017" y="927652"/>
            <a:ext cx="1186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Acurácia</a:t>
            </a:r>
          </a:p>
        </p:txBody>
      </p:sp>
    </p:spTree>
    <p:extLst>
      <p:ext uri="{BB962C8B-B14F-4D97-AF65-F5344CB8AC3E}">
        <p14:creationId xmlns:p14="http://schemas.microsoft.com/office/powerpoint/2010/main" val="342416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9EDC87-C87D-4778-A4DD-39350A31FD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278433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 Resultado do teste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703C0B-0AA3-4308-A937-8D83C2616628}"/>
              </a:ext>
            </a:extLst>
          </p:cNvPr>
          <p:cNvSpPr txBox="1"/>
          <p:nvPr/>
        </p:nvSpPr>
        <p:spPr>
          <a:xfrm>
            <a:off x="106017" y="927652"/>
            <a:ext cx="1686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Índice </a:t>
            </a:r>
            <a:r>
              <a:rPr lang="pt-BR" sz="2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Kappa</a:t>
            </a:r>
            <a:endParaRPr lang="pt-BR" sz="2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B9969F9-C245-4CC1-B54A-54D54523C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83397"/>
              </p:ext>
            </p:extLst>
          </p:nvPr>
        </p:nvGraphicFramePr>
        <p:xfrm>
          <a:off x="609600" y="2170447"/>
          <a:ext cx="10972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545">
                  <a:extLst>
                    <a:ext uri="{9D8B030D-6E8A-4147-A177-3AD203B41FA5}">
                      <a16:colId xmlns:a16="http://schemas.microsoft.com/office/drawing/2014/main" val="3253400765"/>
                    </a:ext>
                  </a:extLst>
                </a:gridCol>
                <a:gridCol w="1821258">
                  <a:extLst>
                    <a:ext uri="{9D8B030D-6E8A-4147-A177-3AD203B41FA5}">
                      <a16:colId xmlns:a16="http://schemas.microsoft.com/office/drawing/2014/main" val="961841663"/>
                    </a:ext>
                  </a:extLst>
                </a:gridCol>
                <a:gridCol w="2101174">
                  <a:extLst>
                    <a:ext uri="{9D8B030D-6E8A-4147-A177-3AD203B41FA5}">
                      <a16:colId xmlns:a16="http://schemas.microsoft.com/office/drawing/2014/main" val="665778434"/>
                    </a:ext>
                  </a:extLst>
                </a:gridCol>
                <a:gridCol w="1617941">
                  <a:extLst>
                    <a:ext uri="{9D8B030D-6E8A-4147-A177-3AD203B41FA5}">
                      <a16:colId xmlns:a16="http://schemas.microsoft.com/office/drawing/2014/main" val="1418325203"/>
                    </a:ext>
                  </a:extLst>
                </a:gridCol>
                <a:gridCol w="1617941">
                  <a:extLst>
                    <a:ext uri="{9D8B030D-6E8A-4147-A177-3AD203B41FA5}">
                      <a16:colId xmlns:a16="http://schemas.microsoft.com/office/drawing/2014/main" val="1170061978"/>
                    </a:ext>
                  </a:extLst>
                </a:gridCol>
                <a:gridCol w="1617941">
                  <a:extLst>
                    <a:ext uri="{9D8B030D-6E8A-4147-A177-3AD203B41FA5}">
                      <a16:colId xmlns:a16="http://schemas.microsoft.com/office/drawing/2014/main" val="154557681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Classificadores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Seletores de características - RFECV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532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 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forest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2. </a:t>
                      </a:r>
                      <a:r>
                        <a:rPr lang="pt-BR" dirty="0" err="1"/>
                        <a:t>Logistic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regresson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3. 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4. </a:t>
                      </a:r>
                      <a:r>
                        <a:rPr lang="pt-BR" dirty="0" err="1"/>
                        <a:t>Perceptron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 </a:t>
                      </a:r>
                      <a:r>
                        <a:rPr lang="pt-BR" dirty="0" err="1"/>
                        <a:t>AdaBoost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 </a:t>
                      </a:r>
                      <a:r>
                        <a:rPr lang="pt-BR" dirty="0" err="1"/>
                        <a:t>Logistic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Regression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0.9696522958966398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0.9696522958966398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0.9696522958966398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0.9696522958966398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0.9696522958966398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3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2. 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9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3. SGDC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0.9487147106756102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0.9487147106756102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0.9487147106756102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0.9487147106756102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0.9487147106756102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4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4. </a:t>
                      </a:r>
                      <a:r>
                        <a:rPr lang="pt-BR" dirty="0" err="1"/>
                        <a:t>Perceptron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0.9750912975595204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0.9750912975595204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0.9750912975595204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0.9750912975595204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0.9750912975595204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14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 </a:t>
                      </a:r>
                      <a:r>
                        <a:rPr lang="pt-BR" dirty="0" err="1"/>
                        <a:t>Gradient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Boosting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6. </a:t>
                      </a:r>
                      <a:r>
                        <a:rPr lang="pt-BR" dirty="0" err="1"/>
                        <a:t>Tree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0.9998533861956476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0.9998533861956476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0.9998533861956476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0.9998533861956476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0.9998533861956476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7. </a:t>
                      </a:r>
                      <a:r>
                        <a:rPr lang="pt-BR" dirty="0" err="1"/>
                        <a:t>AdaBoost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4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38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9EDC87-C87D-4778-A4DD-39350A31FD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278433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 Resultado do teste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703C0B-0AA3-4308-A937-8D83C2616628}"/>
              </a:ext>
            </a:extLst>
          </p:cNvPr>
          <p:cNvSpPr txBox="1"/>
          <p:nvPr/>
        </p:nvSpPr>
        <p:spPr>
          <a:xfrm>
            <a:off x="106017" y="927652"/>
            <a:ext cx="11960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Roc</a:t>
            </a:r>
            <a:r>
              <a:rPr lang="pt-BR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-AUC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FE545C8-E56C-48A3-AF71-7E88ED9CA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5371"/>
              </p:ext>
            </p:extLst>
          </p:nvPr>
        </p:nvGraphicFramePr>
        <p:xfrm>
          <a:off x="628649" y="1955248"/>
          <a:ext cx="10934701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918">
                  <a:extLst>
                    <a:ext uri="{9D8B030D-6E8A-4147-A177-3AD203B41FA5}">
                      <a16:colId xmlns:a16="http://schemas.microsoft.com/office/drawing/2014/main" val="3253400765"/>
                    </a:ext>
                  </a:extLst>
                </a:gridCol>
                <a:gridCol w="1814933">
                  <a:extLst>
                    <a:ext uri="{9D8B030D-6E8A-4147-A177-3AD203B41FA5}">
                      <a16:colId xmlns:a16="http://schemas.microsoft.com/office/drawing/2014/main" val="961841663"/>
                    </a:ext>
                  </a:extLst>
                </a:gridCol>
                <a:gridCol w="2093878">
                  <a:extLst>
                    <a:ext uri="{9D8B030D-6E8A-4147-A177-3AD203B41FA5}">
                      <a16:colId xmlns:a16="http://schemas.microsoft.com/office/drawing/2014/main" val="665778434"/>
                    </a:ext>
                  </a:extLst>
                </a:gridCol>
                <a:gridCol w="1612324">
                  <a:extLst>
                    <a:ext uri="{9D8B030D-6E8A-4147-A177-3AD203B41FA5}">
                      <a16:colId xmlns:a16="http://schemas.microsoft.com/office/drawing/2014/main" val="1418325203"/>
                    </a:ext>
                  </a:extLst>
                </a:gridCol>
                <a:gridCol w="1612324">
                  <a:extLst>
                    <a:ext uri="{9D8B030D-6E8A-4147-A177-3AD203B41FA5}">
                      <a16:colId xmlns:a16="http://schemas.microsoft.com/office/drawing/2014/main" val="1170061978"/>
                    </a:ext>
                  </a:extLst>
                </a:gridCol>
                <a:gridCol w="1612324">
                  <a:extLst>
                    <a:ext uri="{9D8B030D-6E8A-4147-A177-3AD203B41FA5}">
                      <a16:colId xmlns:a16="http://schemas.microsoft.com/office/drawing/2014/main" val="1111060292"/>
                    </a:ext>
                  </a:extLst>
                </a:gridCol>
              </a:tblGrid>
              <a:tr h="120557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Classificadores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Seletores de características - RFECV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532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 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forest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2. </a:t>
                      </a:r>
                      <a:r>
                        <a:rPr lang="pt-BR" dirty="0" err="1"/>
                        <a:t>Logistic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regresson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3. 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4. </a:t>
                      </a:r>
                      <a:r>
                        <a:rPr lang="pt-BR" dirty="0" err="1"/>
                        <a:t>Perceptron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 </a:t>
                      </a:r>
                      <a:r>
                        <a:rPr lang="pt-BR" dirty="0" err="1"/>
                        <a:t>AdaBoost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 </a:t>
                      </a:r>
                      <a:r>
                        <a:rPr lang="pt-BR" dirty="0" err="1"/>
                        <a:t>Logistic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Regression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0.9848495713146803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0.9848495713146803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0.9848495713146803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0.9848495713146803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0.9848495713146803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3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2. 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9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3. SGDC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0.97463236639899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0.97463236639899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0.97463236639899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0.97463236639899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0.97463236639899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4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4. </a:t>
                      </a:r>
                      <a:r>
                        <a:rPr lang="pt-BR" dirty="0" err="1"/>
                        <a:t>Perceptron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0.9878536724778508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0.9878536724778508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0.9878536724778508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0.9878536724778508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0.9878536724778508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14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 </a:t>
                      </a:r>
                      <a:r>
                        <a:rPr lang="pt-BR" dirty="0" err="1"/>
                        <a:t>Gradient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Boosting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6. </a:t>
                      </a:r>
                      <a:r>
                        <a:rPr lang="pt-BR" dirty="0" err="1"/>
                        <a:t>Tree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0.9999285510145757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0.9999285510145757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0.9999285510145757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0.9999285510145757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0.9999285510145757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7. </a:t>
                      </a:r>
                      <a:r>
                        <a:rPr lang="pt-BR" dirty="0" err="1"/>
                        <a:t>AdaBoost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4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7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8691D07-6866-44AF-9579-1C9D33062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289234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1.Introdução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7CF374-7579-4C40-9761-A33F676E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234" y="1880362"/>
            <a:ext cx="5286341" cy="41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4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9EDC87-C87D-4778-A4DD-39350A31FD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278433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 Resultado do teste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703C0B-0AA3-4308-A937-8D83C2616628}"/>
              </a:ext>
            </a:extLst>
          </p:cNvPr>
          <p:cNvSpPr txBox="1"/>
          <p:nvPr/>
        </p:nvSpPr>
        <p:spPr>
          <a:xfrm>
            <a:off x="106017" y="927652"/>
            <a:ext cx="2464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Matriz de Confusão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C947918-6FE3-469C-9B84-A8AB5F243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97858"/>
              </p:ext>
            </p:extLst>
          </p:nvPr>
        </p:nvGraphicFramePr>
        <p:xfrm>
          <a:off x="641063" y="1823129"/>
          <a:ext cx="10909873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48">
                  <a:extLst>
                    <a:ext uri="{9D8B030D-6E8A-4147-A177-3AD203B41FA5}">
                      <a16:colId xmlns:a16="http://schemas.microsoft.com/office/drawing/2014/main" val="3253400765"/>
                    </a:ext>
                  </a:extLst>
                </a:gridCol>
                <a:gridCol w="1810814">
                  <a:extLst>
                    <a:ext uri="{9D8B030D-6E8A-4147-A177-3AD203B41FA5}">
                      <a16:colId xmlns:a16="http://schemas.microsoft.com/office/drawing/2014/main" val="961841663"/>
                    </a:ext>
                  </a:extLst>
                </a:gridCol>
                <a:gridCol w="2089125">
                  <a:extLst>
                    <a:ext uri="{9D8B030D-6E8A-4147-A177-3AD203B41FA5}">
                      <a16:colId xmlns:a16="http://schemas.microsoft.com/office/drawing/2014/main" val="665778434"/>
                    </a:ext>
                  </a:extLst>
                </a:gridCol>
                <a:gridCol w="1608662">
                  <a:extLst>
                    <a:ext uri="{9D8B030D-6E8A-4147-A177-3AD203B41FA5}">
                      <a16:colId xmlns:a16="http://schemas.microsoft.com/office/drawing/2014/main" val="1418325203"/>
                    </a:ext>
                  </a:extLst>
                </a:gridCol>
                <a:gridCol w="1608662">
                  <a:extLst>
                    <a:ext uri="{9D8B030D-6E8A-4147-A177-3AD203B41FA5}">
                      <a16:colId xmlns:a16="http://schemas.microsoft.com/office/drawing/2014/main" val="1170061978"/>
                    </a:ext>
                  </a:extLst>
                </a:gridCol>
                <a:gridCol w="1608662">
                  <a:extLst>
                    <a:ext uri="{9D8B030D-6E8A-4147-A177-3AD203B41FA5}">
                      <a16:colId xmlns:a16="http://schemas.microsoft.com/office/drawing/2014/main" val="408013360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Classificadores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Seletores de características - RFECV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532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 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forest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2. </a:t>
                      </a:r>
                      <a:r>
                        <a:rPr lang="pt-BR" dirty="0" err="1"/>
                        <a:t>Logistic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regresson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3. 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4. </a:t>
                      </a:r>
                      <a:r>
                        <a:rPr lang="pt-BR" dirty="0" err="1"/>
                        <a:t>Perceptron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 </a:t>
                      </a:r>
                      <a:r>
                        <a:rPr lang="pt-BR" dirty="0" err="1"/>
                        <a:t>AdaBoost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1. </a:t>
                      </a:r>
                      <a:r>
                        <a:rPr lang="pt-BR" dirty="0" err="1"/>
                        <a:t>Logistic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Regression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[[6888 110]</a:t>
                      </a:r>
                    </a:p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[ 97 6555]]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[[6888  110]</a:t>
                      </a:r>
                    </a:p>
                    <a:p>
                      <a:r>
                        <a:rPr lang="pt-BR" sz="1200" dirty="0"/>
                        <a:t> [  97 6555]]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[[6888  110]</a:t>
                      </a:r>
                    </a:p>
                    <a:p>
                      <a:r>
                        <a:rPr lang="pt-BR" sz="1200" dirty="0"/>
                        <a:t> [  97 6555]]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[[6888  110]</a:t>
                      </a:r>
                    </a:p>
                    <a:p>
                      <a:r>
                        <a:rPr lang="pt-BR" sz="1200" dirty="0"/>
                        <a:t> [  97 6555]]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[[6888  110]</a:t>
                      </a:r>
                    </a:p>
                    <a:p>
                      <a:r>
                        <a:rPr lang="pt-BR" sz="1200" dirty="0"/>
                        <a:t> [  97 6555]]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3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2. </a:t>
                      </a:r>
                      <a:r>
                        <a:rPr lang="pt-BR" dirty="0" err="1"/>
                        <a:t>Random</a:t>
                      </a:r>
                      <a:r>
                        <a:rPr lang="pt-B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[[6998 0] </a:t>
                      </a:r>
                    </a:p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[ 0 6652]]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[[6998    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[[6998    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[[6998    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[[6998    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9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3. SGDC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[[6745  253]</a:t>
                      </a:r>
                    </a:p>
                    <a:p>
                      <a:r>
                        <a:rPr lang="pt-BR" sz="1200" dirty="0"/>
                        <a:t> [  97 6555]]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[[6745  253]</a:t>
                      </a:r>
                    </a:p>
                    <a:p>
                      <a:r>
                        <a:rPr lang="pt-BR" sz="1200" dirty="0"/>
                        <a:t> [  97 6555]]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[[6745  253]</a:t>
                      </a:r>
                    </a:p>
                    <a:p>
                      <a:r>
                        <a:rPr lang="pt-BR" sz="1200" dirty="0"/>
                        <a:t> [  97 6555]]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[[6745  253]</a:t>
                      </a:r>
                    </a:p>
                    <a:p>
                      <a:r>
                        <a:rPr lang="pt-BR" sz="1200" dirty="0"/>
                        <a:t> [  97 6555]]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[[6745  253]</a:t>
                      </a:r>
                    </a:p>
                    <a:p>
                      <a:r>
                        <a:rPr lang="pt-BR" sz="1200" dirty="0"/>
                        <a:t> [  97 6555]]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4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4. </a:t>
                      </a:r>
                      <a:r>
                        <a:rPr lang="pt-BR" dirty="0" err="1"/>
                        <a:t>Perceptron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[[6828  170]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[[6828  170]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[[6828  170]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[[6828  170]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[[6828  170]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14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 </a:t>
                      </a:r>
                      <a:r>
                        <a:rPr lang="pt-BR" dirty="0" err="1"/>
                        <a:t>Gradient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Boosting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[[6998    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[[6998    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[[6998    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[[6998    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[[6998    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6. </a:t>
                      </a:r>
                      <a:r>
                        <a:rPr lang="pt-BR" dirty="0" err="1"/>
                        <a:t>Tree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[[6997    1]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[[6997    1]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[[6997    1]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[[6997    1]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[[6997    1]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5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7. </a:t>
                      </a:r>
                      <a:r>
                        <a:rPr lang="pt-BR" dirty="0" err="1"/>
                        <a:t>AdaBoost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[[6998    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[[6998    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[[6998    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[[6998    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[[6998    0]</a:t>
                      </a:r>
                    </a:p>
                    <a:p>
                      <a:r>
                        <a:rPr lang="pt-BR" sz="1200" dirty="0"/>
                        <a:t> [   0 6652]]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4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97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9EDC87-C87D-4778-A4DD-39350A31FD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972387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6. Melhor resultado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444BCD-5270-44C8-8EFD-F3338B900493}"/>
              </a:ext>
            </a:extLst>
          </p:cNvPr>
          <p:cNvSpPr txBox="1"/>
          <p:nvPr/>
        </p:nvSpPr>
        <p:spPr>
          <a:xfrm flipH="1">
            <a:off x="417051" y="1518037"/>
            <a:ext cx="104705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VETOR DE CARACTERÍSTICAS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Método: </a:t>
            </a:r>
            <a:r>
              <a:rPr lang="en-US" b="1" dirty="0"/>
              <a:t>Logistic </a:t>
            </a:r>
            <a:r>
              <a:rPr lang="en-US" b="1" dirty="0" err="1"/>
              <a:t>regresson</a:t>
            </a:r>
            <a:r>
              <a:rPr lang="en-US" b="1" dirty="0"/>
              <a:t> (58.4s) </a:t>
            </a:r>
            <a:r>
              <a:rPr lang="en-US" dirty="0"/>
              <a:t>e AdaBoost (9min e 56s)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Quantidade de colunas</a:t>
            </a:r>
            <a:r>
              <a:rPr lang="pt-BR" b="1" dirty="0"/>
              <a:t>: 16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CLASSIFICADOR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Treinamento: </a:t>
            </a:r>
            <a:r>
              <a:rPr lang="pt-BR" dirty="0"/>
              <a:t>100%  </a:t>
            </a:r>
            <a:r>
              <a:rPr lang="pt-BR" b="1" u="sng" dirty="0" err="1"/>
              <a:t>Adaboost</a:t>
            </a:r>
            <a:endParaRPr lang="pt-BR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Teste:</a:t>
            </a:r>
            <a:r>
              <a:rPr lang="pt-BR" dirty="0"/>
              <a:t> 100% </a:t>
            </a:r>
            <a:r>
              <a:rPr lang="pt-BR" dirty="0" err="1"/>
              <a:t>Random</a:t>
            </a:r>
            <a:r>
              <a:rPr lang="pt-BR" dirty="0"/>
              <a:t> Forest, </a:t>
            </a:r>
            <a:r>
              <a:rPr lang="pt-BR" dirty="0" err="1"/>
              <a:t>Gradient</a:t>
            </a:r>
            <a:r>
              <a:rPr lang="pt-BR" dirty="0"/>
              <a:t> </a:t>
            </a:r>
            <a:r>
              <a:rPr lang="pt-BR" dirty="0" err="1"/>
              <a:t>Boosting</a:t>
            </a:r>
            <a:r>
              <a:rPr lang="pt-BR" dirty="0"/>
              <a:t> e </a:t>
            </a:r>
            <a:r>
              <a:rPr lang="pt-BR" b="1" u="sng" dirty="0" err="1"/>
              <a:t>AdaBoost</a:t>
            </a:r>
            <a:endParaRPr lang="pt-BR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Menor tempo de execução: </a:t>
            </a:r>
            <a:r>
              <a:rPr lang="pt-BR" dirty="0" err="1"/>
              <a:t>Perceptron</a:t>
            </a:r>
            <a:r>
              <a:rPr lang="pt-BR" dirty="0"/>
              <a:t> 67.3 </a:t>
            </a:r>
            <a:r>
              <a:rPr lang="pt-BR" dirty="0" err="1"/>
              <a:t>ms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Maior tempo de execução: </a:t>
            </a:r>
            <a:r>
              <a:rPr lang="pt-BR" dirty="0"/>
              <a:t>SGD 11.9s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92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9EDC87-C87D-4778-A4DD-39350A31FD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65638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7. Conclusão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444BCD-5270-44C8-8EFD-F3338B900493}"/>
              </a:ext>
            </a:extLst>
          </p:cNvPr>
          <p:cNvSpPr txBox="1"/>
          <p:nvPr/>
        </p:nvSpPr>
        <p:spPr>
          <a:xfrm flipH="1">
            <a:off x="417051" y="1518037"/>
            <a:ext cx="10470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Dataset</a:t>
            </a:r>
            <a:r>
              <a:rPr lang="pt-BR" dirty="0"/>
              <a:t> grande e representativo resultou em excelentes resultados no teste em todos os classificadores utilizados.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Apesar disso, é necessário escolher o modelo que traga o menor custo computacional.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Avaliar por métricas distintas como </a:t>
            </a:r>
            <a:r>
              <a:rPr lang="pt-BR" dirty="0" err="1"/>
              <a:t>Kappa</a:t>
            </a:r>
            <a:r>
              <a:rPr lang="pt-BR" dirty="0"/>
              <a:t> que mostra a concordância do resultado e a matriz de confusão que exibe quais classes houve maior problema na classificação e assim poder ajustar os vetores de características.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829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8691D07-6866-44AF-9579-1C9D33062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289234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1.Introdução</a:t>
            </a:r>
          </a:p>
        </p:txBody>
      </p:sp>
      <p:pic>
        <p:nvPicPr>
          <p:cNvPr id="5" name="Picture 2" descr="Resultado de imagem para biggest ddos attack">
            <a:hlinkClick r:id="rId2"/>
            <a:extLst>
              <a:ext uri="{FF2B5EF4-FFF2-40B4-BE49-F238E27FC236}">
                <a16:creationId xmlns:a16="http://schemas.microsoft.com/office/drawing/2014/main" id="{89FF8DF7-7634-E542-8996-6414916E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327150"/>
            <a:ext cx="80645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09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8691D07-6866-44AF-9579-1C9D33062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289234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1.Introdução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EA4CF6-4840-174F-9B2C-0E4A7143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51" y="1928114"/>
            <a:ext cx="6690697" cy="30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3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8691D07-6866-44AF-9579-1C9D33062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289234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1.Introdução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CC006A-EED8-2F4A-99DE-27DE4201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161" y="916032"/>
            <a:ext cx="8473677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8691D07-6866-44AF-9579-1C9D33062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289234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6B5236-F991-DB41-B0EE-1F5B8029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30" y="1149223"/>
            <a:ext cx="7913940" cy="45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EC44B2-176D-4EF4-89B8-0741611B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75" y="1188740"/>
            <a:ext cx="11698356" cy="6039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CARACTERÍSTICAS DO DATASET</a:t>
            </a:r>
          </a:p>
          <a:p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8691D07-6866-44AF-9579-1C9D33062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2484526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1.Dataset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4F1A8E-A1EE-4450-B0B2-2865861D3CDD}"/>
              </a:ext>
            </a:extLst>
          </p:cNvPr>
          <p:cNvSpPr txBox="1"/>
          <p:nvPr/>
        </p:nvSpPr>
        <p:spPr>
          <a:xfrm>
            <a:off x="517981" y="2422813"/>
            <a:ext cx="130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Dimensão:</a:t>
            </a:r>
            <a:r>
              <a:rPr lang="pt-BR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38792E-D403-46A4-B233-8F81CAB1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810" y="2042083"/>
            <a:ext cx="7667625" cy="1143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F45A882-DD2D-440E-8CAC-FC549F8D58F2}"/>
              </a:ext>
            </a:extLst>
          </p:cNvPr>
          <p:cNvSpPr txBox="1"/>
          <p:nvPr/>
        </p:nvSpPr>
        <p:spPr>
          <a:xfrm>
            <a:off x="2069922" y="234746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45500x76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FD30F8C-228F-4E4D-A8EB-0BE21F43EDBB}"/>
              </a:ext>
            </a:extLst>
          </p:cNvPr>
          <p:cNvSpPr/>
          <p:nvPr/>
        </p:nvSpPr>
        <p:spPr>
          <a:xfrm>
            <a:off x="412570" y="3370105"/>
            <a:ext cx="1868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Tipos de dados: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85BD6FB-73D3-455A-863C-0D79AD1491A7}"/>
              </a:ext>
            </a:extLst>
          </p:cNvPr>
          <p:cNvSpPr/>
          <p:nvPr/>
        </p:nvSpPr>
        <p:spPr>
          <a:xfrm>
            <a:off x="-135892" y="5321023"/>
            <a:ext cx="352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Colunas selecionadas: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6B0C8D1-BDB9-4B61-B060-652D966D078C}"/>
              </a:ext>
            </a:extLst>
          </p:cNvPr>
          <p:cNvSpPr/>
          <p:nvPr/>
        </p:nvSpPr>
        <p:spPr>
          <a:xfrm>
            <a:off x="-465795" y="5948210"/>
            <a:ext cx="2714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err="1"/>
              <a:t>Label</a:t>
            </a:r>
            <a:r>
              <a:rPr lang="pt-BR" b="1" dirty="0"/>
              <a:t>: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D6B99AD-75D4-4619-AFD3-60B8EEB4A3D7}"/>
              </a:ext>
            </a:extLst>
          </p:cNvPr>
          <p:cNvSpPr/>
          <p:nvPr/>
        </p:nvSpPr>
        <p:spPr>
          <a:xfrm>
            <a:off x="149087" y="4692329"/>
            <a:ext cx="2474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Dados faltantes: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B15E37-6716-494D-AE34-FBCAD3F3D379}"/>
              </a:ext>
            </a:extLst>
          </p:cNvPr>
          <p:cNvSpPr txBox="1"/>
          <p:nvPr/>
        </p:nvSpPr>
        <p:spPr>
          <a:xfrm>
            <a:off x="2248264" y="4634531"/>
            <a:ext cx="298487" cy="46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66EC741-F31C-42F9-B706-92026E5EF19E}"/>
              </a:ext>
            </a:extLst>
          </p:cNvPr>
          <p:cNvSpPr txBox="1"/>
          <p:nvPr/>
        </p:nvSpPr>
        <p:spPr>
          <a:xfrm>
            <a:off x="2203739" y="3349298"/>
            <a:ext cx="6269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numéricos (float64) e categóricos(</a:t>
            </a:r>
            <a:r>
              <a:rPr lang="pt-BR" sz="2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labels</a:t>
            </a:r>
            <a:r>
              <a:rPr lang="pt-BR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  <a:r>
              <a:rPr lang="pt-BR" sz="2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</a:t>
            </a:r>
            <a:r>
              <a:rPr lang="pt-BR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endParaRPr lang="pt-BR" sz="2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F2D6168-8B44-4CDF-BD6C-19506547F11A}"/>
              </a:ext>
            </a:extLst>
          </p:cNvPr>
          <p:cNvSpPr txBox="1"/>
          <p:nvPr/>
        </p:nvSpPr>
        <p:spPr>
          <a:xfrm>
            <a:off x="2685981" y="5221716"/>
            <a:ext cx="305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157CEE4-D4BE-408F-8702-763D90BDF701}"/>
              </a:ext>
            </a:extLst>
          </p:cNvPr>
          <p:cNvSpPr txBox="1"/>
          <p:nvPr/>
        </p:nvSpPr>
        <p:spPr>
          <a:xfrm>
            <a:off x="1346849" y="5901234"/>
            <a:ext cx="408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categorias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B60B2AB-4508-4DFD-BFD1-AC06AD1664B0}"/>
              </a:ext>
            </a:extLst>
          </p:cNvPr>
          <p:cNvSpPr/>
          <p:nvPr/>
        </p:nvSpPr>
        <p:spPr>
          <a:xfrm>
            <a:off x="269553" y="4094936"/>
            <a:ext cx="2714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Dados normalizados: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9A24360-3487-4F86-B43D-EE7219654D31}"/>
              </a:ext>
            </a:extLst>
          </p:cNvPr>
          <p:cNvSpPr txBox="1"/>
          <p:nvPr/>
        </p:nvSpPr>
        <p:spPr>
          <a:xfrm>
            <a:off x="2670710" y="4048769"/>
            <a:ext cx="305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416326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EC44B2-176D-4EF4-89B8-0741611B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" y="897973"/>
            <a:ext cx="11698356" cy="944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u="sng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Atributos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8691D07-6866-44AF-9579-1C9D33062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2484526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1.Dataset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B4D15B2-B336-4DCD-A278-13F32F65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397" y="5071306"/>
            <a:ext cx="4152858" cy="1224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005A4F-E44C-480F-93FD-21A2D5B74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63" y="1982895"/>
            <a:ext cx="9961410" cy="2304000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C469F16-3FF7-497F-8748-DC0BBA3D3071}"/>
              </a:ext>
            </a:extLst>
          </p:cNvPr>
          <p:cNvSpPr txBox="1">
            <a:spLocks/>
          </p:cNvSpPr>
          <p:nvPr/>
        </p:nvSpPr>
        <p:spPr>
          <a:xfrm>
            <a:off x="0" y="4472034"/>
            <a:ext cx="11698356" cy="94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u="sng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</a:t>
            </a:r>
            <a:endParaRPr lang="pt-BR" u="sng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6D5E760A-7D34-47A3-AFEC-D6B1DB4F5095}"/>
              </a:ext>
            </a:extLst>
          </p:cNvPr>
          <p:cNvSpPr txBox="1">
            <a:spLocks/>
          </p:cNvSpPr>
          <p:nvPr/>
        </p:nvSpPr>
        <p:spPr>
          <a:xfrm>
            <a:off x="704679" y="5244338"/>
            <a:ext cx="7194616" cy="767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</a:t>
            </a: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Attack</a:t>
            </a: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652613-D03A-41B5-B74F-90EFF0E6E21B}"/>
              </a:ext>
            </a:extLst>
          </p:cNvPr>
          <p:cNvSpPr txBox="1"/>
          <p:nvPr/>
        </p:nvSpPr>
        <p:spPr>
          <a:xfrm>
            <a:off x="8449462" y="6550974"/>
            <a:ext cx="3397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*</a:t>
            </a:r>
            <a:r>
              <a:rPr lang="pt-BR" sz="1200" dirty="0" err="1"/>
              <a:t>Label</a:t>
            </a:r>
            <a:r>
              <a:rPr lang="pt-BR" sz="1200" dirty="0"/>
              <a:t> categórica transformada para inteiros (0 e 1)</a:t>
            </a:r>
          </a:p>
        </p:txBody>
      </p:sp>
    </p:spTree>
    <p:extLst>
      <p:ext uri="{BB962C8B-B14F-4D97-AF65-F5344CB8AC3E}">
        <p14:creationId xmlns:p14="http://schemas.microsoft.com/office/powerpoint/2010/main" val="287715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8691D07-6866-44AF-9579-1C9D33062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028895" cy="7571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pt-BR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 Preparando o </a:t>
            </a:r>
            <a:r>
              <a:rPr lang="pt-BR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Dataset</a:t>
            </a:r>
            <a:endParaRPr lang="pt-BR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5AA703-6274-4000-A53A-757A064B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1235144"/>
            <a:ext cx="6076950" cy="21431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1923C01-7EA8-4A5C-A110-5623571F2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17" y="3710815"/>
            <a:ext cx="4391025" cy="15525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7F135A-8005-48A8-8CB3-6CDC5E5C6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454" y="1239009"/>
            <a:ext cx="52959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53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2620</Words>
  <Application>Microsoft Office PowerPoint</Application>
  <PresentationFormat>Widescreen</PresentationFormat>
  <Paragraphs>493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UNIVERSIDADE FEDERAL DO RIO GRANDE DO NORTE PROGRAMA DE PÓS-GRADUAÇÃO EM ENGENHARIA ELÉTRICA E DE COMPUTAÇÃO APRENDIZAGEM DE MÁQUINA PROF DR IVANOVITCH MEDEIROS DANTAS DA SILVA</vt:lpstr>
      <vt:lpstr>1.Introdução</vt:lpstr>
      <vt:lpstr>1.Introdução</vt:lpstr>
      <vt:lpstr>1.Introdução</vt:lpstr>
      <vt:lpstr>1.Introdução</vt:lpstr>
      <vt:lpstr>1.Introdução</vt:lpstr>
      <vt:lpstr>1.Dataset</vt:lpstr>
      <vt:lpstr>1.Dataset</vt:lpstr>
      <vt:lpstr>2. Preparando o Dataset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RIO GRANDE DO NORTE PROGRAMA DE PÓS-GRADUAÇÃO EM ENGENHARIA ELÉTRICA E DE COMPUTAÇÃO APRENDIZAGEM DE MÁQUINA PROF DR IVANOVITCH MEDEIROS DANTAS DA SILVA</dc:title>
  <dc:creator>Jusciaane</dc:creator>
  <cp:lastModifiedBy>Jusciaane</cp:lastModifiedBy>
  <cp:revision>57</cp:revision>
  <dcterms:created xsi:type="dcterms:W3CDTF">2018-12-14T15:14:05Z</dcterms:created>
  <dcterms:modified xsi:type="dcterms:W3CDTF">2018-12-16T23:29:42Z</dcterms:modified>
</cp:coreProperties>
</file>